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340" r:id="rId3"/>
    <p:sldId id="352" r:id="rId4"/>
    <p:sldId id="287" r:id="rId5"/>
    <p:sldId id="350" r:id="rId6"/>
    <p:sldId id="349" r:id="rId7"/>
    <p:sldId id="259" r:id="rId8"/>
    <p:sldId id="351" r:id="rId9"/>
    <p:sldId id="279" r:id="rId10"/>
    <p:sldId id="354" r:id="rId11"/>
    <p:sldId id="353" r:id="rId12"/>
    <p:sldId id="356" r:id="rId13"/>
    <p:sldId id="355" r:id="rId14"/>
    <p:sldId id="357" r:id="rId15"/>
    <p:sldId id="368" r:id="rId16"/>
    <p:sldId id="372" r:id="rId17"/>
    <p:sldId id="367" r:id="rId18"/>
    <p:sldId id="377" r:id="rId19"/>
    <p:sldId id="371" r:id="rId20"/>
    <p:sldId id="378" r:id="rId21"/>
    <p:sldId id="370" r:id="rId22"/>
    <p:sldId id="380" r:id="rId23"/>
    <p:sldId id="381" r:id="rId24"/>
    <p:sldId id="382" r:id="rId25"/>
    <p:sldId id="383" r:id="rId26"/>
    <p:sldId id="384" r:id="rId27"/>
    <p:sldId id="385" r:id="rId28"/>
    <p:sldId id="386" r:id="rId29"/>
    <p:sldId id="379" r:id="rId30"/>
    <p:sldId id="373" r:id="rId31"/>
    <p:sldId id="376" r:id="rId32"/>
    <p:sldId id="364" r:id="rId33"/>
    <p:sldId id="329" r:id="rId34"/>
    <p:sldId id="366" r:id="rId35"/>
    <p:sldId id="362" r:id="rId36"/>
    <p:sldId id="358" r:id="rId37"/>
    <p:sldId id="359" r:id="rId38"/>
    <p:sldId id="360" r:id="rId39"/>
    <p:sldId id="369" r:id="rId40"/>
    <p:sldId id="375" r:id="rId41"/>
    <p:sldId id="268" r:id="rId42"/>
    <p:sldId id="347" r:id="rId43"/>
    <p:sldId id="331" r:id="rId44"/>
    <p:sldId id="328" r:id="rId45"/>
    <p:sldId id="26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1" autoAdjust="0"/>
    <p:restoredTop sz="95407" autoAdjust="0"/>
  </p:normalViewPr>
  <p:slideViewPr>
    <p:cSldViewPr snapToGrid="0">
      <p:cViewPr>
        <p:scale>
          <a:sx n="70" d="100"/>
          <a:sy n="70" d="100"/>
        </p:scale>
        <p:origin x="19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D8B96-4376-4006-87F5-EE0F6666365F}" type="datetimeFigureOut">
              <a:rPr lang="en-US" smtClean="0"/>
              <a:t>5/1/2021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0B324-BEAA-4116-BC43-7395195AF954}" type="slidenum">
              <a:rPr lang="en-US" smtClean="0"/>
              <a:t>‹#›</a:t>
            </a:fld>
            <a:endParaRPr lang="en-US"/>
          </a:p>
        </p:txBody>
      </p:sp>
    </p:spTree>
    <p:extLst>
      <p:ext uri="{BB962C8B-B14F-4D97-AF65-F5344CB8AC3E}">
        <p14:creationId xmlns:p14="http://schemas.microsoft.com/office/powerpoint/2010/main" val="673241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fld id="{7950B324-BEAA-4116-BC43-7395195AF954}" type="slidenum">
              <a:rPr lang="en-US" smtClean="0"/>
              <a:t>2</a:t>
            </a:fld>
            <a:endParaRPr lang="en-US"/>
          </a:p>
        </p:txBody>
      </p:sp>
    </p:spTree>
    <p:extLst>
      <p:ext uri="{BB962C8B-B14F-4D97-AF65-F5344CB8AC3E}">
        <p14:creationId xmlns:p14="http://schemas.microsoft.com/office/powerpoint/2010/main" val="390223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describing the products we’d like to play this three minute video showing how we make the products: https://www.youtube.com/watch?v=k0ti-R0dEfQ </a:t>
            </a:r>
          </a:p>
        </p:txBody>
      </p:sp>
      <p:sp>
        <p:nvSpPr>
          <p:cNvPr id="4" name="Slide Number Placeholder 3"/>
          <p:cNvSpPr>
            <a:spLocks noGrp="1"/>
          </p:cNvSpPr>
          <p:nvPr>
            <p:ph type="sldNum" sz="quarter" idx="5"/>
          </p:nvPr>
        </p:nvSpPr>
        <p:spPr/>
        <p:txBody>
          <a:bodyPr/>
          <a:lstStyle/>
          <a:p>
            <a:fld id="{7950B324-BEAA-4116-BC43-7395195AF954}" type="slidenum">
              <a:rPr lang="en-US" smtClean="0"/>
              <a:t>42</a:t>
            </a:fld>
            <a:endParaRPr lang="en-US"/>
          </a:p>
        </p:txBody>
      </p:sp>
    </p:spTree>
    <p:extLst>
      <p:ext uri="{BB962C8B-B14F-4D97-AF65-F5344CB8AC3E}">
        <p14:creationId xmlns:p14="http://schemas.microsoft.com/office/powerpoint/2010/main" val="336620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are describing the products we’d like to play this three minute video showing how we make the products: https://www.youtube.com/watch?v=k0ti-R0dEfQ </a:t>
            </a:r>
          </a:p>
        </p:txBody>
      </p:sp>
      <p:sp>
        <p:nvSpPr>
          <p:cNvPr id="4" name="Slide Number Placeholder 3"/>
          <p:cNvSpPr>
            <a:spLocks noGrp="1"/>
          </p:cNvSpPr>
          <p:nvPr>
            <p:ph type="sldNum" sz="quarter" idx="5"/>
          </p:nvPr>
        </p:nvSpPr>
        <p:spPr/>
        <p:txBody>
          <a:bodyPr/>
          <a:lstStyle/>
          <a:p>
            <a:fld id="{7950B324-BEAA-4116-BC43-7395195AF954}" type="slidenum">
              <a:rPr lang="en-US" smtClean="0"/>
              <a:t>45</a:t>
            </a:fld>
            <a:endParaRPr lang="en-US"/>
          </a:p>
        </p:txBody>
      </p:sp>
    </p:spTree>
    <p:extLst>
      <p:ext uri="{BB962C8B-B14F-4D97-AF65-F5344CB8AC3E}">
        <p14:creationId xmlns:p14="http://schemas.microsoft.com/office/powerpoint/2010/main" val="1445132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5/1/2021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12262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49941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243154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2361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29217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5/1/2021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91831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5/1/2021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86108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8913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1899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32144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5/1/2021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08947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422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5/1/2021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7741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5/1/2021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5581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5/1/2021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03307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8776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5/1/2021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77053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5/1/2021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7274807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s://www.biologyonline.com/dictionary/individual" TargetMode="External"/><Relationship Id="rId3" Type="http://schemas.openxmlformats.org/officeDocument/2006/relationships/image" Target="../media/image29.png"/><Relationship Id="rId7" Type="http://schemas.openxmlformats.org/officeDocument/2006/relationships/hyperlink" Target="https://www.biologyonline.com/dictionary/disease" TargetMode="External"/><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hyperlink" Target="https://www.biologyonline.com/dictionary/transfer" TargetMode="External"/><Relationship Id="rId11" Type="http://schemas.openxmlformats.org/officeDocument/2006/relationships/hyperlink" Target="https://www.biologyonline.com/dictionary/neuron" TargetMode="External"/><Relationship Id="rId5" Type="http://schemas.openxmlformats.org/officeDocument/2006/relationships/hyperlink" Target="https://www.biologyonline.com/dictionary/passage" TargetMode="External"/><Relationship Id="rId10" Type="http://schemas.openxmlformats.org/officeDocument/2006/relationships/hyperlink" Target="https://www.biologyonline.com/dictionary/impulses" TargetMode="External"/><Relationship Id="rId4" Type="http://schemas.openxmlformats.org/officeDocument/2006/relationships/image" Target="../media/image30.png"/><Relationship Id="rId9" Type="http://schemas.openxmlformats.org/officeDocument/2006/relationships/hyperlink" Target="https://www.biologyonline.com/dictionary/neutra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hyperlink" Target="https://www.dailymail.co.uk/femail/article-9446907/Some-women-report-heavier-painful-PERIODS-getting-COVID-19-vaccine.html"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oQwfU7DvUyE" TargetMode="External"/><Relationship Id="rId3" Type="http://schemas.openxmlformats.org/officeDocument/2006/relationships/image" Target="../media/image75.png"/><Relationship Id="rId7" Type="http://schemas.openxmlformats.org/officeDocument/2006/relationships/hyperlink" Target="https://www.gensix.com/true-legends-films/" TargetMode="External"/><Relationship Id="rId2" Type="http://schemas.openxmlformats.org/officeDocument/2006/relationships/hyperlink" Target="https://lamarzulli.net/store/" TargetMode="Externa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610437" y="0"/>
            <a:ext cx="9566900" cy="1231106"/>
          </a:xfrm>
          <a:prstGeom prst="rect">
            <a:avLst/>
          </a:prstGeom>
          <a:noFill/>
        </p:spPr>
        <p:txBody>
          <a:bodyPr wrap="square" rtlCol="0">
            <a:spAutoFit/>
          </a:bodyPr>
          <a:lstStyle/>
          <a:p>
            <a:r>
              <a:rPr lang="en-US" sz="2800" dirty="0"/>
              <a:t>COVID VACCINE SHEDDING. UNDERSTANDING WHAT IS HAPPENING IN THE UNSEEN REALM.</a:t>
            </a:r>
          </a:p>
          <a:p>
            <a:endParaRPr lang="en-US" dirty="0"/>
          </a:p>
        </p:txBody>
      </p:sp>
      <p:sp>
        <p:nvSpPr>
          <p:cNvPr id="3" name="Rectangle 2">
            <a:extLst>
              <a:ext uri="{FF2B5EF4-FFF2-40B4-BE49-F238E27FC236}">
                <a16:creationId xmlns:a16="http://schemas.microsoft.com/office/drawing/2014/main" id="{94FC5FC6-9E7D-44C9-B759-CE4F309395DE}"/>
              </a:ext>
            </a:extLst>
          </p:cNvPr>
          <p:cNvSpPr/>
          <p:nvPr/>
        </p:nvSpPr>
        <p:spPr>
          <a:xfrm>
            <a:off x="1900929" y="1074237"/>
            <a:ext cx="8525961" cy="6137706"/>
          </a:xfrm>
          <a:prstGeom prst="rect">
            <a:avLst/>
          </a:prstGeom>
        </p:spPr>
        <p:txBody>
          <a:bodyPr wrap="square">
            <a:spAutoFit/>
          </a:bodyPr>
          <a:lstStyle/>
          <a:p>
            <a:pPr>
              <a:lnSpc>
                <a:spcPct val="115000"/>
              </a:lnSpc>
              <a:spcAft>
                <a:spcPts val="1000"/>
              </a:spcAft>
            </a:pPr>
            <a:r>
              <a:rPr lang="en-US" sz="2800" u="sng" dirty="0">
                <a:latin typeface="Calibri" panose="020F0502020204030204" pitchFamily="34" charset="0"/>
                <a:ea typeface="Calibri" panose="020F0502020204030204" pitchFamily="34" charset="0"/>
                <a:cs typeface="Arial" panose="020B0604020202020204" pitchFamily="34" charset="0"/>
              </a:rPr>
              <a:t>SUMMARY</a:t>
            </a:r>
            <a:br>
              <a:rPr lang="en-US" sz="2800" dirty="0">
                <a:latin typeface="Calibri" panose="020F0502020204030204" pitchFamily="34" charset="0"/>
                <a:ea typeface="Calibri" panose="020F0502020204030204" pitchFamily="34" charset="0"/>
                <a:cs typeface="Arial" panose="020B0604020202020204" pitchFamily="34" charset="0"/>
              </a:rPr>
            </a:br>
            <a:r>
              <a:rPr lang="en-US" sz="2000" dirty="0">
                <a:latin typeface="Calibri" panose="020F0502020204030204" pitchFamily="34" charset="0"/>
                <a:ea typeface="Calibri" panose="020F0502020204030204" pitchFamily="34" charset="0"/>
                <a:cs typeface="Arial" panose="020B0604020202020204" pitchFamily="34" charset="0"/>
              </a:rPr>
              <a:t>-</a:t>
            </a:r>
            <a:r>
              <a:rPr lang="en-US" sz="2000" dirty="0"/>
              <a:t>-Reports coming in about non vaccinated people getting sick after being around those who got the shot. </a:t>
            </a:r>
            <a:br>
              <a:rPr lang="en-US" sz="2000" dirty="0"/>
            </a:br>
            <a:r>
              <a:rPr lang="en-US" sz="2000" dirty="0"/>
              <a:t>-What is Happening? Spike Proteins, Shedding vs. Transmission, EMF properties of Hydrogel in Covid Injections. </a:t>
            </a:r>
            <a:br>
              <a:rPr lang="en-US" sz="2000" dirty="0"/>
            </a:br>
            <a:r>
              <a:rPr lang="en-US" sz="2000" dirty="0"/>
              <a:t>-For Non-</a:t>
            </a:r>
            <a:r>
              <a:rPr lang="en-US" sz="2000" dirty="0" err="1"/>
              <a:t>Vaxxed</a:t>
            </a:r>
            <a:r>
              <a:rPr lang="en-US" sz="2000" dirty="0"/>
              <a:t>:  Contaminants in the environment may affect you, chemtrails, hydrogel in GMO foods, 5G and EMF radiation, strange fibers found in Covid masks and PCR test swabs. </a:t>
            </a:r>
            <a:br>
              <a:rPr lang="en-US" sz="2000" dirty="0"/>
            </a:br>
            <a:r>
              <a:rPr lang="en-US" sz="2000" dirty="0"/>
              <a:t>-Understanding the Unseen Realm, Morphic Field, Biophotons, Doctrine of Signatures, Orgone Energy and Shungite</a:t>
            </a:r>
            <a:br>
              <a:rPr lang="en-US" sz="2000" dirty="0"/>
            </a:br>
            <a:r>
              <a:rPr lang="en-US" sz="2000" dirty="0"/>
              <a:t>-“Gene Therapies” and genetic manipulation of humans has happened before. The Days of Noah. </a:t>
            </a:r>
            <a:br>
              <a:rPr lang="en-US" sz="2000" dirty="0"/>
            </a:br>
            <a:r>
              <a:rPr lang="en-US" sz="2000" dirty="0"/>
              <a:t>-The role of prayer and spirituality in these times. Fight back in the unseen realm!</a:t>
            </a:r>
            <a:br>
              <a:rPr lang="en-US" sz="2000" dirty="0"/>
            </a:br>
            <a:r>
              <a:rPr lang="en-US" sz="2000" dirty="0"/>
              <a:t>-Solutions </a:t>
            </a:r>
          </a:p>
          <a:p>
            <a:pPr>
              <a:lnSpc>
                <a:spcPct val="115000"/>
              </a:lnSpc>
              <a:spcAft>
                <a:spcPts val="1000"/>
              </a:spcAft>
            </a:pP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6571">
            <a:off x="9488138" y="4377386"/>
            <a:ext cx="2490930" cy="2522460"/>
          </a:xfrm>
          <a:prstGeom prst="rect">
            <a:avLst/>
          </a:prstGeom>
        </p:spPr>
      </p:pic>
      <p:pic>
        <p:nvPicPr>
          <p:cNvPr id="7" name="Picture 6">
            <a:extLst>
              <a:ext uri="{FF2B5EF4-FFF2-40B4-BE49-F238E27FC236}">
                <a16:creationId xmlns:a16="http://schemas.microsoft.com/office/drawing/2014/main" id="{18603A99-E4F0-4213-81FC-DCE123F34DDC}"/>
              </a:ext>
            </a:extLst>
          </p:cNvPr>
          <p:cNvPicPr>
            <a:picLocks noChangeAspect="1"/>
          </p:cNvPicPr>
          <p:nvPr/>
        </p:nvPicPr>
        <p:blipFill rotWithShape="1">
          <a:blip r:embed="rId3">
            <a:extLst>
              <a:ext uri="{28A0092B-C50C-407E-A947-70E740481C1C}">
                <a14:useLocalDpi xmlns:a14="http://schemas.microsoft.com/office/drawing/2010/main" val="0"/>
              </a:ext>
            </a:extLst>
          </a:blip>
          <a:srcRect l="8673" t="6994" r="4936"/>
          <a:stretch/>
        </p:blipFill>
        <p:spPr>
          <a:xfrm>
            <a:off x="10444818" y="3048669"/>
            <a:ext cx="1465038" cy="1577227"/>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a:blip r:embed="rId4"/>
          <a:stretch>
            <a:fillRect/>
          </a:stretch>
        </p:blipFill>
        <p:spPr>
          <a:xfrm>
            <a:off x="-712706" y="984885"/>
            <a:ext cx="2613635" cy="5873115"/>
          </a:xfrm>
          <a:prstGeom prst="rect">
            <a:avLst/>
          </a:prstGeom>
        </p:spPr>
      </p:pic>
    </p:spTree>
    <p:extLst>
      <p:ext uri="{BB962C8B-B14F-4D97-AF65-F5344CB8AC3E}">
        <p14:creationId xmlns:p14="http://schemas.microsoft.com/office/powerpoint/2010/main" val="102217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17500" y="247038"/>
            <a:ext cx="6632868" cy="1292662"/>
          </a:xfrm>
          <a:prstGeom prst="rect">
            <a:avLst/>
          </a:prstGeom>
          <a:noFill/>
        </p:spPr>
        <p:txBody>
          <a:bodyPr wrap="square" rtlCol="0">
            <a:spAutoFit/>
          </a:bodyPr>
          <a:lstStyle/>
          <a:p>
            <a:r>
              <a:rPr lang="en-US" sz="6000" dirty="0"/>
              <a:t>Spike Proteins</a:t>
            </a:r>
          </a:p>
          <a:p>
            <a:endParaRPr lang="en-US" dirty="0"/>
          </a:p>
        </p:txBody>
      </p:sp>
      <p:sp>
        <p:nvSpPr>
          <p:cNvPr id="3" name="Rectangle 2">
            <a:extLst>
              <a:ext uri="{FF2B5EF4-FFF2-40B4-BE49-F238E27FC236}">
                <a16:creationId xmlns:a16="http://schemas.microsoft.com/office/drawing/2014/main" id="{E67A3092-1B3B-40E1-900C-D3A8D89DF23B}"/>
              </a:ext>
            </a:extLst>
          </p:cNvPr>
          <p:cNvSpPr/>
          <p:nvPr/>
        </p:nvSpPr>
        <p:spPr>
          <a:xfrm>
            <a:off x="4546600" y="1539700"/>
            <a:ext cx="7099300" cy="4893647"/>
          </a:xfrm>
          <a:prstGeom prst="rect">
            <a:avLst/>
          </a:prstGeom>
        </p:spPr>
        <p:txBody>
          <a:bodyPr wrap="square">
            <a:spAutoFit/>
          </a:bodyPr>
          <a:lstStyle/>
          <a:p>
            <a:r>
              <a:rPr lang="en-US" sz="2400" dirty="0"/>
              <a:t>This is not a normal immunization. These injections have something that cause the body to make a synthetic spike protein against SARS-CV2. This is a synthetic protein that has never been seen before in human bodies. It causes the body to become a synthetic spike protein creating factory that just keeps creating these spike proteins and it NEVER SHUTS OFF.</a:t>
            </a:r>
          </a:p>
          <a:p>
            <a:endParaRPr lang="en-US" sz="2400" dirty="0"/>
          </a:p>
          <a:p>
            <a:r>
              <a:rPr lang="en-US" sz="2400" dirty="0"/>
              <a:t>We have no idea what these spike proteins will do over time.   Dr. Sherry Tenpenny explains it will take 3-6 for us to see the real effects of the COVID injections. </a:t>
            </a:r>
            <a:br>
              <a:rPr lang="en-US" sz="2400" dirty="0"/>
            </a:br>
            <a:r>
              <a:rPr lang="en-US" sz="2400" dirty="0"/>
              <a:t>https://www.bitchute.com/video/nCJgZLroYJiK/</a:t>
            </a:r>
          </a:p>
        </p:txBody>
      </p:sp>
      <p:pic>
        <p:nvPicPr>
          <p:cNvPr id="2" name="Picture 1">
            <a:extLst>
              <a:ext uri="{FF2B5EF4-FFF2-40B4-BE49-F238E27FC236}">
                <a16:creationId xmlns:a16="http://schemas.microsoft.com/office/drawing/2014/main" id="{6BD36D6D-E8BB-4130-9E7E-09A15B88FE68}"/>
              </a:ext>
            </a:extLst>
          </p:cNvPr>
          <p:cNvPicPr>
            <a:picLocks noChangeAspect="1"/>
          </p:cNvPicPr>
          <p:nvPr/>
        </p:nvPicPr>
        <p:blipFill>
          <a:blip r:embed="rId2"/>
          <a:stretch>
            <a:fillRect/>
          </a:stretch>
        </p:blipFill>
        <p:spPr>
          <a:xfrm>
            <a:off x="317500" y="1539700"/>
            <a:ext cx="4010025" cy="4714875"/>
          </a:xfrm>
          <a:prstGeom prst="rect">
            <a:avLst/>
          </a:prstGeom>
        </p:spPr>
      </p:pic>
    </p:spTree>
    <p:extLst>
      <p:ext uri="{BB962C8B-B14F-4D97-AF65-F5344CB8AC3E}">
        <p14:creationId xmlns:p14="http://schemas.microsoft.com/office/powerpoint/2010/main" val="2218928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418932" y="0"/>
            <a:ext cx="10773068" cy="1107996"/>
          </a:xfrm>
          <a:prstGeom prst="rect">
            <a:avLst/>
          </a:prstGeom>
          <a:noFill/>
        </p:spPr>
        <p:txBody>
          <a:bodyPr wrap="square" rtlCol="0">
            <a:spAutoFit/>
          </a:bodyPr>
          <a:lstStyle/>
          <a:p>
            <a:r>
              <a:rPr lang="en-US" sz="6600" dirty="0"/>
              <a:t>Shedding Vs. Transmission</a:t>
            </a:r>
          </a:p>
        </p:txBody>
      </p:sp>
      <p:sp>
        <p:nvSpPr>
          <p:cNvPr id="5" name="Rectangle 4">
            <a:extLst>
              <a:ext uri="{FF2B5EF4-FFF2-40B4-BE49-F238E27FC236}">
                <a16:creationId xmlns:a16="http://schemas.microsoft.com/office/drawing/2014/main" id="{912053DD-92A4-4D47-AB5A-2E3694F69D60}"/>
              </a:ext>
            </a:extLst>
          </p:cNvPr>
          <p:cNvSpPr/>
          <p:nvPr/>
        </p:nvSpPr>
        <p:spPr>
          <a:xfrm>
            <a:off x="379038" y="2938027"/>
            <a:ext cx="4330700" cy="2308324"/>
          </a:xfrm>
          <a:prstGeom prst="rect">
            <a:avLst/>
          </a:prstGeom>
        </p:spPr>
        <p:txBody>
          <a:bodyPr wrap="square">
            <a:spAutoFit/>
          </a:bodyPr>
          <a:lstStyle/>
          <a:p>
            <a:r>
              <a:rPr lang="en-US" dirty="0"/>
              <a:t>When you're sick with a </a:t>
            </a:r>
            <a:r>
              <a:rPr lang="en-US" b="1" dirty="0"/>
              <a:t>virus</a:t>
            </a:r>
            <a:r>
              <a:rPr lang="en-US" dirty="0"/>
              <a:t>, the cells in your body hosting the infection release infectious </a:t>
            </a:r>
            <a:r>
              <a:rPr lang="en-US" b="1" dirty="0"/>
              <a:t>virus</a:t>
            </a:r>
            <a:r>
              <a:rPr lang="en-US" dirty="0"/>
              <a:t> particles, which you then </a:t>
            </a:r>
            <a:r>
              <a:rPr lang="en-US" b="1" dirty="0"/>
              <a:t>shed</a:t>
            </a:r>
            <a:r>
              <a:rPr lang="en-US" dirty="0"/>
              <a:t> into the environment. This process is called </a:t>
            </a:r>
            <a:r>
              <a:rPr lang="en-US" b="1" dirty="0"/>
              <a:t>viral shedding</a:t>
            </a:r>
            <a:r>
              <a:rPr lang="en-US" dirty="0"/>
              <a:t>. The term shedding has always been connected with live viruses like the flu, or the polio vaccines, or chicken pox etc.</a:t>
            </a:r>
            <a:endParaRPr lang="en-US" sz="2400" dirty="0"/>
          </a:p>
        </p:txBody>
      </p:sp>
      <p:pic>
        <p:nvPicPr>
          <p:cNvPr id="6" name="Picture 5">
            <a:extLst>
              <a:ext uri="{FF2B5EF4-FFF2-40B4-BE49-F238E27FC236}">
                <a16:creationId xmlns:a16="http://schemas.microsoft.com/office/drawing/2014/main" id="{22E8EC98-6207-4B38-91E8-2AE37364A457}"/>
              </a:ext>
            </a:extLst>
          </p:cNvPr>
          <p:cNvPicPr>
            <a:picLocks noChangeAspect="1"/>
          </p:cNvPicPr>
          <p:nvPr/>
        </p:nvPicPr>
        <p:blipFill rotWithShape="1">
          <a:blip r:embed="rId2"/>
          <a:srcRect b="31302"/>
          <a:stretch/>
        </p:blipFill>
        <p:spPr>
          <a:xfrm>
            <a:off x="1113982" y="1226634"/>
            <a:ext cx="1763585" cy="1711393"/>
          </a:xfrm>
          <a:prstGeom prst="rect">
            <a:avLst/>
          </a:prstGeom>
        </p:spPr>
      </p:pic>
      <p:sp>
        <p:nvSpPr>
          <p:cNvPr id="7" name="Rectangle 6">
            <a:extLst>
              <a:ext uri="{FF2B5EF4-FFF2-40B4-BE49-F238E27FC236}">
                <a16:creationId xmlns:a16="http://schemas.microsoft.com/office/drawing/2014/main" id="{36671927-805E-445F-8173-6629AA83744D}"/>
              </a:ext>
            </a:extLst>
          </p:cNvPr>
          <p:cNvSpPr/>
          <p:nvPr/>
        </p:nvSpPr>
        <p:spPr>
          <a:xfrm>
            <a:off x="1452187" y="892368"/>
            <a:ext cx="1092201" cy="369332"/>
          </a:xfrm>
          <a:prstGeom prst="rect">
            <a:avLst/>
          </a:prstGeom>
        </p:spPr>
        <p:txBody>
          <a:bodyPr wrap="square">
            <a:spAutoFit/>
          </a:bodyPr>
          <a:lstStyle/>
          <a:p>
            <a:r>
              <a:rPr lang="en-US" dirty="0"/>
              <a:t>Shedding</a:t>
            </a:r>
            <a:endParaRPr lang="en-US" sz="2400" dirty="0"/>
          </a:p>
        </p:txBody>
      </p:sp>
      <p:pic>
        <p:nvPicPr>
          <p:cNvPr id="9" name="Picture 8">
            <a:extLst>
              <a:ext uri="{FF2B5EF4-FFF2-40B4-BE49-F238E27FC236}">
                <a16:creationId xmlns:a16="http://schemas.microsoft.com/office/drawing/2014/main" id="{F95868B0-200C-4C15-AABF-B94814A20585}"/>
              </a:ext>
            </a:extLst>
          </p:cNvPr>
          <p:cNvPicPr>
            <a:picLocks noChangeAspect="1"/>
          </p:cNvPicPr>
          <p:nvPr/>
        </p:nvPicPr>
        <p:blipFill rotWithShape="1">
          <a:blip r:embed="rId3"/>
          <a:srcRect l="4932" t="2021" r="4333" b="5443"/>
          <a:stretch/>
        </p:blipFill>
        <p:spPr>
          <a:xfrm>
            <a:off x="7797581" y="1295323"/>
            <a:ext cx="2091228" cy="1556973"/>
          </a:xfrm>
          <a:prstGeom prst="rect">
            <a:avLst/>
          </a:prstGeom>
        </p:spPr>
      </p:pic>
      <p:pic>
        <p:nvPicPr>
          <p:cNvPr id="10" name="Picture 9">
            <a:extLst>
              <a:ext uri="{FF2B5EF4-FFF2-40B4-BE49-F238E27FC236}">
                <a16:creationId xmlns:a16="http://schemas.microsoft.com/office/drawing/2014/main" id="{61ED1070-15BB-4558-94F8-7CE99E16D705}"/>
              </a:ext>
            </a:extLst>
          </p:cNvPr>
          <p:cNvPicPr>
            <a:picLocks noChangeAspect="1"/>
          </p:cNvPicPr>
          <p:nvPr/>
        </p:nvPicPr>
        <p:blipFill>
          <a:blip r:embed="rId4"/>
          <a:stretch>
            <a:fillRect/>
          </a:stretch>
        </p:blipFill>
        <p:spPr>
          <a:xfrm>
            <a:off x="5923673" y="1309251"/>
            <a:ext cx="1763585" cy="1556973"/>
          </a:xfrm>
          <a:prstGeom prst="rect">
            <a:avLst/>
          </a:prstGeom>
        </p:spPr>
      </p:pic>
      <p:sp>
        <p:nvSpPr>
          <p:cNvPr id="11" name="Rectangle 10">
            <a:extLst>
              <a:ext uri="{FF2B5EF4-FFF2-40B4-BE49-F238E27FC236}">
                <a16:creationId xmlns:a16="http://schemas.microsoft.com/office/drawing/2014/main" id="{2CD586F4-AEA3-4E32-938D-BE7F7CABCFB8}"/>
              </a:ext>
            </a:extLst>
          </p:cNvPr>
          <p:cNvSpPr/>
          <p:nvPr/>
        </p:nvSpPr>
        <p:spPr>
          <a:xfrm>
            <a:off x="6983391" y="882046"/>
            <a:ext cx="1625639" cy="369332"/>
          </a:xfrm>
          <a:prstGeom prst="rect">
            <a:avLst/>
          </a:prstGeom>
        </p:spPr>
        <p:txBody>
          <a:bodyPr wrap="square">
            <a:spAutoFit/>
          </a:bodyPr>
          <a:lstStyle/>
          <a:p>
            <a:r>
              <a:rPr lang="en-US" dirty="0"/>
              <a:t>Transmission</a:t>
            </a:r>
            <a:endParaRPr lang="en-US" sz="2400" dirty="0"/>
          </a:p>
        </p:txBody>
      </p:sp>
      <p:sp>
        <p:nvSpPr>
          <p:cNvPr id="12" name="Rectangle 11">
            <a:extLst>
              <a:ext uri="{FF2B5EF4-FFF2-40B4-BE49-F238E27FC236}">
                <a16:creationId xmlns:a16="http://schemas.microsoft.com/office/drawing/2014/main" id="{98C36C0F-81AD-4882-AEE8-6662CBE9CE9F}"/>
              </a:ext>
            </a:extLst>
          </p:cNvPr>
          <p:cNvSpPr/>
          <p:nvPr/>
        </p:nvSpPr>
        <p:spPr>
          <a:xfrm>
            <a:off x="5836007" y="2938027"/>
            <a:ext cx="5976955" cy="1754326"/>
          </a:xfrm>
          <a:prstGeom prst="rect">
            <a:avLst/>
          </a:prstGeom>
        </p:spPr>
        <p:txBody>
          <a:bodyPr wrap="square">
            <a:spAutoFit/>
          </a:bodyPr>
          <a:lstStyle/>
          <a:p>
            <a:r>
              <a:rPr lang="en-US" dirty="0"/>
              <a:t>A </a:t>
            </a:r>
            <a:r>
              <a:rPr lang="en-US" dirty="0">
                <a:hlinkClick r:id="rId5"/>
              </a:rPr>
              <a:t>passage</a:t>
            </a:r>
            <a:r>
              <a:rPr lang="en-US" dirty="0"/>
              <a:t> or </a:t>
            </a:r>
            <a:r>
              <a:rPr lang="en-US" u="sng" dirty="0">
                <a:hlinkClick r:id="rId6"/>
              </a:rPr>
              <a:t>transfer</a:t>
            </a:r>
            <a:r>
              <a:rPr lang="en-US" dirty="0"/>
              <a:t>, as of a </a:t>
            </a:r>
            <a:r>
              <a:rPr lang="en-US" dirty="0">
                <a:hlinkClick r:id="rId7"/>
              </a:rPr>
              <a:t>disease</a:t>
            </a:r>
            <a:r>
              <a:rPr lang="en-US" dirty="0"/>
              <a:t> from one </a:t>
            </a:r>
            <a:r>
              <a:rPr lang="en-US" dirty="0">
                <a:hlinkClick r:id="rId8"/>
              </a:rPr>
              <a:t>individual</a:t>
            </a:r>
            <a:r>
              <a:rPr lang="en-US" dirty="0"/>
              <a:t> to another or of </a:t>
            </a:r>
            <a:r>
              <a:rPr lang="en-US" dirty="0">
                <a:hlinkClick r:id="rId9"/>
              </a:rPr>
              <a:t>neutral</a:t>
            </a:r>
            <a:r>
              <a:rPr lang="en-US" dirty="0"/>
              <a:t> </a:t>
            </a:r>
            <a:r>
              <a:rPr lang="en-US" dirty="0">
                <a:hlinkClick r:id="rId10"/>
              </a:rPr>
              <a:t>impulses</a:t>
            </a:r>
            <a:r>
              <a:rPr lang="en-US" dirty="0"/>
              <a:t> from one </a:t>
            </a:r>
            <a:r>
              <a:rPr lang="en-US" dirty="0">
                <a:hlinkClick r:id="rId11"/>
              </a:rPr>
              <a:t>neuron</a:t>
            </a:r>
            <a:r>
              <a:rPr lang="en-US" dirty="0"/>
              <a:t> to another. The passage of a nerve impulse across synapses.</a:t>
            </a:r>
          </a:p>
          <a:p>
            <a:r>
              <a:rPr lang="en-US" dirty="0"/>
              <a:t>The act of transmitting data or electrical power</a:t>
            </a:r>
            <a:br>
              <a:rPr lang="en-US" dirty="0"/>
            </a:br>
            <a:r>
              <a:rPr lang="en-US" dirty="0"/>
              <a:t>The passage of radio waves in the space between transmitting and receiving stations</a:t>
            </a:r>
          </a:p>
        </p:txBody>
      </p:sp>
      <p:sp>
        <p:nvSpPr>
          <p:cNvPr id="13" name="Rectangle 12">
            <a:extLst>
              <a:ext uri="{FF2B5EF4-FFF2-40B4-BE49-F238E27FC236}">
                <a16:creationId xmlns:a16="http://schemas.microsoft.com/office/drawing/2014/main" id="{8C4D1AA8-DAA7-4AB7-A63E-5D82585CA254}"/>
              </a:ext>
            </a:extLst>
          </p:cNvPr>
          <p:cNvSpPr/>
          <p:nvPr/>
        </p:nvSpPr>
        <p:spPr>
          <a:xfrm>
            <a:off x="1452187" y="5631366"/>
            <a:ext cx="9503578" cy="1029256"/>
          </a:xfrm>
          <a:prstGeom prst="rect">
            <a:avLst/>
          </a:prstGeom>
        </p:spPr>
        <p:txBody>
          <a:bodyPr wrap="square">
            <a:spAutoFit/>
          </a:bodyPr>
          <a:lstStyle/>
          <a:p>
            <a:pPr>
              <a:lnSpc>
                <a:spcPct val="115000"/>
              </a:lnSpc>
              <a:spcAft>
                <a:spcPts val="1000"/>
              </a:spcAft>
            </a:pPr>
            <a:r>
              <a:rPr lang="en-US" dirty="0">
                <a:latin typeface="Calibri" panose="020F0502020204030204" pitchFamily="34" charset="0"/>
                <a:ea typeface="Calibri" panose="020F0502020204030204" pitchFamily="34" charset="0"/>
                <a:cs typeface="Arial" panose="020B0604020202020204" pitchFamily="34" charset="0"/>
              </a:rPr>
              <a:t>What is happening with the COVID injections isn’t shedding, its something different so we are calling it “transmission”.  Something is being transmitted from a vaccinated person to an unvaccinated person that we haven’t clearly identified yet.  -Dr. Sherri Tenpenny</a:t>
            </a:r>
          </a:p>
        </p:txBody>
      </p:sp>
    </p:spTree>
    <p:extLst>
      <p:ext uri="{BB962C8B-B14F-4D97-AF65-F5344CB8AC3E}">
        <p14:creationId xmlns:p14="http://schemas.microsoft.com/office/powerpoint/2010/main" val="324655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79038" y="99696"/>
            <a:ext cx="12128500" cy="646331"/>
          </a:xfrm>
          <a:prstGeom prst="rect">
            <a:avLst/>
          </a:prstGeom>
          <a:noFill/>
        </p:spPr>
        <p:txBody>
          <a:bodyPr wrap="square" rtlCol="0">
            <a:spAutoFit/>
          </a:bodyPr>
          <a:lstStyle/>
          <a:p>
            <a:r>
              <a:rPr lang="en-US" sz="3600" dirty="0"/>
              <a:t>EMF PROPERTIES OF HYDROGELS IN COVID INJECTIONS</a:t>
            </a:r>
          </a:p>
        </p:txBody>
      </p:sp>
      <p:sp>
        <p:nvSpPr>
          <p:cNvPr id="5" name="Rectangle 4">
            <a:extLst>
              <a:ext uri="{FF2B5EF4-FFF2-40B4-BE49-F238E27FC236}">
                <a16:creationId xmlns:a16="http://schemas.microsoft.com/office/drawing/2014/main" id="{912053DD-92A4-4D47-AB5A-2E3694F69D60}"/>
              </a:ext>
            </a:extLst>
          </p:cNvPr>
          <p:cNvSpPr/>
          <p:nvPr/>
        </p:nvSpPr>
        <p:spPr>
          <a:xfrm>
            <a:off x="508091" y="3429000"/>
            <a:ext cx="10101152" cy="3693319"/>
          </a:xfrm>
          <a:prstGeom prst="rect">
            <a:avLst/>
          </a:prstGeom>
        </p:spPr>
        <p:txBody>
          <a:bodyPr wrap="square">
            <a:spAutoFit/>
          </a:bodyPr>
          <a:lstStyle/>
          <a:p>
            <a:r>
              <a:rPr lang="en-US" dirty="0"/>
              <a:t>Drug Companies claim:</a:t>
            </a:r>
            <a:br>
              <a:rPr lang="en-US" dirty="0"/>
            </a:br>
            <a:br>
              <a:rPr lang="en-US" dirty="0"/>
            </a:br>
            <a:r>
              <a:rPr lang="en-US" dirty="0"/>
              <a:t>The human body would reject the synthetic protein that is being injected into it in the vaccine, so they coat the synthetic protein with a hydrogel substance in order to trick the body into accepting the synthetic protein. Their reasoning is that the hydrogel is a drug delivery system. </a:t>
            </a:r>
          </a:p>
          <a:p>
            <a:endParaRPr lang="en-US" dirty="0"/>
          </a:p>
          <a:p>
            <a:r>
              <a:rPr lang="en-US" dirty="0"/>
              <a:t>We are not told what happens to this hydrogel after the drug is delivered. We know that hydrogels can remain in the body for many years after they have been injected. We can only deduce from what we know about the properties of hydrogels. (next slide and video)</a:t>
            </a:r>
          </a:p>
          <a:p>
            <a:endParaRPr lang="en-US" dirty="0"/>
          </a:p>
          <a:p>
            <a:r>
              <a:rPr lang="en-US" dirty="0"/>
              <a:t>Reference Dr. Carrie </a:t>
            </a:r>
            <a:r>
              <a:rPr lang="en-US" dirty="0" err="1"/>
              <a:t>Madej</a:t>
            </a:r>
            <a:r>
              <a:rPr lang="en-US" dirty="0"/>
              <a:t> </a:t>
            </a:r>
          </a:p>
          <a:p>
            <a:endParaRPr lang="en-US" dirty="0"/>
          </a:p>
          <a:p>
            <a:endParaRPr lang="en-US" dirty="0"/>
          </a:p>
        </p:txBody>
      </p:sp>
      <p:sp>
        <p:nvSpPr>
          <p:cNvPr id="12" name="Rectangle 11">
            <a:extLst>
              <a:ext uri="{FF2B5EF4-FFF2-40B4-BE49-F238E27FC236}">
                <a16:creationId xmlns:a16="http://schemas.microsoft.com/office/drawing/2014/main" id="{98C36C0F-81AD-4882-AEE8-6662CBE9CE9F}"/>
              </a:ext>
            </a:extLst>
          </p:cNvPr>
          <p:cNvSpPr/>
          <p:nvPr/>
        </p:nvSpPr>
        <p:spPr>
          <a:xfrm>
            <a:off x="6309732" y="1958438"/>
            <a:ext cx="5976955" cy="1477328"/>
          </a:xfrm>
          <a:prstGeom prst="rect">
            <a:avLst/>
          </a:prstGeom>
        </p:spPr>
        <p:txBody>
          <a:bodyPr wrap="square">
            <a:spAutoFit/>
          </a:bodyPr>
          <a:lstStyle/>
          <a:p>
            <a:r>
              <a:rPr lang="en-US" dirty="0"/>
              <a:t>Hydrogel – also called by many other names to describe the very same structure. (nano-lipid particles, nanobots, nanotechnology, sci-fi substance)</a:t>
            </a:r>
          </a:p>
          <a:p>
            <a:endParaRPr lang="en-US" dirty="0"/>
          </a:p>
          <a:p>
            <a:endParaRPr lang="en-US" dirty="0"/>
          </a:p>
        </p:txBody>
      </p:sp>
      <p:pic>
        <p:nvPicPr>
          <p:cNvPr id="3" name="Picture 2">
            <a:extLst>
              <a:ext uri="{FF2B5EF4-FFF2-40B4-BE49-F238E27FC236}">
                <a16:creationId xmlns:a16="http://schemas.microsoft.com/office/drawing/2014/main" id="{DF81B1A4-544C-463E-A9C8-60CE14E72BF0}"/>
              </a:ext>
            </a:extLst>
          </p:cNvPr>
          <p:cNvPicPr>
            <a:picLocks noChangeAspect="1"/>
          </p:cNvPicPr>
          <p:nvPr/>
        </p:nvPicPr>
        <p:blipFill rotWithShape="1">
          <a:blip r:embed="rId2"/>
          <a:srcRect b="47859"/>
          <a:stretch/>
        </p:blipFill>
        <p:spPr>
          <a:xfrm>
            <a:off x="379038" y="776491"/>
            <a:ext cx="5592139" cy="2505703"/>
          </a:xfrm>
          <a:prstGeom prst="rect">
            <a:avLst/>
          </a:prstGeom>
        </p:spPr>
      </p:pic>
    </p:spTree>
    <p:extLst>
      <p:ext uri="{BB962C8B-B14F-4D97-AF65-F5344CB8AC3E}">
        <p14:creationId xmlns:p14="http://schemas.microsoft.com/office/powerpoint/2010/main" val="2673703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79038" y="99696"/>
            <a:ext cx="12128500" cy="646331"/>
          </a:xfrm>
          <a:prstGeom prst="rect">
            <a:avLst/>
          </a:prstGeom>
          <a:noFill/>
        </p:spPr>
        <p:txBody>
          <a:bodyPr wrap="square" rtlCol="0">
            <a:spAutoFit/>
          </a:bodyPr>
          <a:lstStyle/>
          <a:p>
            <a:r>
              <a:rPr lang="en-US" sz="3600" dirty="0"/>
              <a:t>EMF PROPERTIES OF HYDROGELS IN COVID INJECTIONS</a:t>
            </a:r>
          </a:p>
        </p:txBody>
      </p:sp>
      <p:sp>
        <p:nvSpPr>
          <p:cNvPr id="5" name="Rectangle 4">
            <a:extLst>
              <a:ext uri="{FF2B5EF4-FFF2-40B4-BE49-F238E27FC236}">
                <a16:creationId xmlns:a16="http://schemas.microsoft.com/office/drawing/2014/main" id="{912053DD-92A4-4D47-AB5A-2E3694F69D60}"/>
              </a:ext>
            </a:extLst>
          </p:cNvPr>
          <p:cNvSpPr/>
          <p:nvPr/>
        </p:nvSpPr>
        <p:spPr>
          <a:xfrm>
            <a:off x="5673688" y="862589"/>
            <a:ext cx="5180478" cy="4339650"/>
          </a:xfrm>
          <a:prstGeom prst="rect">
            <a:avLst/>
          </a:prstGeom>
        </p:spPr>
        <p:txBody>
          <a:bodyPr wrap="square">
            <a:spAutoFit/>
          </a:bodyPr>
          <a:lstStyle/>
          <a:p>
            <a:r>
              <a:rPr lang="en-US" dirty="0"/>
              <a:t>Properties of Hydrogels:</a:t>
            </a:r>
            <a:br>
              <a:rPr lang="en-US" dirty="0"/>
            </a:br>
            <a:br>
              <a:rPr lang="en-US" dirty="0"/>
            </a:br>
            <a:r>
              <a:rPr lang="en-US" dirty="0"/>
              <a:t>Hydrogels are “ON DEMAND” which means they can be triggered at any moment  to deliver a payload.  </a:t>
            </a:r>
            <a:br>
              <a:rPr lang="en-US" dirty="0"/>
            </a:br>
            <a:br>
              <a:rPr lang="en-US" dirty="0"/>
            </a:br>
            <a:r>
              <a:rPr lang="en-US" dirty="0"/>
              <a:t>Hydrogels can be used as “BIOCENSORS” in the body,  meaning they have the ability to accumulate data from your body such as your breathing, respiration, thoughts emotions, etc. </a:t>
            </a:r>
            <a:br>
              <a:rPr lang="en-US" dirty="0"/>
            </a:br>
            <a:br>
              <a:rPr lang="en-US" dirty="0"/>
            </a:br>
            <a:r>
              <a:rPr lang="en-US" dirty="0"/>
              <a:t>Hydrogels have the ability to act through WIFI. They can both TRANSMIT AND RECEIVE Energy, messages, frequencies or impulses. </a:t>
            </a:r>
            <a:br>
              <a:rPr lang="en-US" dirty="0"/>
            </a:br>
            <a:br>
              <a:rPr lang="en-US" dirty="0"/>
            </a:br>
            <a:endParaRPr lang="en-US" sz="2400" dirty="0"/>
          </a:p>
        </p:txBody>
      </p:sp>
      <p:pic>
        <p:nvPicPr>
          <p:cNvPr id="2" name="Picture 1">
            <a:extLst>
              <a:ext uri="{FF2B5EF4-FFF2-40B4-BE49-F238E27FC236}">
                <a16:creationId xmlns:a16="http://schemas.microsoft.com/office/drawing/2014/main" id="{280B0090-AD61-489F-A411-2DBF627DA9FE}"/>
              </a:ext>
            </a:extLst>
          </p:cNvPr>
          <p:cNvPicPr>
            <a:picLocks noChangeAspect="1"/>
          </p:cNvPicPr>
          <p:nvPr/>
        </p:nvPicPr>
        <p:blipFill>
          <a:blip r:embed="rId2"/>
          <a:stretch>
            <a:fillRect/>
          </a:stretch>
        </p:blipFill>
        <p:spPr>
          <a:xfrm>
            <a:off x="379038" y="1725541"/>
            <a:ext cx="4855111" cy="2803850"/>
          </a:xfrm>
          <a:prstGeom prst="rect">
            <a:avLst/>
          </a:prstGeom>
        </p:spPr>
      </p:pic>
      <p:sp>
        <p:nvSpPr>
          <p:cNvPr id="14" name="Rectangle 13">
            <a:extLst>
              <a:ext uri="{FF2B5EF4-FFF2-40B4-BE49-F238E27FC236}">
                <a16:creationId xmlns:a16="http://schemas.microsoft.com/office/drawing/2014/main" id="{69B6F401-B41C-4349-ADA3-88B8EDC2BE49}"/>
              </a:ext>
            </a:extLst>
          </p:cNvPr>
          <p:cNvSpPr/>
          <p:nvPr/>
        </p:nvSpPr>
        <p:spPr>
          <a:xfrm>
            <a:off x="621319" y="5210178"/>
            <a:ext cx="10949361" cy="1846659"/>
          </a:xfrm>
          <a:prstGeom prst="rect">
            <a:avLst/>
          </a:prstGeom>
        </p:spPr>
        <p:txBody>
          <a:bodyPr wrap="square">
            <a:spAutoFit/>
          </a:bodyPr>
          <a:lstStyle/>
          <a:p>
            <a:r>
              <a:rPr lang="en-US" sz="3600" dirty="0"/>
              <a:t>See it with your own eyes! Video of what hydrogels </a:t>
            </a:r>
            <a:br>
              <a:rPr lang="en-US" sz="3600" dirty="0"/>
            </a:br>
            <a:r>
              <a:rPr lang="en-US" sz="3600" dirty="0"/>
              <a:t>can do while beamed with electrical fields. </a:t>
            </a:r>
            <a:br>
              <a:rPr lang="en-US" dirty="0"/>
            </a:br>
            <a:br>
              <a:rPr lang="en-US" dirty="0"/>
            </a:br>
            <a:endParaRPr lang="en-US" sz="2400" dirty="0"/>
          </a:p>
        </p:txBody>
      </p:sp>
    </p:spTree>
    <p:extLst>
      <p:ext uri="{BB962C8B-B14F-4D97-AF65-F5344CB8AC3E}">
        <p14:creationId xmlns:p14="http://schemas.microsoft.com/office/powerpoint/2010/main" val="395753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701068" y="97792"/>
            <a:ext cx="4789862" cy="646331"/>
          </a:xfrm>
          <a:prstGeom prst="rect">
            <a:avLst/>
          </a:prstGeom>
          <a:noFill/>
        </p:spPr>
        <p:txBody>
          <a:bodyPr wrap="square" rtlCol="0">
            <a:spAutoFit/>
          </a:bodyPr>
          <a:lstStyle/>
          <a:p>
            <a:r>
              <a:rPr lang="en-US" sz="3600" dirty="0"/>
              <a:t>WHAT IS HAPPENING?</a:t>
            </a:r>
          </a:p>
        </p:txBody>
      </p:sp>
      <p:sp>
        <p:nvSpPr>
          <p:cNvPr id="7" name="Rectangle 6">
            <a:extLst>
              <a:ext uri="{FF2B5EF4-FFF2-40B4-BE49-F238E27FC236}">
                <a16:creationId xmlns:a16="http://schemas.microsoft.com/office/drawing/2014/main" id="{5DD17CE6-5884-4761-82B2-57D3EA42B3AA}"/>
              </a:ext>
            </a:extLst>
          </p:cNvPr>
          <p:cNvSpPr/>
          <p:nvPr/>
        </p:nvSpPr>
        <p:spPr>
          <a:xfrm>
            <a:off x="490032" y="744123"/>
            <a:ext cx="11211933" cy="3724096"/>
          </a:xfrm>
          <a:prstGeom prst="rect">
            <a:avLst/>
          </a:prstGeom>
        </p:spPr>
        <p:txBody>
          <a:bodyPr wrap="square">
            <a:spAutoFit/>
          </a:bodyPr>
          <a:lstStyle/>
          <a:p>
            <a:pPr algn="ctr"/>
            <a:r>
              <a:rPr lang="en-US" sz="2000" dirty="0"/>
              <a:t>We believe that one of the ways people who have taken COVID Injections are transmitting illness to people who have not had the injection is through the vehicle of hydrogels that are both emitting and receiving frequencies to the people around them. Hydrogels Emit voltage and can send signals. Hydrogels can receive signals and be triggered and used as actuators (turning energy into motion) through wi-fi. Some of the symptoms happen immediately which is similar to EMF sickness. In addition, we still don’t know what these spike proteins are going to do to humans in the long term.</a:t>
            </a:r>
            <a:br>
              <a:rPr lang="en-US" dirty="0"/>
            </a:br>
            <a:br>
              <a:rPr lang="en-US" dirty="0"/>
            </a:br>
            <a:r>
              <a:rPr lang="en-US" sz="2800" dirty="0"/>
              <a:t> Is the information in the spike protein being </a:t>
            </a:r>
            <a:br>
              <a:rPr lang="en-US" sz="2800" dirty="0"/>
            </a:br>
            <a:r>
              <a:rPr lang="en-US" sz="2800" dirty="0"/>
              <a:t>transmitted by the hydrogels through EMF interaction? </a:t>
            </a:r>
            <a:br>
              <a:rPr lang="en-US" dirty="0"/>
            </a:br>
            <a:br>
              <a:rPr lang="en-US" dirty="0"/>
            </a:br>
            <a:endParaRPr lang="en-US" sz="2400" dirty="0"/>
          </a:p>
        </p:txBody>
      </p:sp>
      <p:pic>
        <p:nvPicPr>
          <p:cNvPr id="6" name="Picture 5">
            <a:extLst>
              <a:ext uri="{FF2B5EF4-FFF2-40B4-BE49-F238E27FC236}">
                <a16:creationId xmlns:a16="http://schemas.microsoft.com/office/drawing/2014/main" id="{5EEDD21E-A824-4D03-9F39-E7C2A6976BE9}"/>
              </a:ext>
            </a:extLst>
          </p:cNvPr>
          <p:cNvPicPr>
            <a:picLocks noChangeAspect="1"/>
          </p:cNvPicPr>
          <p:nvPr/>
        </p:nvPicPr>
        <p:blipFill rotWithShape="1">
          <a:blip r:embed="rId2"/>
          <a:srcRect r="59238"/>
          <a:stretch/>
        </p:blipFill>
        <p:spPr>
          <a:xfrm>
            <a:off x="3894137" y="3853179"/>
            <a:ext cx="1681163" cy="2905125"/>
          </a:xfrm>
          <a:prstGeom prst="rect">
            <a:avLst/>
          </a:prstGeom>
        </p:spPr>
      </p:pic>
      <p:pic>
        <p:nvPicPr>
          <p:cNvPr id="9" name="Picture 8">
            <a:extLst>
              <a:ext uri="{FF2B5EF4-FFF2-40B4-BE49-F238E27FC236}">
                <a16:creationId xmlns:a16="http://schemas.microsoft.com/office/drawing/2014/main" id="{9D1190A9-24B1-4C20-AEBF-97B0EE4FDC5A}"/>
              </a:ext>
            </a:extLst>
          </p:cNvPr>
          <p:cNvPicPr>
            <a:picLocks noChangeAspect="1"/>
          </p:cNvPicPr>
          <p:nvPr/>
        </p:nvPicPr>
        <p:blipFill rotWithShape="1">
          <a:blip r:embed="rId2"/>
          <a:srcRect r="59238"/>
          <a:stretch/>
        </p:blipFill>
        <p:spPr>
          <a:xfrm flipH="1">
            <a:off x="5602706" y="3853178"/>
            <a:ext cx="1681163" cy="2905125"/>
          </a:xfrm>
          <a:prstGeom prst="rect">
            <a:avLst/>
          </a:prstGeom>
        </p:spPr>
      </p:pic>
      <p:pic>
        <p:nvPicPr>
          <p:cNvPr id="8" name="Picture 7">
            <a:extLst>
              <a:ext uri="{FF2B5EF4-FFF2-40B4-BE49-F238E27FC236}">
                <a16:creationId xmlns:a16="http://schemas.microsoft.com/office/drawing/2014/main" id="{95C92CF3-86F6-4882-8016-12D6C18078CD}"/>
              </a:ext>
            </a:extLst>
          </p:cNvPr>
          <p:cNvPicPr>
            <a:picLocks noChangeAspect="1"/>
          </p:cNvPicPr>
          <p:nvPr/>
        </p:nvPicPr>
        <p:blipFill>
          <a:blip r:embed="rId3"/>
          <a:stretch>
            <a:fillRect/>
          </a:stretch>
        </p:blipFill>
        <p:spPr>
          <a:xfrm>
            <a:off x="4838699" y="4086842"/>
            <a:ext cx="622301" cy="502298"/>
          </a:xfrm>
          <a:prstGeom prst="rect">
            <a:avLst/>
          </a:prstGeom>
        </p:spPr>
      </p:pic>
      <p:pic>
        <p:nvPicPr>
          <p:cNvPr id="11" name="Picture 10">
            <a:extLst>
              <a:ext uri="{FF2B5EF4-FFF2-40B4-BE49-F238E27FC236}">
                <a16:creationId xmlns:a16="http://schemas.microsoft.com/office/drawing/2014/main" id="{D937FBAD-5A6F-4D73-BEEB-0048C93310ED}"/>
              </a:ext>
            </a:extLst>
          </p:cNvPr>
          <p:cNvPicPr>
            <a:picLocks noChangeAspect="1"/>
          </p:cNvPicPr>
          <p:nvPr/>
        </p:nvPicPr>
        <p:blipFill>
          <a:blip r:embed="rId3"/>
          <a:stretch>
            <a:fillRect/>
          </a:stretch>
        </p:blipFill>
        <p:spPr>
          <a:xfrm>
            <a:off x="5632413" y="4086841"/>
            <a:ext cx="751346" cy="502299"/>
          </a:xfrm>
          <a:prstGeom prst="rect">
            <a:avLst/>
          </a:prstGeom>
        </p:spPr>
      </p:pic>
    </p:spTree>
    <p:extLst>
      <p:ext uri="{BB962C8B-B14F-4D97-AF65-F5344CB8AC3E}">
        <p14:creationId xmlns:p14="http://schemas.microsoft.com/office/powerpoint/2010/main" val="1773776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614149" y="241300"/>
            <a:ext cx="11279685" cy="6155531"/>
          </a:xfrm>
          <a:prstGeom prst="rect">
            <a:avLst/>
          </a:prstGeom>
          <a:noFill/>
        </p:spPr>
        <p:txBody>
          <a:bodyPr wrap="square" rtlCol="0">
            <a:spAutoFit/>
          </a:bodyPr>
          <a:lstStyle/>
          <a:p>
            <a:r>
              <a:rPr lang="en-US" sz="3200" dirty="0"/>
              <a:t>FOR NON-VAXXED </a:t>
            </a:r>
            <a:br>
              <a:rPr lang="en-US" sz="3200" dirty="0"/>
            </a:br>
            <a:r>
              <a:rPr lang="en-US" sz="3200" dirty="0"/>
              <a:t>How are the contaminants in the environment effecting you?</a:t>
            </a:r>
          </a:p>
          <a:p>
            <a:endParaRPr lang="en-US" sz="2400" dirty="0"/>
          </a:p>
          <a:p>
            <a:r>
              <a:rPr lang="en-US" sz="2400" dirty="0"/>
              <a:t>Chemtrails- heavy metals and chemicals that lower your immune system and turn you into a walking antenna (covered in previous shows)</a:t>
            </a:r>
            <a:br>
              <a:rPr lang="en-US" sz="2400" dirty="0"/>
            </a:br>
            <a:br>
              <a:rPr lang="en-US" sz="2400" dirty="0"/>
            </a:br>
            <a:r>
              <a:rPr lang="en-US" sz="2400" dirty="0"/>
              <a:t>Food- GMO foods. Processed Foods. Synthetic meats. They are putting hydrogels in vegetables now. (covered in previous shows)</a:t>
            </a:r>
            <a:br>
              <a:rPr lang="en-US" sz="2400" dirty="0"/>
            </a:br>
            <a:br>
              <a:rPr lang="en-US" sz="2400" dirty="0"/>
            </a:br>
            <a:r>
              <a:rPr lang="en-US" sz="2400" dirty="0"/>
              <a:t>Water- fluoride, pharmaceuticals and heavy metals in the water supply (we recommend using a water distiller and mineral supplements)</a:t>
            </a:r>
            <a:br>
              <a:rPr lang="en-US" sz="2400" dirty="0"/>
            </a:br>
            <a:br>
              <a:rPr lang="en-US" sz="2400" dirty="0"/>
            </a:br>
            <a:r>
              <a:rPr lang="en-US" sz="2400" dirty="0"/>
              <a:t>5G and EMF radiation</a:t>
            </a:r>
            <a:br>
              <a:rPr lang="en-US" sz="2400" dirty="0"/>
            </a:br>
            <a:endParaRPr lang="en-US" sz="2400" dirty="0"/>
          </a:p>
          <a:p>
            <a:r>
              <a:rPr lang="en-US" sz="2400" dirty="0"/>
              <a:t>Masks and Test Swabs</a:t>
            </a:r>
          </a:p>
          <a:p>
            <a:endParaRPr lang="en-US" dirty="0"/>
          </a:p>
        </p:txBody>
      </p:sp>
    </p:spTree>
    <p:extLst>
      <p:ext uri="{BB962C8B-B14F-4D97-AF65-F5344CB8AC3E}">
        <p14:creationId xmlns:p14="http://schemas.microsoft.com/office/powerpoint/2010/main" val="3445247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818685" y="0"/>
            <a:ext cx="11279685" cy="861774"/>
          </a:xfrm>
          <a:prstGeom prst="rect">
            <a:avLst/>
          </a:prstGeom>
          <a:noFill/>
        </p:spPr>
        <p:txBody>
          <a:bodyPr wrap="square" rtlCol="0">
            <a:spAutoFit/>
          </a:bodyPr>
          <a:lstStyle/>
          <a:p>
            <a:r>
              <a:rPr lang="en-US" sz="3200" dirty="0"/>
              <a:t>5G and EMF Radiation</a:t>
            </a:r>
            <a:br>
              <a:rPr lang="en-US" sz="3200" dirty="0"/>
            </a:br>
            <a:endParaRPr lang="en-US" dirty="0"/>
          </a:p>
        </p:txBody>
      </p:sp>
      <p:sp>
        <p:nvSpPr>
          <p:cNvPr id="4" name="TextBox 3">
            <a:extLst>
              <a:ext uri="{FF2B5EF4-FFF2-40B4-BE49-F238E27FC236}">
                <a16:creationId xmlns:a16="http://schemas.microsoft.com/office/drawing/2014/main" id="{53BBD446-49AE-4C08-806E-AC92E9D38B0A}"/>
              </a:ext>
            </a:extLst>
          </p:cNvPr>
          <p:cNvSpPr txBox="1"/>
          <p:nvPr/>
        </p:nvSpPr>
        <p:spPr>
          <a:xfrm>
            <a:off x="818685" y="577136"/>
            <a:ext cx="11279685" cy="1415772"/>
          </a:xfrm>
          <a:prstGeom prst="rect">
            <a:avLst/>
          </a:prstGeom>
          <a:noFill/>
        </p:spPr>
        <p:txBody>
          <a:bodyPr wrap="square" rtlCol="0">
            <a:spAutoFit/>
          </a:bodyPr>
          <a:lstStyle/>
          <a:p>
            <a:r>
              <a:rPr lang="en-US" b="1" dirty="0">
                <a:solidFill>
                  <a:srgbClr val="00B0F0"/>
                </a:solidFill>
              </a:rPr>
              <a:t>“…the course of this world, according to the prince of the power of the air, the spirit that now worketh in the children of disobedience” Ephesians 2:2</a:t>
            </a:r>
          </a:p>
          <a:p>
            <a:br>
              <a:rPr lang="en-US" sz="3200" dirty="0"/>
            </a:br>
            <a:endParaRPr lang="en-US" dirty="0"/>
          </a:p>
        </p:txBody>
      </p:sp>
      <p:sp>
        <p:nvSpPr>
          <p:cNvPr id="5" name="TextBox 4">
            <a:extLst>
              <a:ext uri="{FF2B5EF4-FFF2-40B4-BE49-F238E27FC236}">
                <a16:creationId xmlns:a16="http://schemas.microsoft.com/office/drawing/2014/main" id="{7D711F40-235E-437A-9CDD-FB8B5A33077E}"/>
              </a:ext>
            </a:extLst>
          </p:cNvPr>
          <p:cNvSpPr txBox="1"/>
          <p:nvPr/>
        </p:nvSpPr>
        <p:spPr>
          <a:xfrm>
            <a:off x="272774" y="1278924"/>
            <a:ext cx="6742175" cy="5878532"/>
          </a:xfrm>
          <a:prstGeom prst="rect">
            <a:avLst/>
          </a:prstGeom>
          <a:noFill/>
        </p:spPr>
        <p:txBody>
          <a:bodyPr wrap="square" rtlCol="0">
            <a:spAutoFit/>
          </a:bodyPr>
          <a:lstStyle/>
          <a:p>
            <a:r>
              <a:rPr lang="en-US" sz="2000" b="1" dirty="0" err="1"/>
              <a:t>Professore</a:t>
            </a:r>
            <a:r>
              <a:rPr lang="en-US" sz="2000" b="1" dirty="0"/>
              <a:t> Emeritus of Biochemistry and Basic Medical Sciences at </a:t>
            </a:r>
            <a:r>
              <a:rPr lang="en-US" sz="2000" b="1" dirty="0" err="1"/>
              <a:t>Washingon</a:t>
            </a:r>
            <a:r>
              <a:rPr lang="en-US" sz="2000" b="1" dirty="0"/>
              <a:t> State University</a:t>
            </a:r>
            <a:br>
              <a:rPr lang="en-US" sz="2000" b="1" dirty="0"/>
            </a:br>
            <a:br>
              <a:rPr lang="en-US" sz="2000" b="1" dirty="0"/>
            </a:br>
            <a:r>
              <a:rPr lang="en-US" sz="2000" dirty="0"/>
              <a:t> </a:t>
            </a:r>
          </a:p>
          <a:p>
            <a:r>
              <a:rPr lang="en-US" sz="2000" b="1" dirty="0"/>
              <a:t>“EMFs act by activating channels in the membrane that surrounds each of our cells, called voltage-gated calcium channels (VGCCs). The EMFs put forces on the voltage sensor that controls the VGCCs of about 7.2 million times greater than the forces on other charged groups in our cells [4,6,7]. This is why weak EMFs have such large biological effects on the cells of our bodies! EMFs works this way not only on human and diverse animal cells [1-7] but also in plant cells [7] so that this is a universal or near universal mechanism of action. “</a:t>
            </a:r>
            <a:endParaRPr lang="en-US" sz="2000" dirty="0"/>
          </a:p>
          <a:p>
            <a:endParaRPr lang="en-US" sz="2000" b="1" dirty="0"/>
          </a:p>
          <a:p>
            <a:r>
              <a:rPr lang="en-US" sz="2000" b="1" dirty="0"/>
              <a:t>Listed in this 90 page paper on 5G EMF Hazards is a summary of the top 12 adverse health effects. </a:t>
            </a:r>
            <a:br>
              <a:rPr lang="en-US" b="1" dirty="0"/>
            </a:br>
            <a:br>
              <a:rPr lang="en-US" b="1" dirty="0"/>
            </a:br>
            <a:endParaRPr lang="en-US" dirty="0"/>
          </a:p>
        </p:txBody>
      </p:sp>
      <p:pic>
        <p:nvPicPr>
          <p:cNvPr id="6" name="Picture 5">
            <a:extLst>
              <a:ext uri="{FF2B5EF4-FFF2-40B4-BE49-F238E27FC236}">
                <a16:creationId xmlns:a16="http://schemas.microsoft.com/office/drawing/2014/main" id="{FBE47288-AE2C-4963-92CF-57BF29853C0F}"/>
              </a:ext>
            </a:extLst>
          </p:cNvPr>
          <p:cNvPicPr>
            <a:picLocks noChangeAspect="1"/>
          </p:cNvPicPr>
          <p:nvPr/>
        </p:nvPicPr>
        <p:blipFill>
          <a:blip r:embed="rId2"/>
          <a:stretch>
            <a:fillRect/>
          </a:stretch>
        </p:blipFill>
        <p:spPr>
          <a:xfrm>
            <a:off x="6813141" y="984885"/>
            <a:ext cx="2613635" cy="5873115"/>
          </a:xfrm>
          <a:prstGeom prst="rect">
            <a:avLst/>
          </a:prstGeom>
        </p:spPr>
      </p:pic>
      <p:sp>
        <p:nvSpPr>
          <p:cNvPr id="7" name="TextBox 6">
            <a:extLst>
              <a:ext uri="{FF2B5EF4-FFF2-40B4-BE49-F238E27FC236}">
                <a16:creationId xmlns:a16="http://schemas.microsoft.com/office/drawing/2014/main" id="{D286AD02-D6FF-49FC-8B26-7A5A29D6E581}"/>
              </a:ext>
            </a:extLst>
          </p:cNvPr>
          <p:cNvSpPr txBox="1"/>
          <p:nvPr/>
        </p:nvSpPr>
        <p:spPr>
          <a:xfrm>
            <a:off x="9625851" y="2974744"/>
            <a:ext cx="2472519" cy="1600438"/>
          </a:xfrm>
          <a:prstGeom prst="rect">
            <a:avLst/>
          </a:prstGeom>
          <a:noFill/>
        </p:spPr>
        <p:txBody>
          <a:bodyPr wrap="square" rtlCol="0">
            <a:spAutoFit/>
          </a:bodyPr>
          <a:lstStyle/>
          <a:p>
            <a:r>
              <a:rPr lang="en-US" sz="2000" b="1" dirty="0"/>
              <a:t>Hydrogels used in vaccines emit their own voltage, emit their own EMF</a:t>
            </a:r>
            <a:br>
              <a:rPr lang="en-US" b="1" dirty="0"/>
            </a:br>
            <a:endParaRPr lang="en-US" dirty="0"/>
          </a:p>
        </p:txBody>
      </p:sp>
    </p:spTree>
    <p:extLst>
      <p:ext uri="{BB962C8B-B14F-4D97-AF65-F5344CB8AC3E}">
        <p14:creationId xmlns:p14="http://schemas.microsoft.com/office/powerpoint/2010/main" val="251262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813337" y="-27296"/>
            <a:ext cx="10453185" cy="800219"/>
          </a:xfrm>
          <a:prstGeom prst="rect">
            <a:avLst/>
          </a:prstGeom>
          <a:noFill/>
        </p:spPr>
        <p:txBody>
          <a:bodyPr wrap="square" rtlCol="0">
            <a:spAutoFit/>
          </a:bodyPr>
          <a:lstStyle/>
          <a:p>
            <a:r>
              <a:rPr lang="en-US" sz="2800" dirty="0"/>
              <a:t>Strange Fibers Found in Masks and COVID Test Swabs</a:t>
            </a:r>
          </a:p>
          <a:p>
            <a:endParaRPr lang="en-US" dirty="0"/>
          </a:p>
        </p:txBody>
      </p:sp>
      <p:sp>
        <p:nvSpPr>
          <p:cNvPr id="8" name="TextBox 7">
            <a:extLst>
              <a:ext uri="{FF2B5EF4-FFF2-40B4-BE49-F238E27FC236}">
                <a16:creationId xmlns:a16="http://schemas.microsoft.com/office/drawing/2014/main" id="{D440DDE5-7B5B-452D-BF64-8A1224E1984D}"/>
              </a:ext>
            </a:extLst>
          </p:cNvPr>
          <p:cNvSpPr txBox="1"/>
          <p:nvPr/>
        </p:nvSpPr>
        <p:spPr>
          <a:xfrm>
            <a:off x="0" y="3562067"/>
            <a:ext cx="12039600" cy="3693319"/>
          </a:xfrm>
          <a:prstGeom prst="rect">
            <a:avLst/>
          </a:prstGeom>
          <a:noFill/>
        </p:spPr>
        <p:txBody>
          <a:bodyPr wrap="square" rtlCol="0">
            <a:spAutoFit/>
          </a:bodyPr>
          <a:lstStyle/>
          <a:p>
            <a:r>
              <a:rPr lang="en-US" dirty="0"/>
              <a:t>People are finding strange fibers inside their masks and inside the COVID 19 test swabs. These fibers are similar to the strange fibers found in Morgellons disease. The fibers “appear come to life” when in contact with warm human breath. They look and behave similar to how theragrippers work. </a:t>
            </a:r>
            <a:br>
              <a:rPr lang="en-US" dirty="0"/>
            </a:br>
            <a:br>
              <a:rPr lang="en-US" dirty="0"/>
            </a:br>
            <a:r>
              <a:rPr lang="en-US" dirty="0"/>
              <a:t>Inspired by parasitic worms, theragrippers were created at Johns Hopkins University. They are as small as a speck of dust and designed to deliver time released medication into the host body. They operate like small triggered springs with a temperature controlled coating that releases the stored energy autonomously at body temperature. </a:t>
            </a:r>
          </a:p>
          <a:p>
            <a:r>
              <a:rPr lang="en-US" dirty="0"/>
              <a:t>The masks are a delivery system for hidden theragrippers loaded with drugs. The same spring like fibers are found in the swabs. The swabs have glass like fibers that deeply penetrate themselves and break off into the flesh of your nasal cavity. Directly next to your brain, and specifically the pineal gland. </a:t>
            </a:r>
          </a:p>
          <a:p>
            <a:br>
              <a:rPr lang="en-US" dirty="0"/>
            </a:br>
            <a:r>
              <a:rPr lang="en-US" dirty="0"/>
              <a:t>Big Pharma’s Rape of Mankind https://banned.video/watch?id=6088376b1875f60f7fd18dce</a:t>
            </a:r>
          </a:p>
          <a:p>
            <a:endParaRPr lang="en-US" dirty="0"/>
          </a:p>
        </p:txBody>
      </p:sp>
      <p:pic>
        <p:nvPicPr>
          <p:cNvPr id="2" name="Picture 1">
            <a:extLst>
              <a:ext uri="{FF2B5EF4-FFF2-40B4-BE49-F238E27FC236}">
                <a16:creationId xmlns:a16="http://schemas.microsoft.com/office/drawing/2014/main" id="{CF9EBA0B-74A9-413B-96A0-2B415D5F3554}"/>
              </a:ext>
            </a:extLst>
          </p:cNvPr>
          <p:cNvPicPr>
            <a:picLocks noChangeAspect="1"/>
          </p:cNvPicPr>
          <p:nvPr/>
        </p:nvPicPr>
        <p:blipFill>
          <a:blip r:embed="rId2"/>
          <a:stretch>
            <a:fillRect/>
          </a:stretch>
        </p:blipFill>
        <p:spPr>
          <a:xfrm>
            <a:off x="6317180" y="441383"/>
            <a:ext cx="5722420" cy="2995329"/>
          </a:xfrm>
          <a:prstGeom prst="rect">
            <a:avLst/>
          </a:prstGeom>
        </p:spPr>
      </p:pic>
      <p:pic>
        <p:nvPicPr>
          <p:cNvPr id="4" name="Picture 3">
            <a:extLst>
              <a:ext uri="{FF2B5EF4-FFF2-40B4-BE49-F238E27FC236}">
                <a16:creationId xmlns:a16="http://schemas.microsoft.com/office/drawing/2014/main" id="{5A227888-AA8C-497F-9C0E-D4DD1B06DA43}"/>
              </a:ext>
            </a:extLst>
          </p:cNvPr>
          <p:cNvPicPr>
            <a:picLocks noChangeAspect="1"/>
          </p:cNvPicPr>
          <p:nvPr/>
        </p:nvPicPr>
        <p:blipFill>
          <a:blip r:embed="rId3"/>
          <a:stretch>
            <a:fillRect/>
          </a:stretch>
        </p:blipFill>
        <p:spPr>
          <a:xfrm>
            <a:off x="152400" y="456520"/>
            <a:ext cx="2794992" cy="3105547"/>
          </a:xfrm>
          <a:prstGeom prst="rect">
            <a:avLst/>
          </a:prstGeom>
        </p:spPr>
      </p:pic>
      <p:pic>
        <p:nvPicPr>
          <p:cNvPr id="6" name="Picture 5">
            <a:extLst>
              <a:ext uri="{FF2B5EF4-FFF2-40B4-BE49-F238E27FC236}">
                <a16:creationId xmlns:a16="http://schemas.microsoft.com/office/drawing/2014/main" id="{687D969D-623D-4C78-ABDB-F36E2CC61197}"/>
              </a:ext>
            </a:extLst>
          </p:cNvPr>
          <p:cNvPicPr>
            <a:picLocks noChangeAspect="1"/>
          </p:cNvPicPr>
          <p:nvPr/>
        </p:nvPicPr>
        <p:blipFill>
          <a:blip r:embed="rId4"/>
          <a:stretch>
            <a:fillRect/>
          </a:stretch>
        </p:blipFill>
        <p:spPr>
          <a:xfrm>
            <a:off x="3086626" y="962567"/>
            <a:ext cx="1545659" cy="1669763"/>
          </a:xfrm>
          <a:prstGeom prst="rect">
            <a:avLst/>
          </a:prstGeom>
        </p:spPr>
      </p:pic>
      <p:pic>
        <p:nvPicPr>
          <p:cNvPr id="7" name="Picture 6">
            <a:extLst>
              <a:ext uri="{FF2B5EF4-FFF2-40B4-BE49-F238E27FC236}">
                <a16:creationId xmlns:a16="http://schemas.microsoft.com/office/drawing/2014/main" id="{863EE9E0-0502-4FF4-ADD4-9BFB0FCC2218}"/>
              </a:ext>
            </a:extLst>
          </p:cNvPr>
          <p:cNvPicPr>
            <a:picLocks noChangeAspect="1"/>
          </p:cNvPicPr>
          <p:nvPr/>
        </p:nvPicPr>
        <p:blipFill rotWithShape="1">
          <a:blip r:embed="rId5"/>
          <a:srcRect r="46965"/>
          <a:stretch/>
        </p:blipFill>
        <p:spPr>
          <a:xfrm>
            <a:off x="5108078" y="962567"/>
            <a:ext cx="1209102" cy="1807993"/>
          </a:xfrm>
          <a:prstGeom prst="rect">
            <a:avLst/>
          </a:prstGeom>
        </p:spPr>
      </p:pic>
    </p:spTree>
    <p:extLst>
      <p:ext uri="{BB962C8B-B14F-4D97-AF65-F5344CB8AC3E}">
        <p14:creationId xmlns:p14="http://schemas.microsoft.com/office/powerpoint/2010/main" val="1559155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203696" y="241300"/>
            <a:ext cx="11279685" cy="861774"/>
          </a:xfrm>
          <a:prstGeom prst="rect">
            <a:avLst/>
          </a:prstGeom>
          <a:noFill/>
        </p:spPr>
        <p:txBody>
          <a:bodyPr wrap="square" rtlCol="0">
            <a:spAutoFit/>
          </a:bodyPr>
          <a:lstStyle/>
          <a:p>
            <a:r>
              <a:rPr lang="en-US" sz="3200" dirty="0"/>
              <a:t>UNDERSTANDING THE UNSEEN REALM</a:t>
            </a:r>
            <a:br>
              <a:rPr lang="en-US" sz="3200" dirty="0"/>
            </a:br>
            <a:endParaRPr lang="en-US" dirty="0"/>
          </a:p>
        </p:txBody>
      </p:sp>
      <p:sp>
        <p:nvSpPr>
          <p:cNvPr id="5" name="TextBox 4">
            <a:extLst>
              <a:ext uri="{FF2B5EF4-FFF2-40B4-BE49-F238E27FC236}">
                <a16:creationId xmlns:a16="http://schemas.microsoft.com/office/drawing/2014/main" id="{916BB1E4-8809-49B5-AE9F-BC2FD268FBF9}"/>
              </a:ext>
            </a:extLst>
          </p:cNvPr>
          <p:cNvSpPr txBox="1"/>
          <p:nvPr/>
        </p:nvSpPr>
        <p:spPr>
          <a:xfrm>
            <a:off x="456157" y="905232"/>
            <a:ext cx="11279685" cy="2523768"/>
          </a:xfrm>
          <a:prstGeom prst="rect">
            <a:avLst/>
          </a:prstGeom>
          <a:noFill/>
        </p:spPr>
        <p:txBody>
          <a:bodyPr wrap="square" rtlCol="0">
            <a:spAutoFit/>
          </a:bodyPr>
          <a:lstStyle/>
          <a:p>
            <a:r>
              <a:rPr lang="en-US" b="1" dirty="0">
                <a:solidFill>
                  <a:srgbClr val="00B0F0"/>
                </a:solidFill>
              </a:rPr>
              <a:t>“In the beginning God created the heavens and the earth. Now the earth was formless and empty, darkness was over the surface of the deep, and the Spirit of God was hovering over the waters. And God said, "Let there be light," and there was light.”</a:t>
            </a:r>
            <a:br>
              <a:rPr lang="en-US" b="1" dirty="0">
                <a:solidFill>
                  <a:srgbClr val="00B0F0"/>
                </a:solidFill>
              </a:rPr>
            </a:br>
            <a:br>
              <a:rPr lang="en-US" b="1" dirty="0">
                <a:solidFill>
                  <a:srgbClr val="00B0F0"/>
                </a:solidFill>
              </a:rPr>
            </a:br>
            <a:r>
              <a:rPr lang="en-US" b="1" dirty="0">
                <a:solidFill>
                  <a:srgbClr val="00B0F0"/>
                </a:solidFill>
              </a:rPr>
              <a:t>“By faith we understand that the universe was formed at God’s command, so that what is seen was not made out of what was visible.” Hebrews 11:3</a:t>
            </a:r>
          </a:p>
          <a:p>
            <a:br>
              <a:rPr lang="en-US" sz="3200" dirty="0"/>
            </a:br>
            <a:endParaRPr lang="en-US" dirty="0"/>
          </a:p>
        </p:txBody>
      </p:sp>
      <p:sp>
        <p:nvSpPr>
          <p:cNvPr id="6" name="TextBox 5">
            <a:extLst>
              <a:ext uri="{FF2B5EF4-FFF2-40B4-BE49-F238E27FC236}">
                <a16:creationId xmlns:a16="http://schemas.microsoft.com/office/drawing/2014/main" id="{3DD65EE5-27F2-4FA9-BCC1-FA519348DD81}"/>
              </a:ext>
            </a:extLst>
          </p:cNvPr>
          <p:cNvSpPr txBox="1"/>
          <p:nvPr/>
        </p:nvSpPr>
        <p:spPr>
          <a:xfrm>
            <a:off x="901888" y="2938770"/>
            <a:ext cx="5075831" cy="3970318"/>
          </a:xfrm>
          <a:prstGeom prst="rect">
            <a:avLst/>
          </a:prstGeom>
          <a:noFill/>
        </p:spPr>
        <p:txBody>
          <a:bodyPr wrap="square" rtlCol="0">
            <a:spAutoFit/>
          </a:bodyPr>
          <a:lstStyle/>
          <a:p>
            <a:r>
              <a:rPr lang="en-US" dirty="0"/>
              <a:t> The unseen realm, has been studied in many ways and has many different names. Some have called this domain the virtual space, morphic field, holographic field, quantum resonant field, </a:t>
            </a:r>
            <a:r>
              <a:rPr lang="en-US" dirty="0" err="1"/>
              <a:t>zeropoint</a:t>
            </a:r>
            <a:r>
              <a:rPr lang="en-US" dirty="0"/>
              <a:t>, heavenly realm, etc. It is a extra-dimensional realm of coherent information, containing the perfect template for all living things. The mind of God. The space where God creates from .  There is information there that manifests in the world we can see. Understanding this realm can help us to understand what is going on Covid Injections transmission and EMF. </a:t>
            </a:r>
          </a:p>
          <a:p>
            <a:endParaRPr lang="en-US" dirty="0"/>
          </a:p>
          <a:p>
            <a:endParaRPr lang="en-US" dirty="0"/>
          </a:p>
        </p:txBody>
      </p:sp>
      <p:pic>
        <p:nvPicPr>
          <p:cNvPr id="2" name="Picture 1">
            <a:extLst>
              <a:ext uri="{FF2B5EF4-FFF2-40B4-BE49-F238E27FC236}">
                <a16:creationId xmlns:a16="http://schemas.microsoft.com/office/drawing/2014/main" id="{8C0A4DBD-E104-4AA0-A0D4-229BCC7E3064}"/>
              </a:ext>
            </a:extLst>
          </p:cNvPr>
          <p:cNvPicPr>
            <a:picLocks noChangeAspect="1"/>
          </p:cNvPicPr>
          <p:nvPr/>
        </p:nvPicPr>
        <p:blipFill>
          <a:blip r:embed="rId2"/>
          <a:stretch>
            <a:fillRect/>
          </a:stretch>
        </p:blipFill>
        <p:spPr>
          <a:xfrm>
            <a:off x="6313134" y="3241327"/>
            <a:ext cx="5304427" cy="3582814"/>
          </a:xfrm>
          <a:prstGeom prst="rect">
            <a:avLst/>
          </a:prstGeom>
        </p:spPr>
      </p:pic>
      <p:sp>
        <p:nvSpPr>
          <p:cNvPr id="7" name="TextBox 6">
            <a:extLst>
              <a:ext uri="{FF2B5EF4-FFF2-40B4-BE49-F238E27FC236}">
                <a16:creationId xmlns:a16="http://schemas.microsoft.com/office/drawing/2014/main" id="{C0ECC865-DC72-446B-8E5F-0BF7E0B201FF}"/>
              </a:ext>
            </a:extLst>
          </p:cNvPr>
          <p:cNvSpPr txBox="1"/>
          <p:nvPr/>
        </p:nvSpPr>
        <p:spPr>
          <a:xfrm>
            <a:off x="7035137" y="2477021"/>
            <a:ext cx="5075831" cy="1200329"/>
          </a:xfrm>
          <a:prstGeom prst="rect">
            <a:avLst/>
          </a:prstGeom>
          <a:noFill/>
        </p:spPr>
        <p:txBody>
          <a:bodyPr wrap="square" rtlCol="0">
            <a:spAutoFit/>
          </a:bodyPr>
          <a:lstStyle/>
          <a:p>
            <a:r>
              <a:rPr lang="en-US" dirty="0"/>
              <a:t>4 minute video: Mike Adams showing Crystallography via morphic resonance</a:t>
            </a:r>
          </a:p>
          <a:p>
            <a:endParaRPr lang="en-US" dirty="0"/>
          </a:p>
          <a:p>
            <a:endParaRPr lang="en-US" dirty="0"/>
          </a:p>
        </p:txBody>
      </p:sp>
    </p:spTree>
    <p:extLst>
      <p:ext uri="{BB962C8B-B14F-4D97-AF65-F5344CB8AC3E}">
        <p14:creationId xmlns:p14="http://schemas.microsoft.com/office/powerpoint/2010/main" val="4219576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30108" y="53862"/>
            <a:ext cx="11279685" cy="2339102"/>
          </a:xfrm>
          <a:prstGeom prst="rect">
            <a:avLst/>
          </a:prstGeom>
          <a:noFill/>
        </p:spPr>
        <p:txBody>
          <a:bodyPr wrap="square" rtlCol="0">
            <a:spAutoFit/>
          </a:bodyPr>
          <a:lstStyle/>
          <a:p>
            <a:r>
              <a:rPr lang="en-US" sz="3200" dirty="0"/>
              <a:t>UNDERSTANDING THE UNSEEN REALM </a:t>
            </a:r>
            <a:br>
              <a:rPr lang="en-US" sz="3200" dirty="0"/>
            </a:br>
            <a:r>
              <a:rPr lang="en-US" sz="3200" dirty="0"/>
              <a:t>DNA AND QUANTUM COMMUNICATION</a:t>
            </a:r>
            <a:br>
              <a:rPr lang="en-US" sz="3200" dirty="0"/>
            </a:br>
            <a:br>
              <a:rPr lang="en-US" sz="3200" dirty="0"/>
            </a:br>
            <a:br>
              <a:rPr lang="en-US" sz="3200" dirty="0"/>
            </a:br>
            <a:endParaRPr lang="en-US" dirty="0"/>
          </a:p>
        </p:txBody>
      </p:sp>
      <p:pic>
        <p:nvPicPr>
          <p:cNvPr id="5" name="Picture 4">
            <a:extLst>
              <a:ext uri="{FF2B5EF4-FFF2-40B4-BE49-F238E27FC236}">
                <a16:creationId xmlns:a16="http://schemas.microsoft.com/office/drawing/2014/main" id="{306A53FA-CE82-4F4B-B3E9-3AA4A624DE64}"/>
              </a:ext>
            </a:extLst>
          </p:cNvPr>
          <p:cNvPicPr/>
          <p:nvPr/>
        </p:nvPicPr>
        <p:blipFill>
          <a:blip r:embed="rId2"/>
          <a:stretch/>
        </p:blipFill>
        <p:spPr bwMode="auto">
          <a:xfrm>
            <a:off x="556242" y="1135712"/>
            <a:ext cx="8349964" cy="5668426"/>
          </a:xfrm>
          <a:prstGeom prst="rect">
            <a:avLst/>
          </a:prstGeom>
        </p:spPr>
      </p:pic>
      <p:sp>
        <p:nvSpPr>
          <p:cNvPr id="6" name="TextBox 5">
            <a:extLst>
              <a:ext uri="{FF2B5EF4-FFF2-40B4-BE49-F238E27FC236}">
                <a16:creationId xmlns:a16="http://schemas.microsoft.com/office/drawing/2014/main" id="{9182E7E4-B218-4CB5-ACB6-09DE25370F1F}"/>
              </a:ext>
            </a:extLst>
          </p:cNvPr>
          <p:cNvSpPr txBox="1"/>
          <p:nvPr/>
        </p:nvSpPr>
        <p:spPr>
          <a:xfrm>
            <a:off x="9232340" y="1938600"/>
            <a:ext cx="2797791" cy="2031325"/>
          </a:xfrm>
          <a:prstGeom prst="rect">
            <a:avLst/>
          </a:prstGeom>
          <a:noFill/>
        </p:spPr>
        <p:txBody>
          <a:bodyPr wrap="square" rtlCol="0">
            <a:spAutoFit/>
          </a:bodyPr>
          <a:lstStyle/>
          <a:p>
            <a:r>
              <a:rPr lang="en-US" b="1" dirty="0"/>
              <a:t>What Is DNA and the Function of RNA?</a:t>
            </a:r>
          </a:p>
          <a:p>
            <a:endParaRPr lang="en-US" b="1" dirty="0"/>
          </a:p>
          <a:p>
            <a:r>
              <a:rPr lang="en-US" b="1" dirty="0"/>
              <a:t>It transmits information</a:t>
            </a:r>
            <a:br>
              <a:rPr lang="en-US" b="1" dirty="0"/>
            </a:br>
            <a:r>
              <a:rPr lang="en-US" b="1" dirty="0"/>
              <a:t>This is the part they are messing with!</a:t>
            </a:r>
            <a:endParaRPr lang="en-US" dirty="0"/>
          </a:p>
          <a:p>
            <a:endParaRPr lang="en-US" dirty="0"/>
          </a:p>
        </p:txBody>
      </p:sp>
    </p:spTree>
    <p:extLst>
      <p:ext uri="{BB962C8B-B14F-4D97-AF65-F5344CB8AC3E}">
        <p14:creationId xmlns:p14="http://schemas.microsoft.com/office/powerpoint/2010/main" val="363229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166354" y="0"/>
            <a:ext cx="6194216" cy="984885"/>
          </a:xfrm>
          <a:prstGeom prst="rect">
            <a:avLst/>
          </a:prstGeom>
          <a:noFill/>
        </p:spPr>
        <p:txBody>
          <a:bodyPr wrap="square" rtlCol="0">
            <a:spAutoFit/>
          </a:bodyPr>
          <a:lstStyle/>
          <a:p>
            <a:r>
              <a:rPr lang="en-US" sz="4000" dirty="0"/>
              <a:t>WHY WE DO WHAT WE DO</a:t>
            </a:r>
          </a:p>
          <a:p>
            <a:endParaRPr lang="en-US" dirty="0"/>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3166354" y="1546186"/>
            <a:ext cx="8716992" cy="2123658"/>
          </a:xfrm>
          <a:prstGeom prst="rect">
            <a:avLst/>
          </a:prstGeom>
          <a:noFill/>
        </p:spPr>
        <p:txBody>
          <a:bodyPr wrap="square" rtlCol="0">
            <a:spAutoFit/>
          </a:bodyPr>
          <a:lstStyle/>
          <a:p>
            <a:r>
              <a:rPr lang="en-US" b="1" dirty="0">
                <a:solidFill>
                  <a:srgbClr val="00B0F0"/>
                </a:solidFill>
              </a:rPr>
              <a:t>“I will give thee the treasures of darkness, the hidden riches of the secret places…” Isaiah 45:3</a:t>
            </a:r>
            <a:br>
              <a:rPr lang="en-US" b="1" dirty="0">
                <a:solidFill>
                  <a:srgbClr val="00B0F0"/>
                </a:solidFill>
              </a:rPr>
            </a:br>
            <a:endParaRPr lang="en-US" b="1" dirty="0">
              <a:solidFill>
                <a:srgbClr val="00B0F0"/>
              </a:solidFill>
            </a:endParaRPr>
          </a:p>
          <a:p>
            <a:r>
              <a:rPr lang="en-US" sz="2000" dirty="0"/>
              <a:t>FORBIDDEN TECH: The complete guide to energy, social, and biological technologies that they did not want you to know about.  (2017)</a:t>
            </a:r>
            <a:br>
              <a:rPr lang="en-US" sz="2000" dirty="0"/>
            </a:br>
            <a:r>
              <a:rPr lang="en-US" sz="2000" dirty="0"/>
              <a:t>www.FORBIDDENTECH.WEBSITE</a:t>
            </a:r>
          </a:p>
          <a:p>
            <a:endParaRPr lang="en-US" dirty="0"/>
          </a:p>
        </p:txBody>
      </p:sp>
      <p:sp>
        <p:nvSpPr>
          <p:cNvPr id="9" name="TextBox 8">
            <a:extLst>
              <a:ext uri="{FF2B5EF4-FFF2-40B4-BE49-F238E27FC236}">
                <a16:creationId xmlns:a16="http://schemas.microsoft.com/office/drawing/2014/main" id="{3652BAEA-9620-4A9B-AF43-F6EB572CA587}"/>
              </a:ext>
            </a:extLst>
          </p:cNvPr>
          <p:cNvSpPr txBox="1"/>
          <p:nvPr/>
        </p:nvSpPr>
        <p:spPr>
          <a:xfrm>
            <a:off x="423081" y="615807"/>
            <a:ext cx="11460265" cy="1477328"/>
          </a:xfrm>
          <a:prstGeom prst="rect">
            <a:avLst/>
          </a:prstGeom>
          <a:noFill/>
        </p:spPr>
        <p:txBody>
          <a:bodyPr wrap="square" rtlCol="0">
            <a:spAutoFit/>
          </a:bodyPr>
          <a:lstStyle/>
          <a:p>
            <a:r>
              <a:rPr lang="en-US" dirty="0"/>
              <a:t>We are Christians, Engineers and Scientists. We feel it is our calling to help inform people about the technology that is being used against Gods creation. We have been monitoring the news on 5G, Covid Vaccine related issues so that we can present them in a condensed summary to inform the public.  </a:t>
            </a:r>
            <a:br>
              <a:rPr lang="en-US" dirty="0"/>
            </a:br>
            <a:br>
              <a:rPr lang="en-US" dirty="0"/>
            </a:br>
            <a:endParaRPr lang="en-US" dirty="0"/>
          </a:p>
        </p:txBody>
      </p:sp>
      <p:sp>
        <p:nvSpPr>
          <p:cNvPr id="10" name="TextBox 9">
            <a:extLst>
              <a:ext uri="{FF2B5EF4-FFF2-40B4-BE49-F238E27FC236}">
                <a16:creationId xmlns:a16="http://schemas.microsoft.com/office/drawing/2014/main" id="{7743C870-A062-47D2-999B-2CC1F2703982}"/>
              </a:ext>
            </a:extLst>
          </p:cNvPr>
          <p:cNvSpPr txBox="1"/>
          <p:nvPr/>
        </p:nvSpPr>
        <p:spPr>
          <a:xfrm>
            <a:off x="3166354" y="3966108"/>
            <a:ext cx="8324593" cy="984885"/>
          </a:xfrm>
          <a:prstGeom prst="rect">
            <a:avLst/>
          </a:prstGeom>
          <a:noFill/>
        </p:spPr>
        <p:txBody>
          <a:bodyPr wrap="square" rtlCol="0">
            <a:spAutoFit/>
          </a:bodyPr>
          <a:lstStyle/>
          <a:p>
            <a:r>
              <a:rPr lang="en-US" sz="2000" dirty="0"/>
              <a:t>Handmade products orgone and shungite for EMF protection. Made by us in our workshop in Morocco. WWW.FTWPROJECT.COM</a:t>
            </a:r>
          </a:p>
          <a:p>
            <a:endParaRPr lang="en-US" dirty="0"/>
          </a:p>
        </p:txBody>
      </p:sp>
      <p:pic>
        <p:nvPicPr>
          <p:cNvPr id="2" name="Picture 1">
            <a:extLst>
              <a:ext uri="{FF2B5EF4-FFF2-40B4-BE49-F238E27FC236}">
                <a16:creationId xmlns:a16="http://schemas.microsoft.com/office/drawing/2014/main"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3166354" y="5501537"/>
            <a:ext cx="8324593" cy="984885"/>
          </a:xfrm>
          <a:prstGeom prst="rect">
            <a:avLst/>
          </a:prstGeom>
          <a:noFill/>
        </p:spPr>
        <p:txBody>
          <a:bodyPr wrap="square" rtlCol="0">
            <a:spAutoFit/>
          </a:bodyPr>
          <a:lstStyle/>
          <a:p>
            <a:r>
              <a:rPr lang="en-US" sz="2000" dirty="0"/>
              <a:t>Online engineering academy for the co-development of researching and building DIY off grid energy devices. WWW.CLEANENERGYACADEMY.COM</a:t>
            </a:r>
          </a:p>
          <a:p>
            <a:endParaRPr lang="en-US" dirty="0"/>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Tree>
    <p:extLst>
      <p:ext uri="{BB962C8B-B14F-4D97-AF65-F5344CB8AC3E}">
        <p14:creationId xmlns:p14="http://schemas.microsoft.com/office/powerpoint/2010/main" val="3969264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30108" y="53862"/>
            <a:ext cx="11279685" cy="2339102"/>
          </a:xfrm>
          <a:prstGeom prst="rect">
            <a:avLst/>
          </a:prstGeom>
          <a:noFill/>
        </p:spPr>
        <p:txBody>
          <a:bodyPr wrap="square" rtlCol="0">
            <a:spAutoFit/>
          </a:bodyPr>
          <a:lstStyle/>
          <a:p>
            <a:r>
              <a:rPr lang="en-US" sz="3200" dirty="0"/>
              <a:t>UNDERSTANDING THE UNSEEN REALM </a:t>
            </a:r>
            <a:br>
              <a:rPr lang="en-US" sz="3200" dirty="0"/>
            </a:br>
            <a:r>
              <a:rPr lang="en-US" sz="3200" dirty="0"/>
              <a:t>DNA AND QUANTUM COMMUNICATION</a:t>
            </a:r>
            <a:br>
              <a:rPr lang="en-US" sz="3200" dirty="0"/>
            </a:br>
            <a:br>
              <a:rPr lang="en-US" sz="3200" dirty="0"/>
            </a:br>
            <a:br>
              <a:rPr lang="en-US" sz="3200" dirty="0"/>
            </a:br>
            <a:endParaRPr lang="en-US" dirty="0"/>
          </a:p>
        </p:txBody>
      </p:sp>
      <p:pic>
        <p:nvPicPr>
          <p:cNvPr id="2" name="Picture 1">
            <a:extLst>
              <a:ext uri="{FF2B5EF4-FFF2-40B4-BE49-F238E27FC236}">
                <a16:creationId xmlns:a16="http://schemas.microsoft.com/office/drawing/2014/main" id="{A88017A7-B58D-4301-8897-6F40A51575C8}"/>
              </a:ext>
            </a:extLst>
          </p:cNvPr>
          <p:cNvPicPr>
            <a:picLocks noChangeAspect="1"/>
          </p:cNvPicPr>
          <p:nvPr/>
        </p:nvPicPr>
        <p:blipFill>
          <a:blip r:embed="rId2"/>
          <a:stretch>
            <a:fillRect/>
          </a:stretch>
        </p:blipFill>
        <p:spPr>
          <a:xfrm>
            <a:off x="1582959" y="1362512"/>
            <a:ext cx="7683871" cy="4972878"/>
          </a:xfrm>
          <a:prstGeom prst="rect">
            <a:avLst/>
          </a:prstGeom>
        </p:spPr>
      </p:pic>
      <p:sp>
        <p:nvSpPr>
          <p:cNvPr id="7" name="TextBox 6">
            <a:extLst>
              <a:ext uri="{FF2B5EF4-FFF2-40B4-BE49-F238E27FC236}">
                <a16:creationId xmlns:a16="http://schemas.microsoft.com/office/drawing/2014/main" id="{B70A6C97-BE52-4443-9EDA-46172A5865DC}"/>
              </a:ext>
            </a:extLst>
          </p:cNvPr>
          <p:cNvSpPr txBox="1"/>
          <p:nvPr/>
        </p:nvSpPr>
        <p:spPr>
          <a:xfrm>
            <a:off x="9587182" y="3153251"/>
            <a:ext cx="2797791" cy="923330"/>
          </a:xfrm>
          <a:prstGeom prst="rect">
            <a:avLst/>
          </a:prstGeom>
          <a:noFill/>
        </p:spPr>
        <p:txBody>
          <a:bodyPr wrap="square" rtlCol="0">
            <a:spAutoFit/>
          </a:bodyPr>
          <a:lstStyle/>
          <a:p>
            <a:r>
              <a:rPr lang="en-US" b="1" dirty="0"/>
              <a:t>This is Transmission</a:t>
            </a:r>
            <a:br>
              <a:rPr lang="en-US" b="1" dirty="0"/>
            </a:br>
            <a:r>
              <a:rPr lang="en-US" b="1" dirty="0"/>
              <a:t>Not Shedding!</a:t>
            </a:r>
            <a:endParaRPr lang="en-US" dirty="0"/>
          </a:p>
          <a:p>
            <a:endParaRPr lang="en-US" dirty="0"/>
          </a:p>
        </p:txBody>
      </p:sp>
    </p:spTree>
    <p:extLst>
      <p:ext uri="{BB962C8B-B14F-4D97-AF65-F5344CB8AC3E}">
        <p14:creationId xmlns:p14="http://schemas.microsoft.com/office/powerpoint/2010/main" val="3119551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437146" y="151333"/>
            <a:ext cx="11279685" cy="2123658"/>
          </a:xfrm>
          <a:prstGeom prst="rect">
            <a:avLst/>
          </a:prstGeom>
          <a:noFill/>
        </p:spPr>
        <p:txBody>
          <a:bodyPr wrap="square" rtlCol="0">
            <a:spAutoFit/>
          </a:bodyPr>
          <a:lstStyle/>
          <a:p>
            <a:r>
              <a:rPr lang="en-US" sz="3200" dirty="0"/>
              <a:t>UNDERSTANDING THE UNSEEN REALM</a:t>
            </a:r>
            <a:br>
              <a:rPr lang="en-US" sz="3200" dirty="0"/>
            </a:br>
            <a:r>
              <a:rPr lang="en-US" dirty="0">
                <a:solidFill>
                  <a:srgbClr val="00B0F0"/>
                </a:solidFill>
              </a:rPr>
              <a:t>”The light of the body is the eye: if therefore thine eye be single; thy whole body shall be full of light.” Matthew 6:22</a:t>
            </a:r>
          </a:p>
          <a:p>
            <a:endParaRPr lang="en-US" sz="3200" dirty="0"/>
          </a:p>
          <a:p>
            <a:r>
              <a:rPr lang="en-US" sz="3200" dirty="0"/>
              <a:t>-Biophotons Our Bodies Emit Light!</a:t>
            </a:r>
            <a:br>
              <a:rPr lang="en-US" sz="3200" dirty="0"/>
            </a:br>
            <a:endParaRPr lang="en-US" dirty="0"/>
          </a:p>
        </p:txBody>
      </p:sp>
      <p:sp>
        <p:nvSpPr>
          <p:cNvPr id="2" name="Rectangle 1">
            <a:extLst>
              <a:ext uri="{FF2B5EF4-FFF2-40B4-BE49-F238E27FC236}">
                <a16:creationId xmlns:a16="http://schemas.microsoft.com/office/drawing/2014/main" id="{D729DCA2-5A41-476A-A50C-D000465C319B}"/>
              </a:ext>
            </a:extLst>
          </p:cNvPr>
          <p:cNvSpPr/>
          <p:nvPr/>
        </p:nvSpPr>
        <p:spPr>
          <a:xfrm>
            <a:off x="5892258" y="3244334"/>
            <a:ext cx="184731" cy="646331"/>
          </a:xfrm>
          <a:prstGeom prst="rect">
            <a:avLst/>
          </a:prstGeom>
        </p:spPr>
        <p:txBody>
          <a:bodyPr wrap="none">
            <a:spAutoFit/>
          </a:bodyPr>
          <a:lstStyle/>
          <a:p>
            <a:endParaRPr lang="en-US" dirty="0"/>
          </a:p>
          <a:p>
            <a:endParaRPr lang="en-US" dirty="0"/>
          </a:p>
        </p:txBody>
      </p:sp>
      <p:sp>
        <p:nvSpPr>
          <p:cNvPr id="5" name="TextBox 4">
            <a:extLst>
              <a:ext uri="{FF2B5EF4-FFF2-40B4-BE49-F238E27FC236}">
                <a16:creationId xmlns:a16="http://schemas.microsoft.com/office/drawing/2014/main" id="{5D71183E-925D-4D10-BA60-A0BF3B431B69}"/>
              </a:ext>
            </a:extLst>
          </p:cNvPr>
          <p:cNvSpPr txBox="1"/>
          <p:nvPr/>
        </p:nvSpPr>
        <p:spPr>
          <a:xfrm>
            <a:off x="675194" y="2113331"/>
            <a:ext cx="7499815" cy="646331"/>
          </a:xfrm>
          <a:prstGeom prst="rect">
            <a:avLst/>
          </a:prstGeom>
          <a:noFill/>
        </p:spPr>
        <p:txBody>
          <a:bodyPr wrap="square" rtlCol="0">
            <a:spAutoFit/>
          </a:bodyPr>
          <a:lstStyle/>
          <a:p>
            <a:r>
              <a:rPr lang="en-US" b="1" dirty="0"/>
              <a:t>Debate Among Academia dead cells vs. living cells</a:t>
            </a:r>
            <a:endParaRPr lang="en-US" dirty="0"/>
          </a:p>
          <a:p>
            <a:endParaRPr lang="en-US" dirty="0"/>
          </a:p>
        </p:txBody>
      </p:sp>
      <p:pic>
        <p:nvPicPr>
          <p:cNvPr id="6" name="Picture 5">
            <a:extLst>
              <a:ext uri="{FF2B5EF4-FFF2-40B4-BE49-F238E27FC236}">
                <a16:creationId xmlns:a16="http://schemas.microsoft.com/office/drawing/2014/main" id="{C97AF458-1ABF-4ACB-A6A5-B38DED740401}"/>
              </a:ext>
            </a:extLst>
          </p:cNvPr>
          <p:cNvPicPr>
            <a:picLocks noChangeAspect="1"/>
          </p:cNvPicPr>
          <p:nvPr/>
        </p:nvPicPr>
        <p:blipFill rotWithShape="1">
          <a:blip r:embed="rId2"/>
          <a:srcRect l="22956" r="21194"/>
          <a:stretch/>
        </p:blipFill>
        <p:spPr>
          <a:xfrm>
            <a:off x="675194" y="2797195"/>
            <a:ext cx="2306472" cy="2602288"/>
          </a:xfrm>
          <a:prstGeom prst="rect">
            <a:avLst/>
          </a:prstGeom>
        </p:spPr>
      </p:pic>
      <p:sp>
        <p:nvSpPr>
          <p:cNvPr id="7" name="TextBox 6">
            <a:extLst>
              <a:ext uri="{FF2B5EF4-FFF2-40B4-BE49-F238E27FC236}">
                <a16:creationId xmlns:a16="http://schemas.microsoft.com/office/drawing/2014/main" id="{53567F6B-66A8-42D8-8BD0-5A8F33987285}"/>
              </a:ext>
            </a:extLst>
          </p:cNvPr>
          <p:cNvSpPr txBox="1"/>
          <p:nvPr/>
        </p:nvSpPr>
        <p:spPr>
          <a:xfrm>
            <a:off x="675194" y="5437016"/>
            <a:ext cx="3364544" cy="646331"/>
          </a:xfrm>
          <a:prstGeom prst="rect">
            <a:avLst/>
          </a:prstGeom>
          <a:noFill/>
        </p:spPr>
        <p:txBody>
          <a:bodyPr wrap="square" rtlCol="0">
            <a:spAutoFit/>
          </a:bodyPr>
          <a:lstStyle/>
          <a:p>
            <a:r>
              <a:rPr lang="en-US" b="1" dirty="0"/>
              <a:t>Biophysicist Dr. Ankush Prasad</a:t>
            </a:r>
            <a:endParaRPr lang="en-US" dirty="0"/>
          </a:p>
          <a:p>
            <a:endParaRPr lang="en-US" dirty="0"/>
          </a:p>
        </p:txBody>
      </p:sp>
      <p:pic>
        <p:nvPicPr>
          <p:cNvPr id="8" name="Picture 7">
            <a:extLst>
              <a:ext uri="{FF2B5EF4-FFF2-40B4-BE49-F238E27FC236}">
                <a16:creationId xmlns:a16="http://schemas.microsoft.com/office/drawing/2014/main" id="{49A51384-51F7-4C42-B291-D5FC6150E17A}"/>
              </a:ext>
            </a:extLst>
          </p:cNvPr>
          <p:cNvPicPr>
            <a:picLocks noChangeAspect="1"/>
          </p:cNvPicPr>
          <p:nvPr/>
        </p:nvPicPr>
        <p:blipFill>
          <a:blip r:embed="rId3"/>
          <a:stretch>
            <a:fillRect/>
          </a:stretch>
        </p:blipFill>
        <p:spPr>
          <a:xfrm>
            <a:off x="4039738" y="2662800"/>
            <a:ext cx="3617198" cy="3840419"/>
          </a:xfrm>
          <a:prstGeom prst="rect">
            <a:avLst/>
          </a:prstGeom>
        </p:spPr>
      </p:pic>
      <p:pic>
        <p:nvPicPr>
          <p:cNvPr id="9" name="Picture 8">
            <a:extLst>
              <a:ext uri="{FF2B5EF4-FFF2-40B4-BE49-F238E27FC236}">
                <a16:creationId xmlns:a16="http://schemas.microsoft.com/office/drawing/2014/main" id="{DA3AB986-5569-4CE6-90A5-E452EC938CCF}"/>
              </a:ext>
            </a:extLst>
          </p:cNvPr>
          <p:cNvPicPr>
            <a:picLocks noChangeAspect="1"/>
          </p:cNvPicPr>
          <p:nvPr/>
        </p:nvPicPr>
        <p:blipFill rotWithShape="1">
          <a:blip r:embed="rId4"/>
          <a:srcRect l="16395" r="13505" b="18580"/>
          <a:stretch/>
        </p:blipFill>
        <p:spPr>
          <a:xfrm>
            <a:off x="7864637" y="2581851"/>
            <a:ext cx="4162567" cy="3921368"/>
          </a:xfrm>
          <a:prstGeom prst="rect">
            <a:avLst/>
          </a:prstGeom>
        </p:spPr>
      </p:pic>
    </p:spTree>
    <p:extLst>
      <p:ext uri="{BB962C8B-B14F-4D97-AF65-F5344CB8AC3E}">
        <p14:creationId xmlns:p14="http://schemas.microsoft.com/office/powerpoint/2010/main" val="4202091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437146" y="151333"/>
            <a:ext cx="11279685" cy="1785104"/>
          </a:xfrm>
          <a:prstGeom prst="rect">
            <a:avLst/>
          </a:prstGeom>
          <a:noFill/>
        </p:spPr>
        <p:txBody>
          <a:bodyPr wrap="square" rtlCol="0">
            <a:spAutoFit/>
          </a:bodyPr>
          <a:lstStyle/>
          <a:p>
            <a:r>
              <a:rPr lang="en-US" sz="3200" dirty="0"/>
              <a:t>UNDERSTANDING THE UNSEEN REALM</a:t>
            </a:r>
            <a:br>
              <a:rPr lang="en-US" sz="3200" dirty="0"/>
            </a:br>
            <a:r>
              <a:rPr lang="en-US" sz="2800" b="1" dirty="0"/>
              <a:t>Beam Interference Technology and Holography?</a:t>
            </a:r>
            <a:endParaRPr lang="en-US" sz="2800" dirty="0"/>
          </a:p>
          <a:p>
            <a:br>
              <a:rPr lang="en-US" sz="3200" dirty="0"/>
            </a:br>
            <a:endParaRPr lang="en-US" dirty="0"/>
          </a:p>
        </p:txBody>
      </p:sp>
      <p:sp>
        <p:nvSpPr>
          <p:cNvPr id="2" name="Rectangle 1">
            <a:extLst>
              <a:ext uri="{FF2B5EF4-FFF2-40B4-BE49-F238E27FC236}">
                <a16:creationId xmlns:a16="http://schemas.microsoft.com/office/drawing/2014/main" id="{D729DCA2-5A41-476A-A50C-D000465C319B}"/>
              </a:ext>
            </a:extLst>
          </p:cNvPr>
          <p:cNvSpPr/>
          <p:nvPr/>
        </p:nvSpPr>
        <p:spPr>
          <a:xfrm>
            <a:off x="5892258" y="3244334"/>
            <a:ext cx="184731" cy="646331"/>
          </a:xfrm>
          <a:prstGeom prst="rect">
            <a:avLst/>
          </a:prstGeom>
        </p:spPr>
        <p:txBody>
          <a:bodyPr wrap="none">
            <a:spAutoFit/>
          </a:bodyPr>
          <a:lstStyle/>
          <a:p>
            <a:endParaRPr lang="en-US" dirty="0"/>
          </a:p>
          <a:p>
            <a:endParaRPr lang="en-US" dirty="0"/>
          </a:p>
        </p:txBody>
      </p:sp>
      <p:sp>
        <p:nvSpPr>
          <p:cNvPr id="5" name="TextBox 4">
            <a:extLst>
              <a:ext uri="{FF2B5EF4-FFF2-40B4-BE49-F238E27FC236}">
                <a16:creationId xmlns:a16="http://schemas.microsoft.com/office/drawing/2014/main" id="{5D71183E-925D-4D10-BA60-A0BF3B431B69}"/>
              </a:ext>
            </a:extLst>
          </p:cNvPr>
          <p:cNvSpPr txBox="1"/>
          <p:nvPr/>
        </p:nvSpPr>
        <p:spPr>
          <a:xfrm>
            <a:off x="164797" y="2086035"/>
            <a:ext cx="4066010" cy="3416320"/>
          </a:xfrm>
          <a:prstGeom prst="rect">
            <a:avLst/>
          </a:prstGeom>
          <a:noFill/>
        </p:spPr>
        <p:txBody>
          <a:bodyPr wrap="square" rtlCol="0">
            <a:spAutoFit/>
          </a:bodyPr>
          <a:lstStyle/>
          <a:p>
            <a:r>
              <a:rPr lang="en-US" dirty="0"/>
              <a:t>Holography is a photographic technique that records the light scattered from an object, and then presents it in a way that appears three-dimensional.</a:t>
            </a:r>
            <a:r>
              <a:rPr lang="en-US" b="1" dirty="0"/>
              <a:t> </a:t>
            </a:r>
            <a:r>
              <a:rPr lang="en-US" dirty="0"/>
              <a:t>Holography functions on the physical principle of using constructive and destructive interference patterns created by combining the </a:t>
            </a:r>
            <a:r>
              <a:rPr lang="en-US" dirty="0" err="1"/>
              <a:t>wavefronts</a:t>
            </a:r>
            <a:r>
              <a:rPr lang="en-US" dirty="0"/>
              <a:t> of two (or more) coherent beams (i.e. lasers or masers) in order to receive, store, and transmit </a:t>
            </a:r>
            <a:r>
              <a:rPr lang="en-US" dirty="0" err="1"/>
              <a:t>spacial</a:t>
            </a:r>
            <a:r>
              <a:rPr lang="en-US" dirty="0"/>
              <a:t> information. </a:t>
            </a:r>
          </a:p>
          <a:p>
            <a:endParaRPr lang="en-US" dirty="0"/>
          </a:p>
        </p:txBody>
      </p:sp>
      <p:pic>
        <p:nvPicPr>
          <p:cNvPr id="4" name="Picture 3">
            <a:extLst>
              <a:ext uri="{FF2B5EF4-FFF2-40B4-BE49-F238E27FC236}">
                <a16:creationId xmlns:a16="http://schemas.microsoft.com/office/drawing/2014/main" id="{221FA580-0E66-488D-B8CB-5BA6A83FEFD6}"/>
              </a:ext>
            </a:extLst>
          </p:cNvPr>
          <p:cNvPicPr>
            <a:picLocks noChangeAspect="1"/>
          </p:cNvPicPr>
          <p:nvPr/>
        </p:nvPicPr>
        <p:blipFill>
          <a:blip r:embed="rId2"/>
          <a:stretch>
            <a:fillRect/>
          </a:stretch>
        </p:blipFill>
        <p:spPr>
          <a:xfrm>
            <a:off x="4941462" y="1519872"/>
            <a:ext cx="5580962" cy="4741586"/>
          </a:xfrm>
          <a:prstGeom prst="rect">
            <a:avLst/>
          </a:prstGeom>
        </p:spPr>
      </p:pic>
    </p:spTree>
    <p:extLst>
      <p:ext uri="{BB962C8B-B14F-4D97-AF65-F5344CB8AC3E}">
        <p14:creationId xmlns:p14="http://schemas.microsoft.com/office/powerpoint/2010/main" val="500440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437146" y="151333"/>
            <a:ext cx="11279685" cy="1785104"/>
          </a:xfrm>
          <a:prstGeom prst="rect">
            <a:avLst/>
          </a:prstGeom>
          <a:noFill/>
        </p:spPr>
        <p:txBody>
          <a:bodyPr wrap="square" rtlCol="0">
            <a:spAutoFit/>
          </a:bodyPr>
          <a:lstStyle/>
          <a:p>
            <a:r>
              <a:rPr lang="en-US" sz="3200" dirty="0"/>
              <a:t>UNDERSTANDING THE UNSEEN REALM</a:t>
            </a:r>
            <a:br>
              <a:rPr lang="en-US" sz="3200" dirty="0"/>
            </a:br>
            <a:r>
              <a:rPr lang="en-US" sz="2800" b="1" dirty="0"/>
              <a:t>Beam Interference Technology and Holography?</a:t>
            </a:r>
            <a:endParaRPr lang="en-US" sz="2800" dirty="0"/>
          </a:p>
          <a:p>
            <a:br>
              <a:rPr lang="en-US" sz="3200" dirty="0"/>
            </a:br>
            <a:endParaRPr lang="en-US" dirty="0"/>
          </a:p>
        </p:txBody>
      </p:sp>
      <p:sp>
        <p:nvSpPr>
          <p:cNvPr id="2" name="Rectangle 1">
            <a:extLst>
              <a:ext uri="{FF2B5EF4-FFF2-40B4-BE49-F238E27FC236}">
                <a16:creationId xmlns:a16="http://schemas.microsoft.com/office/drawing/2014/main" id="{D729DCA2-5A41-476A-A50C-D000465C319B}"/>
              </a:ext>
            </a:extLst>
          </p:cNvPr>
          <p:cNvSpPr/>
          <p:nvPr/>
        </p:nvSpPr>
        <p:spPr>
          <a:xfrm>
            <a:off x="5892258" y="3244334"/>
            <a:ext cx="184731" cy="646331"/>
          </a:xfrm>
          <a:prstGeom prst="rect">
            <a:avLst/>
          </a:prstGeom>
        </p:spPr>
        <p:txBody>
          <a:bodyPr wrap="none">
            <a:spAutoFit/>
          </a:bodyPr>
          <a:lstStyle/>
          <a:p>
            <a:endParaRPr lang="en-US" dirty="0"/>
          </a:p>
          <a:p>
            <a:endParaRPr lang="en-US" dirty="0"/>
          </a:p>
        </p:txBody>
      </p:sp>
      <p:pic>
        <p:nvPicPr>
          <p:cNvPr id="6" name="Picture 5">
            <a:extLst>
              <a:ext uri="{FF2B5EF4-FFF2-40B4-BE49-F238E27FC236}">
                <a16:creationId xmlns:a16="http://schemas.microsoft.com/office/drawing/2014/main" id="{F63BF9F7-703D-4722-B149-7C40CF2D27DB}"/>
              </a:ext>
            </a:extLst>
          </p:cNvPr>
          <p:cNvPicPr>
            <a:picLocks noChangeAspect="1"/>
          </p:cNvPicPr>
          <p:nvPr/>
        </p:nvPicPr>
        <p:blipFill>
          <a:blip r:embed="rId2"/>
          <a:stretch>
            <a:fillRect/>
          </a:stretch>
        </p:blipFill>
        <p:spPr>
          <a:xfrm>
            <a:off x="1746914" y="1120055"/>
            <a:ext cx="7983940" cy="5737945"/>
          </a:xfrm>
          <a:prstGeom prst="rect">
            <a:avLst/>
          </a:prstGeom>
        </p:spPr>
      </p:pic>
    </p:spTree>
    <p:extLst>
      <p:ext uri="{BB962C8B-B14F-4D97-AF65-F5344CB8AC3E}">
        <p14:creationId xmlns:p14="http://schemas.microsoft.com/office/powerpoint/2010/main" val="228768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437146" y="151333"/>
            <a:ext cx="11279685" cy="1785104"/>
          </a:xfrm>
          <a:prstGeom prst="rect">
            <a:avLst/>
          </a:prstGeom>
          <a:noFill/>
        </p:spPr>
        <p:txBody>
          <a:bodyPr wrap="square" rtlCol="0">
            <a:spAutoFit/>
          </a:bodyPr>
          <a:lstStyle/>
          <a:p>
            <a:r>
              <a:rPr lang="en-US" sz="3200" dirty="0"/>
              <a:t>UNDERSTANDING THE UNSEEN REALM</a:t>
            </a:r>
            <a:br>
              <a:rPr lang="en-US" sz="3200" dirty="0"/>
            </a:br>
            <a:r>
              <a:rPr lang="en-US" sz="2800" b="1" dirty="0"/>
              <a:t>Beam Interference Technology and Holography?</a:t>
            </a:r>
            <a:endParaRPr lang="en-US" sz="2800" dirty="0"/>
          </a:p>
          <a:p>
            <a:br>
              <a:rPr lang="en-US" sz="3200" dirty="0"/>
            </a:br>
            <a:endParaRPr lang="en-US" dirty="0"/>
          </a:p>
        </p:txBody>
      </p:sp>
      <p:sp>
        <p:nvSpPr>
          <p:cNvPr id="2" name="Rectangle 1">
            <a:extLst>
              <a:ext uri="{FF2B5EF4-FFF2-40B4-BE49-F238E27FC236}">
                <a16:creationId xmlns:a16="http://schemas.microsoft.com/office/drawing/2014/main" id="{D729DCA2-5A41-476A-A50C-D000465C319B}"/>
              </a:ext>
            </a:extLst>
          </p:cNvPr>
          <p:cNvSpPr/>
          <p:nvPr/>
        </p:nvSpPr>
        <p:spPr>
          <a:xfrm>
            <a:off x="5892258" y="3244334"/>
            <a:ext cx="184731" cy="646331"/>
          </a:xfrm>
          <a:prstGeom prst="rect">
            <a:avLst/>
          </a:prstGeom>
        </p:spPr>
        <p:txBody>
          <a:bodyPr wrap="none">
            <a:spAutoFit/>
          </a:bodyPr>
          <a:lstStyle/>
          <a:p>
            <a:endParaRPr lang="en-US" dirty="0"/>
          </a:p>
          <a:p>
            <a:endParaRPr lang="en-US" dirty="0"/>
          </a:p>
        </p:txBody>
      </p:sp>
      <p:pic>
        <p:nvPicPr>
          <p:cNvPr id="5" name="Picture 4">
            <a:extLst>
              <a:ext uri="{FF2B5EF4-FFF2-40B4-BE49-F238E27FC236}">
                <a16:creationId xmlns:a16="http://schemas.microsoft.com/office/drawing/2014/main" id="{8BFA57D3-F7DC-4462-8A3B-259422D86AF7}"/>
              </a:ext>
            </a:extLst>
          </p:cNvPr>
          <p:cNvPicPr/>
          <p:nvPr/>
        </p:nvPicPr>
        <p:blipFill>
          <a:blip r:embed="rId2"/>
          <a:stretch/>
        </p:blipFill>
        <p:spPr bwMode="auto">
          <a:xfrm>
            <a:off x="2030540" y="1195218"/>
            <a:ext cx="7908166" cy="5662782"/>
          </a:xfrm>
          <a:prstGeom prst="rect">
            <a:avLst/>
          </a:prstGeom>
        </p:spPr>
      </p:pic>
    </p:spTree>
    <p:extLst>
      <p:ext uri="{BB962C8B-B14F-4D97-AF65-F5344CB8AC3E}">
        <p14:creationId xmlns:p14="http://schemas.microsoft.com/office/powerpoint/2010/main" val="3367275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437146" y="151333"/>
            <a:ext cx="11279685" cy="1785104"/>
          </a:xfrm>
          <a:prstGeom prst="rect">
            <a:avLst/>
          </a:prstGeom>
          <a:noFill/>
        </p:spPr>
        <p:txBody>
          <a:bodyPr wrap="square" rtlCol="0">
            <a:spAutoFit/>
          </a:bodyPr>
          <a:lstStyle/>
          <a:p>
            <a:r>
              <a:rPr lang="en-US" sz="3200" dirty="0"/>
              <a:t>UNDERSTANDING THE UNSEEN REALM</a:t>
            </a:r>
            <a:br>
              <a:rPr lang="en-US" sz="3200" dirty="0"/>
            </a:br>
            <a:r>
              <a:rPr lang="en-US" sz="2800" b="1" dirty="0"/>
              <a:t>Interference and Diffraction</a:t>
            </a:r>
            <a:endParaRPr lang="en-US" sz="2800" dirty="0"/>
          </a:p>
          <a:p>
            <a:br>
              <a:rPr lang="en-US" sz="3200" dirty="0"/>
            </a:br>
            <a:endParaRPr lang="en-US" dirty="0"/>
          </a:p>
        </p:txBody>
      </p:sp>
      <p:sp>
        <p:nvSpPr>
          <p:cNvPr id="2" name="Rectangle 1">
            <a:extLst>
              <a:ext uri="{FF2B5EF4-FFF2-40B4-BE49-F238E27FC236}">
                <a16:creationId xmlns:a16="http://schemas.microsoft.com/office/drawing/2014/main" id="{D729DCA2-5A41-476A-A50C-D000465C319B}"/>
              </a:ext>
            </a:extLst>
          </p:cNvPr>
          <p:cNvSpPr/>
          <p:nvPr/>
        </p:nvSpPr>
        <p:spPr>
          <a:xfrm>
            <a:off x="5892258" y="3244334"/>
            <a:ext cx="184731" cy="646331"/>
          </a:xfrm>
          <a:prstGeom prst="rect">
            <a:avLst/>
          </a:prstGeom>
        </p:spPr>
        <p:txBody>
          <a:bodyPr wrap="none">
            <a:spAutoFit/>
          </a:bodyPr>
          <a:lstStyle/>
          <a:p>
            <a:endParaRPr lang="en-US" dirty="0"/>
          </a:p>
          <a:p>
            <a:endParaRPr lang="en-US" dirty="0"/>
          </a:p>
        </p:txBody>
      </p:sp>
      <p:pic>
        <p:nvPicPr>
          <p:cNvPr id="6" name="Picture 5">
            <a:extLst>
              <a:ext uri="{FF2B5EF4-FFF2-40B4-BE49-F238E27FC236}">
                <a16:creationId xmlns:a16="http://schemas.microsoft.com/office/drawing/2014/main" id="{B65C47C1-242E-474C-8A9B-41E8E89A8E55}"/>
              </a:ext>
            </a:extLst>
          </p:cNvPr>
          <p:cNvPicPr/>
          <p:nvPr/>
        </p:nvPicPr>
        <p:blipFill>
          <a:blip r:embed="rId2"/>
          <a:stretch/>
        </p:blipFill>
        <p:spPr bwMode="auto">
          <a:xfrm>
            <a:off x="2323912" y="1118741"/>
            <a:ext cx="7136692" cy="5739259"/>
          </a:xfrm>
          <a:prstGeom prst="rect">
            <a:avLst/>
          </a:prstGeom>
        </p:spPr>
      </p:pic>
    </p:spTree>
    <p:extLst>
      <p:ext uri="{BB962C8B-B14F-4D97-AF65-F5344CB8AC3E}">
        <p14:creationId xmlns:p14="http://schemas.microsoft.com/office/powerpoint/2010/main" val="3871486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437146" y="151333"/>
            <a:ext cx="11279685" cy="1785104"/>
          </a:xfrm>
          <a:prstGeom prst="rect">
            <a:avLst/>
          </a:prstGeom>
          <a:noFill/>
        </p:spPr>
        <p:txBody>
          <a:bodyPr wrap="square" rtlCol="0">
            <a:spAutoFit/>
          </a:bodyPr>
          <a:lstStyle/>
          <a:p>
            <a:r>
              <a:rPr lang="en-US" sz="3200" dirty="0"/>
              <a:t>UNDERSTANDING THE UNSEEN REALM</a:t>
            </a:r>
            <a:br>
              <a:rPr lang="en-US" sz="3200" dirty="0"/>
            </a:br>
            <a:r>
              <a:rPr lang="en-US" sz="2800" b="1" dirty="0"/>
              <a:t>Interference and Diffraction</a:t>
            </a:r>
            <a:endParaRPr lang="en-US" sz="2800" dirty="0"/>
          </a:p>
          <a:p>
            <a:br>
              <a:rPr lang="en-US" sz="3200" dirty="0"/>
            </a:br>
            <a:endParaRPr lang="en-US" dirty="0"/>
          </a:p>
        </p:txBody>
      </p:sp>
      <p:sp>
        <p:nvSpPr>
          <p:cNvPr id="2" name="Rectangle 1">
            <a:extLst>
              <a:ext uri="{FF2B5EF4-FFF2-40B4-BE49-F238E27FC236}">
                <a16:creationId xmlns:a16="http://schemas.microsoft.com/office/drawing/2014/main" id="{D729DCA2-5A41-476A-A50C-D000465C319B}"/>
              </a:ext>
            </a:extLst>
          </p:cNvPr>
          <p:cNvSpPr/>
          <p:nvPr/>
        </p:nvSpPr>
        <p:spPr>
          <a:xfrm>
            <a:off x="5892258" y="3244334"/>
            <a:ext cx="184731" cy="646331"/>
          </a:xfrm>
          <a:prstGeom prst="rect">
            <a:avLst/>
          </a:prstGeom>
        </p:spPr>
        <p:txBody>
          <a:bodyPr wrap="none">
            <a:spAutoFit/>
          </a:bodyPr>
          <a:lstStyle/>
          <a:p>
            <a:endParaRPr lang="en-US" dirty="0"/>
          </a:p>
          <a:p>
            <a:endParaRPr lang="en-US" dirty="0"/>
          </a:p>
        </p:txBody>
      </p:sp>
      <p:pic>
        <p:nvPicPr>
          <p:cNvPr id="4" name="Picture 3">
            <a:extLst>
              <a:ext uri="{FF2B5EF4-FFF2-40B4-BE49-F238E27FC236}">
                <a16:creationId xmlns:a16="http://schemas.microsoft.com/office/drawing/2014/main" id="{0EFCA161-20A9-490B-9F7D-2A4C076594A8}"/>
              </a:ext>
            </a:extLst>
          </p:cNvPr>
          <p:cNvPicPr>
            <a:picLocks noChangeAspect="1"/>
          </p:cNvPicPr>
          <p:nvPr/>
        </p:nvPicPr>
        <p:blipFill rotWithShape="1">
          <a:blip r:embed="rId2"/>
          <a:srcRect b="52224"/>
          <a:stretch/>
        </p:blipFill>
        <p:spPr>
          <a:xfrm>
            <a:off x="106806" y="1517169"/>
            <a:ext cx="5892283" cy="4100659"/>
          </a:xfrm>
          <a:prstGeom prst="rect">
            <a:avLst/>
          </a:prstGeom>
        </p:spPr>
      </p:pic>
      <p:pic>
        <p:nvPicPr>
          <p:cNvPr id="7" name="Picture 6">
            <a:extLst>
              <a:ext uri="{FF2B5EF4-FFF2-40B4-BE49-F238E27FC236}">
                <a16:creationId xmlns:a16="http://schemas.microsoft.com/office/drawing/2014/main" id="{9A9C3CAA-6661-4ADF-9D31-4B6DC184F59F}"/>
              </a:ext>
            </a:extLst>
          </p:cNvPr>
          <p:cNvPicPr>
            <a:picLocks noChangeAspect="1"/>
          </p:cNvPicPr>
          <p:nvPr/>
        </p:nvPicPr>
        <p:blipFill rotWithShape="1">
          <a:blip r:embed="rId2"/>
          <a:srcRect t="47291"/>
          <a:stretch/>
        </p:blipFill>
        <p:spPr>
          <a:xfrm>
            <a:off x="6154888" y="1517169"/>
            <a:ext cx="5892283" cy="4100659"/>
          </a:xfrm>
          <a:prstGeom prst="rect">
            <a:avLst/>
          </a:prstGeom>
        </p:spPr>
      </p:pic>
    </p:spTree>
    <p:extLst>
      <p:ext uri="{BB962C8B-B14F-4D97-AF65-F5344CB8AC3E}">
        <p14:creationId xmlns:p14="http://schemas.microsoft.com/office/powerpoint/2010/main" val="2807004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437146" y="151333"/>
            <a:ext cx="11279685" cy="1785104"/>
          </a:xfrm>
          <a:prstGeom prst="rect">
            <a:avLst/>
          </a:prstGeom>
          <a:noFill/>
        </p:spPr>
        <p:txBody>
          <a:bodyPr wrap="square" rtlCol="0">
            <a:spAutoFit/>
          </a:bodyPr>
          <a:lstStyle/>
          <a:p>
            <a:r>
              <a:rPr lang="en-US" sz="3200" dirty="0"/>
              <a:t>UNDERSTANDING THE UNSEEN REALM</a:t>
            </a:r>
            <a:br>
              <a:rPr lang="en-US" sz="3200" dirty="0"/>
            </a:br>
            <a:r>
              <a:rPr lang="en-US" sz="2800" b="1" dirty="0"/>
              <a:t>Interference and Diffraction</a:t>
            </a:r>
            <a:endParaRPr lang="en-US" sz="2800" dirty="0"/>
          </a:p>
          <a:p>
            <a:br>
              <a:rPr lang="en-US" sz="3200" dirty="0"/>
            </a:br>
            <a:endParaRPr lang="en-US" dirty="0"/>
          </a:p>
        </p:txBody>
      </p:sp>
      <p:sp>
        <p:nvSpPr>
          <p:cNvPr id="2" name="Rectangle 1">
            <a:extLst>
              <a:ext uri="{FF2B5EF4-FFF2-40B4-BE49-F238E27FC236}">
                <a16:creationId xmlns:a16="http://schemas.microsoft.com/office/drawing/2014/main" id="{D729DCA2-5A41-476A-A50C-D000465C319B}"/>
              </a:ext>
            </a:extLst>
          </p:cNvPr>
          <p:cNvSpPr/>
          <p:nvPr/>
        </p:nvSpPr>
        <p:spPr>
          <a:xfrm>
            <a:off x="5892258" y="3244334"/>
            <a:ext cx="184731" cy="646331"/>
          </a:xfrm>
          <a:prstGeom prst="rect">
            <a:avLst/>
          </a:prstGeom>
        </p:spPr>
        <p:txBody>
          <a:bodyPr wrap="none">
            <a:spAutoFit/>
          </a:bodyPr>
          <a:lstStyle/>
          <a:p>
            <a:endParaRPr lang="en-US" dirty="0"/>
          </a:p>
          <a:p>
            <a:endParaRPr lang="en-US" dirty="0"/>
          </a:p>
        </p:txBody>
      </p:sp>
      <p:pic>
        <p:nvPicPr>
          <p:cNvPr id="5" name="Picture 4">
            <a:extLst>
              <a:ext uri="{FF2B5EF4-FFF2-40B4-BE49-F238E27FC236}">
                <a16:creationId xmlns:a16="http://schemas.microsoft.com/office/drawing/2014/main" id="{C1914EF0-AE5E-4ED7-8673-204927811031}"/>
              </a:ext>
            </a:extLst>
          </p:cNvPr>
          <p:cNvPicPr>
            <a:picLocks noChangeAspect="1"/>
          </p:cNvPicPr>
          <p:nvPr/>
        </p:nvPicPr>
        <p:blipFill>
          <a:blip r:embed="rId2"/>
          <a:stretch>
            <a:fillRect/>
          </a:stretch>
        </p:blipFill>
        <p:spPr>
          <a:xfrm>
            <a:off x="1223438" y="1454193"/>
            <a:ext cx="9337639" cy="4872944"/>
          </a:xfrm>
          <a:prstGeom prst="rect">
            <a:avLst/>
          </a:prstGeom>
        </p:spPr>
      </p:pic>
    </p:spTree>
    <p:extLst>
      <p:ext uri="{BB962C8B-B14F-4D97-AF65-F5344CB8AC3E}">
        <p14:creationId xmlns:p14="http://schemas.microsoft.com/office/powerpoint/2010/main" val="1537857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40D45-333F-400C-BDD3-89ED853BB933}"/>
              </a:ext>
            </a:extLst>
          </p:cNvPr>
          <p:cNvSpPr txBox="1"/>
          <p:nvPr/>
        </p:nvSpPr>
        <p:spPr>
          <a:xfrm>
            <a:off x="437147" y="151333"/>
            <a:ext cx="4940072" cy="2277547"/>
          </a:xfrm>
          <a:prstGeom prst="rect">
            <a:avLst/>
          </a:prstGeom>
          <a:noFill/>
        </p:spPr>
        <p:txBody>
          <a:bodyPr wrap="square" rtlCol="0">
            <a:spAutoFit/>
          </a:bodyPr>
          <a:lstStyle/>
          <a:p>
            <a:r>
              <a:rPr lang="en-US" sz="3200" dirty="0"/>
              <a:t>UNDERSTANDING THE UNSEEN REALM</a:t>
            </a:r>
            <a:br>
              <a:rPr lang="en-US" sz="3200" dirty="0"/>
            </a:br>
            <a:endParaRPr lang="en-US" sz="2800" b="1" dirty="0"/>
          </a:p>
          <a:p>
            <a:r>
              <a:rPr lang="en-US" sz="2800" b="1" dirty="0"/>
              <a:t>Hydrogel Wearables</a:t>
            </a:r>
            <a:br>
              <a:rPr lang="en-US" sz="3200" dirty="0"/>
            </a:br>
            <a:endParaRPr lang="en-US" dirty="0"/>
          </a:p>
        </p:txBody>
      </p:sp>
      <p:sp>
        <p:nvSpPr>
          <p:cNvPr id="2" name="Rectangle 1">
            <a:extLst>
              <a:ext uri="{FF2B5EF4-FFF2-40B4-BE49-F238E27FC236}">
                <a16:creationId xmlns:a16="http://schemas.microsoft.com/office/drawing/2014/main" id="{D729DCA2-5A41-476A-A50C-D000465C319B}"/>
              </a:ext>
            </a:extLst>
          </p:cNvPr>
          <p:cNvSpPr/>
          <p:nvPr/>
        </p:nvSpPr>
        <p:spPr>
          <a:xfrm>
            <a:off x="5892258" y="3244334"/>
            <a:ext cx="184731" cy="646331"/>
          </a:xfrm>
          <a:prstGeom prst="rect">
            <a:avLst/>
          </a:prstGeom>
        </p:spPr>
        <p:txBody>
          <a:bodyPr wrap="none">
            <a:spAutoFit/>
          </a:bodyPr>
          <a:lstStyle/>
          <a:p>
            <a:endParaRPr lang="en-US" dirty="0"/>
          </a:p>
          <a:p>
            <a:endParaRPr lang="en-US" dirty="0"/>
          </a:p>
        </p:txBody>
      </p:sp>
      <p:pic>
        <p:nvPicPr>
          <p:cNvPr id="6" name="Picture 5">
            <a:extLst>
              <a:ext uri="{FF2B5EF4-FFF2-40B4-BE49-F238E27FC236}">
                <a16:creationId xmlns:a16="http://schemas.microsoft.com/office/drawing/2014/main" id="{DA4102C8-57FA-4294-87FE-0DD86B774534}"/>
              </a:ext>
            </a:extLst>
          </p:cNvPr>
          <p:cNvPicPr/>
          <p:nvPr/>
        </p:nvPicPr>
        <p:blipFill>
          <a:blip r:embed="rId2"/>
          <a:stretch/>
        </p:blipFill>
        <p:spPr bwMode="auto">
          <a:xfrm>
            <a:off x="5984623" y="78053"/>
            <a:ext cx="5940425" cy="6743700"/>
          </a:xfrm>
          <a:prstGeom prst="rect">
            <a:avLst/>
          </a:prstGeom>
        </p:spPr>
      </p:pic>
    </p:spTree>
    <p:extLst>
      <p:ext uri="{BB962C8B-B14F-4D97-AF65-F5344CB8AC3E}">
        <p14:creationId xmlns:p14="http://schemas.microsoft.com/office/powerpoint/2010/main" val="3074749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30108" y="53862"/>
            <a:ext cx="11279685" cy="2339102"/>
          </a:xfrm>
          <a:prstGeom prst="rect">
            <a:avLst/>
          </a:prstGeom>
          <a:noFill/>
        </p:spPr>
        <p:txBody>
          <a:bodyPr wrap="square" rtlCol="0">
            <a:spAutoFit/>
          </a:bodyPr>
          <a:lstStyle/>
          <a:p>
            <a:r>
              <a:rPr lang="en-US" sz="3200" dirty="0"/>
              <a:t>UNDERSTANDING THE UNSEEN REALM </a:t>
            </a:r>
            <a:br>
              <a:rPr lang="en-US" sz="3200" dirty="0"/>
            </a:br>
            <a:r>
              <a:rPr lang="en-US" sz="3200" dirty="0"/>
              <a:t>DNA AND QUANTUM COMMUNICATION</a:t>
            </a:r>
            <a:br>
              <a:rPr lang="en-US" sz="3200" dirty="0"/>
            </a:br>
            <a:br>
              <a:rPr lang="en-US" sz="3200" dirty="0"/>
            </a:br>
            <a:br>
              <a:rPr lang="en-US" sz="3200" dirty="0"/>
            </a:br>
            <a:endParaRPr lang="en-US" dirty="0"/>
          </a:p>
        </p:txBody>
      </p:sp>
      <p:pic>
        <p:nvPicPr>
          <p:cNvPr id="3" name="Picture 2">
            <a:extLst>
              <a:ext uri="{FF2B5EF4-FFF2-40B4-BE49-F238E27FC236}">
                <a16:creationId xmlns:a16="http://schemas.microsoft.com/office/drawing/2014/main" id="{CBD3A1AA-68C7-42FE-B572-F2D1BD20E36A}"/>
              </a:ext>
            </a:extLst>
          </p:cNvPr>
          <p:cNvPicPr>
            <a:picLocks noChangeAspect="1"/>
          </p:cNvPicPr>
          <p:nvPr/>
        </p:nvPicPr>
        <p:blipFill>
          <a:blip r:embed="rId2"/>
          <a:stretch>
            <a:fillRect/>
          </a:stretch>
        </p:blipFill>
        <p:spPr>
          <a:xfrm>
            <a:off x="1942941" y="1697726"/>
            <a:ext cx="8306117" cy="4263920"/>
          </a:xfrm>
          <a:prstGeom prst="rect">
            <a:avLst/>
          </a:prstGeom>
        </p:spPr>
      </p:pic>
    </p:spTree>
    <p:extLst>
      <p:ext uri="{BB962C8B-B14F-4D97-AF65-F5344CB8AC3E}">
        <p14:creationId xmlns:p14="http://schemas.microsoft.com/office/powerpoint/2010/main" val="3386965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Reports Begin to come in about Non Vaccinated People getting sick</a:t>
            </a:r>
          </a:p>
          <a:p>
            <a:pPr algn="ctr"/>
            <a:r>
              <a:rPr lang="en-US" sz="2400" dirty="0"/>
              <a:t> after being around those who got the shot.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2224069" y="1598362"/>
            <a:ext cx="3987801" cy="3970318"/>
          </a:xfrm>
          <a:prstGeom prst="rect">
            <a:avLst/>
          </a:prstGeom>
        </p:spPr>
        <p:txBody>
          <a:bodyPr wrap="square">
            <a:spAutoFit/>
          </a:bodyPr>
          <a:lstStyle/>
          <a:p>
            <a:r>
              <a:rPr lang="en-US" dirty="0"/>
              <a:t>“I’m getting Reports of a hairdresser who did not get the shot, but everyone in her salon did and she has been getting sick,  COVID symptoms for weeks now. </a:t>
            </a:r>
            <a:br>
              <a:rPr lang="en-US" dirty="0"/>
            </a:br>
            <a:br>
              <a:rPr lang="en-US" dirty="0"/>
            </a:br>
            <a:r>
              <a:rPr lang="en-US" dirty="0"/>
              <a:t>And, reports of a man who got the Johnson and Johnson shot, his mother who lived with him who was 88 years old she did not get the shot but she got COVID and died right after her vaccinated son came home “</a:t>
            </a:r>
          </a:p>
          <a:p>
            <a:endParaRPr lang="en-US" dirty="0"/>
          </a:p>
          <a:p>
            <a:r>
              <a:rPr lang="en-US" dirty="0"/>
              <a:t>-Dr. Lee Merritt</a:t>
            </a:r>
          </a:p>
        </p:txBody>
      </p:sp>
      <p:pic>
        <p:nvPicPr>
          <p:cNvPr id="3" name="Picture 2">
            <a:extLst>
              <a:ext uri="{FF2B5EF4-FFF2-40B4-BE49-F238E27FC236}">
                <a16:creationId xmlns:a16="http://schemas.microsoft.com/office/drawing/2014/main" id="{7025C6E6-A3D1-4ECA-94BC-C0075BBE33EB}"/>
              </a:ext>
            </a:extLst>
          </p:cNvPr>
          <p:cNvPicPr>
            <a:picLocks noChangeAspect="1"/>
          </p:cNvPicPr>
          <p:nvPr/>
        </p:nvPicPr>
        <p:blipFill>
          <a:blip r:embed="rId2"/>
          <a:stretch>
            <a:fillRect/>
          </a:stretch>
        </p:blipFill>
        <p:spPr>
          <a:xfrm>
            <a:off x="308810" y="1910091"/>
            <a:ext cx="1790700" cy="2552700"/>
          </a:xfrm>
          <a:prstGeom prst="rect">
            <a:avLst/>
          </a:prstGeom>
        </p:spPr>
      </p:pic>
      <p:pic>
        <p:nvPicPr>
          <p:cNvPr id="4" name="Picture 3">
            <a:extLst>
              <a:ext uri="{FF2B5EF4-FFF2-40B4-BE49-F238E27FC236}">
                <a16:creationId xmlns:a16="http://schemas.microsoft.com/office/drawing/2014/main" id="{A1CD0B95-47E0-45CE-A8D9-5E1E728693AD}"/>
              </a:ext>
            </a:extLst>
          </p:cNvPr>
          <p:cNvPicPr>
            <a:picLocks noChangeAspect="1"/>
          </p:cNvPicPr>
          <p:nvPr/>
        </p:nvPicPr>
        <p:blipFill>
          <a:blip r:embed="rId3"/>
          <a:stretch>
            <a:fillRect/>
          </a:stretch>
        </p:blipFill>
        <p:spPr>
          <a:xfrm>
            <a:off x="6644441" y="824632"/>
            <a:ext cx="5238749" cy="1076325"/>
          </a:xfrm>
          <a:prstGeom prst="rect">
            <a:avLst/>
          </a:prstGeom>
        </p:spPr>
      </p:pic>
      <p:pic>
        <p:nvPicPr>
          <p:cNvPr id="5" name="Picture 4">
            <a:extLst>
              <a:ext uri="{FF2B5EF4-FFF2-40B4-BE49-F238E27FC236}">
                <a16:creationId xmlns:a16="http://schemas.microsoft.com/office/drawing/2014/main" id="{FD966DE2-8048-4779-87B0-CA779B56DD90}"/>
              </a:ext>
            </a:extLst>
          </p:cNvPr>
          <p:cNvPicPr>
            <a:picLocks noChangeAspect="1"/>
          </p:cNvPicPr>
          <p:nvPr/>
        </p:nvPicPr>
        <p:blipFill>
          <a:blip r:embed="rId4"/>
          <a:stretch>
            <a:fillRect/>
          </a:stretch>
        </p:blipFill>
        <p:spPr>
          <a:xfrm>
            <a:off x="6629054" y="1879384"/>
            <a:ext cx="5254136" cy="1287087"/>
          </a:xfrm>
          <a:prstGeom prst="rect">
            <a:avLst/>
          </a:prstGeom>
        </p:spPr>
      </p:pic>
      <p:sp>
        <p:nvSpPr>
          <p:cNvPr id="13" name="Rectangle 12">
            <a:extLst>
              <a:ext uri="{FF2B5EF4-FFF2-40B4-BE49-F238E27FC236}">
                <a16:creationId xmlns:a16="http://schemas.microsoft.com/office/drawing/2014/main" id="{2F788EBF-69F3-4092-A7BA-ED74CD6D7FE3}"/>
              </a:ext>
            </a:extLst>
          </p:cNvPr>
          <p:cNvSpPr/>
          <p:nvPr/>
        </p:nvSpPr>
        <p:spPr>
          <a:xfrm>
            <a:off x="6555363" y="3110384"/>
            <a:ext cx="5416903" cy="3693319"/>
          </a:xfrm>
          <a:prstGeom prst="rect">
            <a:avLst/>
          </a:prstGeom>
        </p:spPr>
        <p:txBody>
          <a:bodyPr wrap="square">
            <a:spAutoFit/>
          </a:bodyPr>
          <a:lstStyle/>
          <a:p>
            <a:r>
              <a:rPr lang="en-US" dirty="0"/>
              <a:t>“The reports began with an unvaccinated Instagram user sharing with her followers that after years of regular cycles she missed her menstrual cycle two months in a row. Shortly after she shared her experience, the woman began noticing </a:t>
            </a:r>
            <a:r>
              <a:rPr lang="en-US" dirty="0">
                <a:hlinkClick r:id="rId5"/>
              </a:rPr>
              <a:t>mainstream news articles</a:t>
            </a:r>
            <a:r>
              <a:rPr lang="en-US" dirty="0"/>
              <a:t> drawing a connection between menstrual issues and the COVID vaccine. After hypothesizing that women’s negative reaction to the experimental mRNA vaccines- even if they’re unvaccinated- may be due to shedding, many other women started sharing their testimonies. The account went from 9,000 followers to 30,000 in less than 24 hours as she started sharing the testimonies.</a:t>
            </a:r>
          </a:p>
        </p:txBody>
      </p:sp>
    </p:spTree>
    <p:extLst>
      <p:ext uri="{BB962C8B-B14F-4D97-AF65-F5344CB8AC3E}">
        <p14:creationId xmlns:p14="http://schemas.microsoft.com/office/powerpoint/2010/main" val="92636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39171" y="0"/>
            <a:ext cx="7694644" cy="2062103"/>
          </a:xfrm>
          <a:prstGeom prst="rect">
            <a:avLst/>
          </a:prstGeom>
          <a:noFill/>
        </p:spPr>
        <p:txBody>
          <a:bodyPr wrap="square" rtlCol="0">
            <a:spAutoFit/>
          </a:bodyPr>
          <a:lstStyle/>
          <a:p>
            <a:r>
              <a:rPr lang="en-US" sz="3200" dirty="0"/>
              <a:t>UNDERSTANDING THE UNSEEN REALM</a:t>
            </a:r>
            <a:br>
              <a:rPr lang="en-US" sz="3200" dirty="0"/>
            </a:br>
            <a:br>
              <a:rPr lang="en-US" sz="3200" dirty="0"/>
            </a:br>
            <a:r>
              <a:rPr lang="en-US" sz="3200" dirty="0"/>
              <a:t>-Doctrine of Signatures</a:t>
            </a:r>
          </a:p>
          <a:p>
            <a:endParaRPr lang="en-US" sz="3200" dirty="0"/>
          </a:p>
        </p:txBody>
      </p:sp>
      <p:pic>
        <p:nvPicPr>
          <p:cNvPr id="3" name="Picture 2">
            <a:extLst>
              <a:ext uri="{FF2B5EF4-FFF2-40B4-BE49-F238E27FC236}">
                <a16:creationId xmlns:a16="http://schemas.microsoft.com/office/drawing/2014/main" id="{3FD66E31-6AD1-4B08-8DB8-0B4487FF6031}"/>
              </a:ext>
            </a:extLst>
          </p:cNvPr>
          <p:cNvPicPr>
            <a:picLocks noChangeAspect="1"/>
          </p:cNvPicPr>
          <p:nvPr/>
        </p:nvPicPr>
        <p:blipFill>
          <a:blip r:embed="rId2"/>
          <a:stretch>
            <a:fillRect/>
          </a:stretch>
        </p:blipFill>
        <p:spPr>
          <a:xfrm>
            <a:off x="9238092" y="554220"/>
            <a:ext cx="2718585" cy="1796975"/>
          </a:xfrm>
          <a:prstGeom prst="rect">
            <a:avLst/>
          </a:prstGeom>
        </p:spPr>
      </p:pic>
      <p:pic>
        <p:nvPicPr>
          <p:cNvPr id="5" name="Picture 4">
            <a:extLst>
              <a:ext uri="{FF2B5EF4-FFF2-40B4-BE49-F238E27FC236}">
                <a16:creationId xmlns:a16="http://schemas.microsoft.com/office/drawing/2014/main" id="{5ADE675D-98EE-4038-97A1-FB5F9DA4485F}"/>
              </a:ext>
            </a:extLst>
          </p:cNvPr>
          <p:cNvPicPr>
            <a:picLocks noChangeAspect="1"/>
          </p:cNvPicPr>
          <p:nvPr/>
        </p:nvPicPr>
        <p:blipFill>
          <a:blip r:embed="rId3"/>
          <a:stretch>
            <a:fillRect/>
          </a:stretch>
        </p:blipFill>
        <p:spPr>
          <a:xfrm>
            <a:off x="9225372" y="2583534"/>
            <a:ext cx="2744024" cy="1690931"/>
          </a:xfrm>
          <a:prstGeom prst="rect">
            <a:avLst/>
          </a:prstGeom>
        </p:spPr>
      </p:pic>
      <p:pic>
        <p:nvPicPr>
          <p:cNvPr id="6" name="Picture 5">
            <a:extLst>
              <a:ext uri="{FF2B5EF4-FFF2-40B4-BE49-F238E27FC236}">
                <a16:creationId xmlns:a16="http://schemas.microsoft.com/office/drawing/2014/main" id="{E77D68DB-314C-434B-B9C0-315B56D2EE5D}"/>
              </a:ext>
            </a:extLst>
          </p:cNvPr>
          <p:cNvPicPr>
            <a:picLocks noChangeAspect="1"/>
          </p:cNvPicPr>
          <p:nvPr/>
        </p:nvPicPr>
        <p:blipFill>
          <a:blip r:embed="rId4"/>
          <a:stretch>
            <a:fillRect/>
          </a:stretch>
        </p:blipFill>
        <p:spPr>
          <a:xfrm>
            <a:off x="9238092" y="4616152"/>
            <a:ext cx="2739279" cy="1846659"/>
          </a:xfrm>
          <a:prstGeom prst="rect">
            <a:avLst/>
          </a:prstGeom>
        </p:spPr>
      </p:pic>
      <p:sp>
        <p:nvSpPr>
          <p:cNvPr id="7" name="TextBox 6">
            <a:extLst>
              <a:ext uri="{FF2B5EF4-FFF2-40B4-BE49-F238E27FC236}">
                <a16:creationId xmlns:a16="http://schemas.microsoft.com/office/drawing/2014/main" id="{E7D2BA12-5497-4189-86FA-B777E8D08D5E}"/>
              </a:ext>
            </a:extLst>
          </p:cNvPr>
          <p:cNvSpPr txBox="1"/>
          <p:nvPr/>
        </p:nvSpPr>
        <p:spPr>
          <a:xfrm>
            <a:off x="9316979" y="2286388"/>
            <a:ext cx="2560810" cy="615553"/>
          </a:xfrm>
          <a:prstGeom prst="rect">
            <a:avLst/>
          </a:prstGeom>
          <a:noFill/>
        </p:spPr>
        <p:txBody>
          <a:bodyPr wrap="square" rtlCol="0">
            <a:spAutoFit/>
          </a:bodyPr>
          <a:lstStyle/>
          <a:p>
            <a:r>
              <a:rPr lang="en-US" sz="1600" dirty="0"/>
              <a:t>Mushrooms Good for Ears</a:t>
            </a:r>
            <a:br>
              <a:rPr lang="en-US" sz="3200" dirty="0"/>
            </a:br>
            <a:endParaRPr lang="en-US" dirty="0"/>
          </a:p>
        </p:txBody>
      </p:sp>
      <p:sp>
        <p:nvSpPr>
          <p:cNvPr id="8" name="TextBox 7">
            <a:extLst>
              <a:ext uri="{FF2B5EF4-FFF2-40B4-BE49-F238E27FC236}">
                <a16:creationId xmlns:a16="http://schemas.microsoft.com/office/drawing/2014/main" id="{3A34333C-5E74-48FE-9B06-165BF2AD05EC}"/>
              </a:ext>
            </a:extLst>
          </p:cNvPr>
          <p:cNvSpPr txBox="1"/>
          <p:nvPr/>
        </p:nvSpPr>
        <p:spPr>
          <a:xfrm>
            <a:off x="9631190" y="4263835"/>
            <a:ext cx="2560810" cy="615553"/>
          </a:xfrm>
          <a:prstGeom prst="rect">
            <a:avLst/>
          </a:prstGeom>
          <a:noFill/>
        </p:spPr>
        <p:txBody>
          <a:bodyPr wrap="square" rtlCol="0">
            <a:spAutoFit/>
          </a:bodyPr>
          <a:lstStyle/>
          <a:p>
            <a:r>
              <a:rPr lang="en-US" sz="1600" dirty="0"/>
              <a:t>Celery good for bones</a:t>
            </a:r>
            <a:br>
              <a:rPr lang="en-US" sz="3200" dirty="0"/>
            </a:br>
            <a:endParaRPr lang="en-US" dirty="0"/>
          </a:p>
        </p:txBody>
      </p:sp>
      <p:sp>
        <p:nvSpPr>
          <p:cNvPr id="9" name="TextBox 8">
            <a:extLst>
              <a:ext uri="{FF2B5EF4-FFF2-40B4-BE49-F238E27FC236}">
                <a16:creationId xmlns:a16="http://schemas.microsoft.com/office/drawing/2014/main" id="{33465591-6BB1-4D73-A607-35174EE6251A}"/>
              </a:ext>
            </a:extLst>
          </p:cNvPr>
          <p:cNvSpPr txBox="1"/>
          <p:nvPr/>
        </p:nvSpPr>
        <p:spPr>
          <a:xfrm>
            <a:off x="9238092" y="6494881"/>
            <a:ext cx="2560810" cy="615553"/>
          </a:xfrm>
          <a:prstGeom prst="rect">
            <a:avLst/>
          </a:prstGeom>
          <a:noFill/>
        </p:spPr>
        <p:txBody>
          <a:bodyPr wrap="square" rtlCol="0">
            <a:spAutoFit/>
          </a:bodyPr>
          <a:lstStyle/>
          <a:p>
            <a:r>
              <a:rPr lang="en-US" sz="1600" dirty="0"/>
              <a:t>Brussel sprouts heal cancer </a:t>
            </a:r>
            <a:br>
              <a:rPr lang="en-US" sz="3200" dirty="0"/>
            </a:br>
            <a:endParaRPr lang="en-US" dirty="0"/>
          </a:p>
        </p:txBody>
      </p:sp>
      <p:sp>
        <p:nvSpPr>
          <p:cNvPr id="10" name="TextBox 9">
            <a:extLst>
              <a:ext uri="{FF2B5EF4-FFF2-40B4-BE49-F238E27FC236}">
                <a16:creationId xmlns:a16="http://schemas.microsoft.com/office/drawing/2014/main" id="{DE9423FC-0122-4DC6-A9DD-B4C245756817}"/>
              </a:ext>
            </a:extLst>
          </p:cNvPr>
          <p:cNvSpPr txBox="1"/>
          <p:nvPr/>
        </p:nvSpPr>
        <p:spPr>
          <a:xfrm>
            <a:off x="250473" y="1674673"/>
            <a:ext cx="7694644" cy="2308324"/>
          </a:xfrm>
          <a:prstGeom prst="rect">
            <a:avLst/>
          </a:prstGeom>
          <a:noFill/>
        </p:spPr>
        <p:txBody>
          <a:bodyPr wrap="square" rtlCol="0">
            <a:spAutoFit/>
          </a:bodyPr>
          <a:lstStyle/>
          <a:p>
            <a:r>
              <a:rPr lang="en-US" dirty="0"/>
              <a:t>Foods That Resemble the Body Parts They Heal</a:t>
            </a:r>
            <a:br>
              <a:rPr lang="en-US" dirty="0"/>
            </a:br>
            <a:br>
              <a:rPr lang="en-US" dirty="0"/>
            </a:br>
            <a:r>
              <a:rPr lang="en-US" dirty="0"/>
              <a:t>Referred to in the classical period of Rome as the "Law of Similarities", The Doctrine of Signatures is now called by scientists, "Teleological Nutritional Targeting." It now contends that every whole food has a pattern that resembles a body organ or physiological function and that this pattern acts as a signal or sign, as to the benefit the food provides the eater. </a:t>
            </a:r>
            <a:br>
              <a:rPr lang="en-US" sz="3200" dirty="0"/>
            </a:br>
            <a:endParaRPr lang="en-US" dirty="0"/>
          </a:p>
        </p:txBody>
      </p:sp>
      <p:pic>
        <p:nvPicPr>
          <p:cNvPr id="11" name="Picture 10">
            <a:extLst>
              <a:ext uri="{FF2B5EF4-FFF2-40B4-BE49-F238E27FC236}">
                <a16:creationId xmlns:a16="http://schemas.microsoft.com/office/drawing/2014/main" id="{38523F76-ED66-4A0E-98B1-2B874E9990AE}"/>
              </a:ext>
            </a:extLst>
          </p:cNvPr>
          <p:cNvPicPr>
            <a:picLocks noChangeAspect="1"/>
          </p:cNvPicPr>
          <p:nvPr/>
        </p:nvPicPr>
        <p:blipFill>
          <a:blip r:embed="rId5"/>
          <a:stretch>
            <a:fillRect/>
          </a:stretch>
        </p:blipFill>
        <p:spPr>
          <a:xfrm>
            <a:off x="6158745" y="3428999"/>
            <a:ext cx="2071083" cy="3152054"/>
          </a:xfrm>
          <a:prstGeom prst="rect">
            <a:avLst/>
          </a:prstGeom>
        </p:spPr>
      </p:pic>
      <p:sp>
        <p:nvSpPr>
          <p:cNvPr id="12" name="TextBox 11">
            <a:extLst>
              <a:ext uri="{FF2B5EF4-FFF2-40B4-BE49-F238E27FC236}">
                <a16:creationId xmlns:a16="http://schemas.microsoft.com/office/drawing/2014/main" id="{B7BCC292-2F2A-4F62-BC89-AAF2FFC40A26}"/>
              </a:ext>
            </a:extLst>
          </p:cNvPr>
          <p:cNvSpPr txBox="1"/>
          <p:nvPr/>
        </p:nvSpPr>
        <p:spPr>
          <a:xfrm>
            <a:off x="272582" y="3785155"/>
            <a:ext cx="5663559" cy="3077766"/>
          </a:xfrm>
          <a:prstGeom prst="rect">
            <a:avLst/>
          </a:prstGeom>
          <a:noFill/>
        </p:spPr>
        <p:txBody>
          <a:bodyPr wrap="square" rtlCol="0">
            <a:spAutoFit/>
          </a:bodyPr>
          <a:lstStyle/>
          <a:p>
            <a:r>
              <a:rPr lang="en-US" dirty="0"/>
              <a:t>This science goes much deeper. It holds true down to the cellular level. In the book Healing Plants by Wilhelm </a:t>
            </a:r>
            <a:r>
              <a:rPr lang="en-US" dirty="0" err="1"/>
              <a:t>Pelikan</a:t>
            </a:r>
            <a:r>
              <a:rPr lang="en-US" dirty="0"/>
              <a:t> there are microscopic images of the cell of a chamomile plant next to an intestinal cell (the organ chamomile heals) THEY LOOK IDENTICAL!</a:t>
            </a:r>
          </a:p>
          <a:p>
            <a:endParaRPr lang="en-US" sz="3200" dirty="0"/>
          </a:p>
          <a:p>
            <a:r>
              <a:rPr lang="en-US" dirty="0"/>
              <a:t>We believe this is an example of how both the organ and its cure were formed from the same set of information in the morphic field. </a:t>
            </a:r>
            <a:br>
              <a:rPr lang="en-US" sz="3200" dirty="0"/>
            </a:br>
            <a:endParaRPr lang="en-US" dirty="0"/>
          </a:p>
        </p:txBody>
      </p:sp>
    </p:spTree>
    <p:extLst>
      <p:ext uri="{BB962C8B-B14F-4D97-AF65-F5344CB8AC3E}">
        <p14:creationId xmlns:p14="http://schemas.microsoft.com/office/powerpoint/2010/main" val="2930082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2541446" y="209655"/>
            <a:ext cx="7909776" cy="646331"/>
          </a:xfrm>
          <a:prstGeom prst="rect">
            <a:avLst/>
          </a:prstGeom>
          <a:noFill/>
        </p:spPr>
        <p:txBody>
          <a:bodyPr wrap="square" rtlCol="0">
            <a:spAutoFit/>
          </a:bodyPr>
          <a:lstStyle/>
          <a:p>
            <a:r>
              <a:rPr lang="en-US" sz="3600" dirty="0"/>
              <a:t>Heavy Metals Herbal Detox Protocol</a:t>
            </a:r>
            <a:endParaRPr lang="en-US" dirty="0"/>
          </a:p>
        </p:txBody>
      </p:sp>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2978280" cy="584775"/>
          </a:xfrm>
          <a:prstGeom prst="rect">
            <a:avLst/>
          </a:prstGeom>
          <a:noFill/>
        </p:spPr>
        <p:txBody>
          <a:bodyPr wrap="square" rtlCol="0">
            <a:spAutoFit/>
          </a:bodyPr>
          <a:lstStyle/>
          <a:p>
            <a:r>
              <a:rPr lang="en-US" sz="3200" dirty="0"/>
              <a:t>Find Out More and Purchase on our website www.FTWProject.com</a:t>
            </a:r>
          </a:p>
        </p:txBody>
      </p:sp>
      <p:sp>
        <p:nvSpPr>
          <p:cNvPr id="5" name="TextBox 4">
            <a:extLst>
              <a:ext uri="{FF2B5EF4-FFF2-40B4-BE49-F238E27FC236}">
                <a16:creationId xmlns:a16="http://schemas.microsoft.com/office/drawing/2014/main" id="{6BC6D398-CDB5-47E0-A9CD-0DD15B6E5485}"/>
              </a:ext>
            </a:extLst>
          </p:cNvPr>
          <p:cNvSpPr txBox="1"/>
          <p:nvPr/>
        </p:nvSpPr>
        <p:spPr>
          <a:xfrm>
            <a:off x="6582278" y="1041400"/>
            <a:ext cx="4663478" cy="4832092"/>
          </a:xfrm>
          <a:prstGeom prst="rect">
            <a:avLst/>
          </a:prstGeom>
          <a:noFill/>
        </p:spPr>
        <p:txBody>
          <a:bodyPr wrap="square" rtlCol="0">
            <a:spAutoFit/>
          </a:bodyPr>
          <a:lstStyle/>
          <a:p>
            <a:r>
              <a:rPr lang="en-US" sz="2800" dirty="0"/>
              <a:t>Due to high demand we are now offering a full heavy metal herbal detox protocol for both men and women. </a:t>
            </a:r>
            <a:br>
              <a:rPr lang="en-US" sz="2800" dirty="0"/>
            </a:br>
            <a:br>
              <a:rPr lang="en-US" sz="2800" dirty="0"/>
            </a:br>
            <a:r>
              <a:rPr lang="en-US" sz="2800" dirty="0"/>
              <a:t>Protocol has been put together by Valerie Robitaille, PHD in Community Health, Clinical Nutritionist and Herbalist. </a:t>
            </a:r>
            <a:br>
              <a:rPr lang="en-US" sz="2800" dirty="0"/>
            </a:br>
            <a:r>
              <a:rPr lang="en-US" sz="2800" dirty="0"/>
              <a:t>Also Hope’s Mom </a:t>
            </a:r>
            <a:r>
              <a:rPr lang="en-US" sz="2800" dirty="0">
                <a:sym typeface="Wingdings" panose="05000000000000000000" pitchFamily="2" charset="2"/>
              </a:rPr>
              <a:t></a:t>
            </a:r>
            <a:r>
              <a:rPr lang="en-US" sz="2800" dirty="0"/>
              <a:t> </a:t>
            </a:r>
          </a:p>
        </p:txBody>
      </p:sp>
      <p:pic>
        <p:nvPicPr>
          <p:cNvPr id="2" name="Picture 1">
            <a:extLst>
              <a:ext uri="{FF2B5EF4-FFF2-40B4-BE49-F238E27FC236}">
                <a16:creationId xmlns:a16="http://schemas.microsoft.com/office/drawing/2014/main" id="{4258189F-4624-44E8-9249-72C5D06827EC}"/>
              </a:ext>
            </a:extLst>
          </p:cNvPr>
          <p:cNvPicPr>
            <a:picLocks noChangeAspect="1"/>
          </p:cNvPicPr>
          <p:nvPr/>
        </p:nvPicPr>
        <p:blipFill>
          <a:blip r:embed="rId2"/>
          <a:stretch>
            <a:fillRect/>
          </a:stretch>
        </p:blipFill>
        <p:spPr>
          <a:xfrm>
            <a:off x="396212" y="1162236"/>
            <a:ext cx="6100122" cy="4880098"/>
          </a:xfrm>
          <a:prstGeom prst="rect">
            <a:avLst/>
          </a:prstGeom>
        </p:spPr>
      </p:pic>
      <p:pic>
        <p:nvPicPr>
          <p:cNvPr id="2050" name="Picture 2" descr="Valerie removebg preview Heavy Metal Detox For Women">
            <a:extLst>
              <a:ext uri="{FF2B5EF4-FFF2-40B4-BE49-F238E27FC236}">
                <a16:creationId xmlns:a16="http://schemas.microsoft.com/office/drawing/2014/main" id="{2C059FB3-FE03-4144-8373-5103F071D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7262" y="4097223"/>
            <a:ext cx="1916657" cy="191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47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164514" y="30315"/>
            <a:ext cx="12027486" cy="646331"/>
          </a:xfrm>
          <a:prstGeom prst="rect">
            <a:avLst/>
          </a:prstGeom>
          <a:noFill/>
        </p:spPr>
        <p:txBody>
          <a:bodyPr wrap="square" rtlCol="0">
            <a:spAutoFit/>
          </a:bodyPr>
          <a:lstStyle/>
          <a:p>
            <a:r>
              <a:rPr lang="en-US" sz="3600" dirty="0"/>
              <a:t>UNDERSTANDING THE UNSEEN REALM : Orgone Energy</a:t>
            </a:r>
            <a:endParaRPr lang="en-US" dirty="0"/>
          </a:p>
        </p:txBody>
      </p:sp>
      <p:pic>
        <p:nvPicPr>
          <p:cNvPr id="4" name="Picture 3">
            <a:extLst>
              <a:ext uri="{FF2B5EF4-FFF2-40B4-BE49-F238E27FC236}">
                <a16:creationId xmlns:a16="http://schemas.microsoft.com/office/drawing/2014/main" id="{5B98A152-3C0B-46F4-9254-C03B7042F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14" y="5486023"/>
            <a:ext cx="2379412" cy="1338419"/>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2543926" y="6301222"/>
            <a:ext cx="10084671" cy="523220"/>
          </a:xfrm>
          <a:prstGeom prst="rect">
            <a:avLst/>
          </a:prstGeom>
          <a:noFill/>
        </p:spPr>
        <p:txBody>
          <a:bodyPr wrap="square" rtlCol="0">
            <a:spAutoFit/>
          </a:bodyPr>
          <a:lstStyle/>
          <a:p>
            <a:r>
              <a:rPr lang="en-US" sz="2800" dirty="0"/>
              <a:t>Full length explanatory videos on our Website! FTWProject.com</a:t>
            </a:r>
          </a:p>
        </p:txBody>
      </p:sp>
      <p:pic>
        <p:nvPicPr>
          <p:cNvPr id="2" name="Picture 1">
            <a:extLst>
              <a:ext uri="{FF2B5EF4-FFF2-40B4-BE49-F238E27FC236}">
                <a16:creationId xmlns:a16="http://schemas.microsoft.com/office/drawing/2014/main" id="{8106F45C-8502-4DC0-9628-B2155F1F481A}"/>
              </a:ext>
            </a:extLst>
          </p:cNvPr>
          <p:cNvPicPr>
            <a:picLocks noChangeAspect="1"/>
          </p:cNvPicPr>
          <p:nvPr/>
        </p:nvPicPr>
        <p:blipFill>
          <a:blip r:embed="rId3"/>
          <a:stretch>
            <a:fillRect/>
          </a:stretch>
        </p:blipFill>
        <p:spPr>
          <a:xfrm>
            <a:off x="7421080" y="1803609"/>
            <a:ext cx="4770920" cy="2804687"/>
          </a:xfrm>
          <a:prstGeom prst="rect">
            <a:avLst/>
          </a:prstGeom>
        </p:spPr>
      </p:pic>
      <p:sp>
        <p:nvSpPr>
          <p:cNvPr id="6" name="Rectangle 5">
            <a:extLst>
              <a:ext uri="{FF2B5EF4-FFF2-40B4-BE49-F238E27FC236}">
                <a16:creationId xmlns:a16="http://schemas.microsoft.com/office/drawing/2014/main" id="{0B784EE1-E510-4C1A-B0AC-E086BD3F6F2C}"/>
              </a:ext>
            </a:extLst>
          </p:cNvPr>
          <p:cNvSpPr/>
          <p:nvPr/>
        </p:nvSpPr>
        <p:spPr>
          <a:xfrm>
            <a:off x="437406" y="676646"/>
            <a:ext cx="6769290" cy="4801314"/>
          </a:xfrm>
          <a:prstGeom prst="rect">
            <a:avLst/>
          </a:prstGeom>
        </p:spPr>
        <p:txBody>
          <a:bodyPr wrap="square">
            <a:spAutoFit/>
          </a:bodyPr>
          <a:lstStyle/>
          <a:p>
            <a:r>
              <a:rPr lang="en-US" dirty="0">
                <a:latin typeface="Open Sans"/>
              </a:rPr>
              <a:t>In the 1930’s, the late Dr. Wilhelm Reich discovered that living samples placed within containers made from alternating layers of steel and non-conductive organic material were able to harness healthy ‘cosmic energy’ from the environment. He called this energy ‘orgone’.</a:t>
            </a:r>
            <a:br>
              <a:rPr lang="en-US" dirty="0"/>
            </a:br>
            <a:r>
              <a:rPr lang="en-US" dirty="0">
                <a:latin typeface="Open Sans"/>
              </a:rPr>
              <a:t>These orgone accumulators and had the ability to:</a:t>
            </a:r>
            <a:br>
              <a:rPr lang="en-US" dirty="0"/>
            </a:br>
            <a:r>
              <a:rPr lang="en-US" dirty="0">
                <a:latin typeface="Open Sans"/>
              </a:rPr>
              <a:t>– Preserve blood samples for longer periods of time</a:t>
            </a:r>
            <a:br>
              <a:rPr lang="en-US" dirty="0"/>
            </a:br>
            <a:r>
              <a:rPr lang="en-US" dirty="0">
                <a:latin typeface="Open Sans"/>
              </a:rPr>
              <a:t>– Sprout healthier plant seedlings</a:t>
            </a:r>
            <a:br>
              <a:rPr lang="en-US" dirty="0"/>
            </a:br>
            <a:r>
              <a:rPr lang="en-US" dirty="0">
                <a:latin typeface="Open Sans"/>
              </a:rPr>
              <a:t>– Provided pain relief for his patients who sat inside them.</a:t>
            </a:r>
            <a:br>
              <a:rPr lang="en-US" dirty="0"/>
            </a:br>
            <a:endParaRPr lang="en-US" dirty="0"/>
          </a:p>
          <a:p>
            <a:r>
              <a:rPr lang="en-US" dirty="0"/>
              <a:t>Instead of a box, composites made from </a:t>
            </a:r>
            <a:r>
              <a:rPr lang="en-US" dirty="0">
                <a:latin typeface="Open Sans"/>
              </a:rPr>
              <a:t>a blend of; iron oxide, steel, brass, shungite and crystal powders encased in epoxy resin produce the same effects and are able to transform the harmful wireless fields from; cell towers, smart meters, smartphones, internet router and your television, into more beneficial energy for you and your plants and pets.</a:t>
            </a:r>
            <a:br>
              <a:rPr lang="en-US" dirty="0"/>
            </a:br>
            <a:endParaRPr lang="en-US" dirty="0"/>
          </a:p>
        </p:txBody>
      </p:sp>
    </p:spTree>
    <p:extLst>
      <p:ext uri="{BB962C8B-B14F-4D97-AF65-F5344CB8AC3E}">
        <p14:creationId xmlns:p14="http://schemas.microsoft.com/office/powerpoint/2010/main" val="1336067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E66CE-C37A-4CE9-8C47-744436A4E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14" y="5407969"/>
            <a:ext cx="2430521" cy="1367168"/>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5148077" y="6027003"/>
            <a:ext cx="7207741" cy="830997"/>
          </a:xfrm>
          <a:prstGeom prst="rect">
            <a:avLst/>
          </a:prstGeom>
          <a:noFill/>
        </p:spPr>
        <p:txBody>
          <a:bodyPr wrap="square" rtlCol="0">
            <a:spAutoFit/>
          </a:bodyPr>
          <a:lstStyle/>
          <a:p>
            <a:r>
              <a:rPr lang="en-US" sz="2400" dirty="0"/>
              <a:t>Full length explanatory videos on our Website! www.FTWProject.com</a:t>
            </a:r>
          </a:p>
        </p:txBody>
      </p:sp>
      <p:sp>
        <p:nvSpPr>
          <p:cNvPr id="2" name="Rectangle 1">
            <a:extLst>
              <a:ext uri="{FF2B5EF4-FFF2-40B4-BE49-F238E27FC236}">
                <a16:creationId xmlns:a16="http://schemas.microsoft.com/office/drawing/2014/main" id="{4D946915-B95D-491E-ACF1-5FA7B241677B}"/>
              </a:ext>
            </a:extLst>
          </p:cNvPr>
          <p:cNvSpPr/>
          <p:nvPr/>
        </p:nvSpPr>
        <p:spPr>
          <a:xfrm>
            <a:off x="115685" y="1070634"/>
            <a:ext cx="6096000" cy="1200329"/>
          </a:xfrm>
          <a:prstGeom prst="rect">
            <a:avLst/>
          </a:prstGeom>
        </p:spPr>
        <p:txBody>
          <a:bodyPr>
            <a:spAutoFit/>
          </a:bodyPr>
          <a:lstStyle/>
          <a:p>
            <a:r>
              <a:rPr lang="en-US" dirty="0">
                <a:latin typeface="Open Sans"/>
              </a:rPr>
              <a:t>The effects of this scientific phenomenon were replicated and well documented in studies done by the University of Pennsylvania and the Heraclitus Microscopic research laboratory. Also, the field can be seen in an “ice test”</a:t>
            </a:r>
            <a:endParaRPr lang="en-US" dirty="0"/>
          </a:p>
        </p:txBody>
      </p:sp>
      <p:sp>
        <p:nvSpPr>
          <p:cNvPr id="10" name="TextBox 9">
            <a:extLst>
              <a:ext uri="{FF2B5EF4-FFF2-40B4-BE49-F238E27FC236}">
                <a16:creationId xmlns:a16="http://schemas.microsoft.com/office/drawing/2014/main" id="{9450A89A-B98D-4E0D-8D85-B8FABAF50D5E}"/>
              </a:ext>
            </a:extLst>
          </p:cNvPr>
          <p:cNvSpPr txBox="1"/>
          <p:nvPr/>
        </p:nvSpPr>
        <p:spPr>
          <a:xfrm>
            <a:off x="164514" y="211487"/>
            <a:ext cx="12027486" cy="646331"/>
          </a:xfrm>
          <a:prstGeom prst="rect">
            <a:avLst/>
          </a:prstGeom>
          <a:noFill/>
        </p:spPr>
        <p:txBody>
          <a:bodyPr wrap="square" rtlCol="0">
            <a:spAutoFit/>
          </a:bodyPr>
          <a:lstStyle/>
          <a:p>
            <a:r>
              <a:rPr lang="en-US" sz="3600" dirty="0"/>
              <a:t>UNDERSTANDING THE UNSEEN REALM : Orgone Energy</a:t>
            </a:r>
            <a:endParaRPr lang="en-US" dirty="0"/>
          </a:p>
        </p:txBody>
      </p:sp>
      <p:pic>
        <p:nvPicPr>
          <p:cNvPr id="5" name="Picture 4">
            <a:extLst>
              <a:ext uri="{FF2B5EF4-FFF2-40B4-BE49-F238E27FC236}">
                <a16:creationId xmlns:a16="http://schemas.microsoft.com/office/drawing/2014/main" id="{6D31D2A6-2E56-4105-B8E2-FDCFF032DDCF}"/>
              </a:ext>
            </a:extLst>
          </p:cNvPr>
          <p:cNvPicPr>
            <a:picLocks noChangeAspect="1"/>
          </p:cNvPicPr>
          <p:nvPr/>
        </p:nvPicPr>
        <p:blipFill>
          <a:blip r:embed="rId3"/>
          <a:stretch>
            <a:fillRect/>
          </a:stretch>
        </p:blipFill>
        <p:spPr>
          <a:xfrm>
            <a:off x="2732045" y="5407969"/>
            <a:ext cx="2416032" cy="1360062"/>
          </a:xfrm>
          <a:prstGeom prst="rect">
            <a:avLst/>
          </a:prstGeom>
        </p:spPr>
      </p:pic>
      <p:pic>
        <p:nvPicPr>
          <p:cNvPr id="14" name="Picture 13">
            <a:extLst>
              <a:ext uri="{FF2B5EF4-FFF2-40B4-BE49-F238E27FC236}">
                <a16:creationId xmlns:a16="http://schemas.microsoft.com/office/drawing/2014/main" id="{F4469450-061F-4F8D-B000-501030B286F5}"/>
              </a:ext>
            </a:extLst>
          </p:cNvPr>
          <p:cNvPicPr>
            <a:picLocks noChangeAspect="1"/>
          </p:cNvPicPr>
          <p:nvPr/>
        </p:nvPicPr>
        <p:blipFill>
          <a:blip r:embed="rId4"/>
          <a:stretch>
            <a:fillRect/>
          </a:stretch>
        </p:blipFill>
        <p:spPr>
          <a:xfrm>
            <a:off x="164514" y="2360502"/>
            <a:ext cx="3310924" cy="1792872"/>
          </a:xfrm>
          <a:prstGeom prst="rect">
            <a:avLst/>
          </a:prstGeom>
        </p:spPr>
      </p:pic>
      <p:pic>
        <p:nvPicPr>
          <p:cNvPr id="15" name="Picture 14">
            <a:extLst>
              <a:ext uri="{FF2B5EF4-FFF2-40B4-BE49-F238E27FC236}">
                <a16:creationId xmlns:a16="http://schemas.microsoft.com/office/drawing/2014/main" id="{B55B6BBF-F576-4F6B-AAE7-3BF4E4C6D42C}"/>
              </a:ext>
            </a:extLst>
          </p:cNvPr>
          <p:cNvPicPr>
            <a:picLocks noChangeAspect="1"/>
          </p:cNvPicPr>
          <p:nvPr/>
        </p:nvPicPr>
        <p:blipFill>
          <a:blip r:embed="rId5"/>
          <a:stretch>
            <a:fillRect/>
          </a:stretch>
        </p:blipFill>
        <p:spPr>
          <a:xfrm>
            <a:off x="7194953" y="860712"/>
            <a:ext cx="3690262" cy="1792872"/>
          </a:xfrm>
          <a:prstGeom prst="rect">
            <a:avLst/>
          </a:prstGeom>
        </p:spPr>
      </p:pic>
      <p:pic>
        <p:nvPicPr>
          <p:cNvPr id="18" name="Picture 17">
            <a:extLst>
              <a:ext uri="{FF2B5EF4-FFF2-40B4-BE49-F238E27FC236}">
                <a16:creationId xmlns:a16="http://schemas.microsoft.com/office/drawing/2014/main" id="{315A2C43-94CE-4AC7-BBB5-B820947F500E}"/>
              </a:ext>
            </a:extLst>
          </p:cNvPr>
          <p:cNvPicPr>
            <a:picLocks noChangeAspect="1"/>
          </p:cNvPicPr>
          <p:nvPr/>
        </p:nvPicPr>
        <p:blipFill>
          <a:blip r:embed="rId6"/>
          <a:stretch>
            <a:fillRect/>
          </a:stretch>
        </p:blipFill>
        <p:spPr>
          <a:xfrm>
            <a:off x="6271241" y="2731681"/>
            <a:ext cx="5537685" cy="3356319"/>
          </a:xfrm>
          <a:prstGeom prst="rect">
            <a:avLst/>
          </a:prstGeom>
        </p:spPr>
      </p:pic>
      <p:pic>
        <p:nvPicPr>
          <p:cNvPr id="21" name="Picture 20">
            <a:extLst>
              <a:ext uri="{FF2B5EF4-FFF2-40B4-BE49-F238E27FC236}">
                <a16:creationId xmlns:a16="http://schemas.microsoft.com/office/drawing/2014/main" id="{DEE965D0-5F87-4747-8243-3C21A69B4724}"/>
              </a:ext>
            </a:extLst>
          </p:cNvPr>
          <p:cNvPicPr>
            <a:picLocks noChangeAspect="1"/>
          </p:cNvPicPr>
          <p:nvPr/>
        </p:nvPicPr>
        <p:blipFill>
          <a:blip r:embed="rId7"/>
          <a:stretch>
            <a:fillRect/>
          </a:stretch>
        </p:blipFill>
        <p:spPr>
          <a:xfrm>
            <a:off x="3790893" y="2847675"/>
            <a:ext cx="2129867" cy="2250777"/>
          </a:xfrm>
          <a:prstGeom prst="rect">
            <a:avLst/>
          </a:prstGeom>
        </p:spPr>
      </p:pic>
    </p:spTree>
    <p:extLst>
      <p:ext uri="{BB962C8B-B14F-4D97-AF65-F5344CB8AC3E}">
        <p14:creationId xmlns:p14="http://schemas.microsoft.com/office/powerpoint/2010/main" val="2731642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1094036" cy="584775"/>
          </a:xfrm>
          <a:prstGeom prst="rect">
            <a:avLst/>
          </a:prstGeom>
          <a:noFill/>
        </p:spPr>
        <p:txBody>
          <a:bodyPr wrap="square" rtlCol="0">
            <a:spAutoFit/>
          </a:bodyPr>
          <a:lstStyle/>
          <a:p>
            <a:r>
              <a:rPr lang="en-US" sz="3200" dirty="0"/>
              <a:t>Full length explanatory videos on our Website! FTWProject.com</a:t>
            </a:r>
          </a:p>
        </p:txBody>
      </p:sp>
      <p:sp>
        <p:nvSpPr>
          <p:cNvPr id="5" name="TextBox 4">
            <a:extLst>
              <a:ext uri="{FF2B5EF4-FFF2-40B4-BE49-F238E27FC236}">
                <a16:creationId xmlns:a16="http://schemas.microsoft.com/office/drawing/2014/main" id="{6BC6D398-CDB5-47E0-A9CD-0DD15B6E5485}"/>
              </a:ext>
            </a:extLst>
          </p:cNvPr>
          <p:cNvSpPr txBox="1"/>
          <p:nvPr/>
        </p:nvSpPr>
        <p:spPr>
          <a:xfrm>
            <a:off x="164514" y="712779"/>
            <a:ext cx="12027485" cy="1569660"/>
          </a:xfrm>
          <a:prstGeom prst="rect">
            <a:avLst/>
          </a:prstGeom>
          <a:noFill/>
        </p:spPr>
        <p:txBody>
          <a:bodyPr wrap="square" rtlCol="0">
            <a:spAutoFit/>
          </a:bodyPr>
          <a:lstStyle/>
          <a:p>
            <a:r>
              <a:rPr lang="en-US" sz="2400" dirty="0"/>
              <a:t>Shungite is a rare mineral, believed to come from an asteroid that can only be found in one place in the world: Karelia Russia. It is the only mineral of its kind that contains fullerenes, which have been proven effective in protection from EMF’s and also used for cleaning nuclear waste, such as Fukushima. </a:t>
            </a:r>
          </a:p>
        </p:txBody>
      </p:sp>
      <p:sp>
        <p:nvSpPr>
          <p:cNvPr id="6" name="TextBox 5">
            <a:extLst>
              <a:ext uri="{FF2B5EF4-FFF2-40B4-BE49-F238E27FC236}">
                <a16:creationId xmlns:a16="http://schemas.microsoft.com/office/drawing/2014/main" id="{F581D0FF-95C6-408D-BE4B-92BA24695D99}"/>
              </a:ext>
            </a:extLst>
          </p:cNvPr>
          <p:cNvSpPr txBox="1"/>
          <p:nvPr/>
        </p:nvSpPr>
        <p:spPr>
          <a:xfrm>
            <a:off x="396526" y="86879"/>
            <a:ext cx="12027486" cy="646331"/>
          </a:xfrm>
          <a:prstGeom prst="rect">
            <a:avLst/>
          </a:prstGeom>
          <a:noFill/>
        </p:spPr>
        <p:txBody>
          <a:bodyPr wrap="square" rtlCol="0">
            <a:spAutoFit/>
          </a:bodyPr>
          <a:lstStyle/>
          <a:p>
            <a:r>
              <a:rPr lang="en-US" sz="3600" dirty="0"/>
              <a:t>UNDERSTANDING THE UNSEEN REALM : Shungite</a:t>
            </a:r>
            <a:endParaRPr lang="en-US" dirty="0"/>
          </a:p>
        </p:txBody>
      </p:sp>
      <p:pic>
        <p:nvPicPr>
          <p:cNvPr id="2" name="Picture 1">
            <a:extLst>
              <a:ext uri="{FF2B5EF4-FFF2-40B4-BE49-F238E27FC236}">
                <a16:creationId xmlns:a16="http://schemas.microsoft.com/office/drawing/2014/main" id="{FCA7380A-2F38-43D4-ADC6-12F8363FB73F}"/>
              </a:ext>
            </a:extLst>
          </p:cNvPr>
          <p:cNvPicPr>
            <a:picLocks noChangeAspect="1"/>
          </p:cNvPicPr>
          <p:nvPr/>
        </p:nvPicPr>
        <p:blipFill>
          <a:blip r:embed="rId2"/>
          <a:stretch>
            <a:fillRect/>
          </a:stretch>
        </p:blipFill>
        <p:spPr>
          <a:xfrm>
            <a:off x="0" y="2478096"/>
            <a:ext cx="6096000" cy="3667125"/>
          </a:xfrm>
          <a:prstGeom prst="rect">
            <a:avLst/>
          </a:prstGeom>
        </p:spPr>
      </p:pic>
      <p:pic>
        <p:nvPicPr>
          <p:cNvPr id="7" name="Picture 6">
            <a:extLst>
              <a:ext uri="{FF2B5EF4-FFF2-40B4-BE49-F238E27FC236}">
                <a16:creationId xmlns:a16="http://schemas.microsoft.com/office/drawing/2014/main" id="{F3BC9F27-C94B-4D94-B44A-793A464EA928}"/>
              </a:ext>
            </a:extLst>
          </p:cNvPr>
          <p:cNvPicPr>
            <a:picLocks noChangeAspect="1"/>
          </p:cNvPicPr>
          <p:nvPr/>
        </p:nvPicPr>
        <p:blipFill>
          <a:blip r:embed="rId3"/>
          <a:stretch>
            <a:fillRect/>
          </a:stretch>
        </p:blipFill>
        <p:spPr>
          <a:xfrm>
            <a:off x="6204285" y="3220864"/>
            <a:ext cx="5878533" cy="2883232"/>
          </a:xfrm>
          <a:prstGeom prst="rect">
            <a:avLst/>
          </a:prstGeom>
        </p:spPr>
      </p:pic>
    </p:spTree>
    <p:extLst>
      <p:ext uri="{BB962C8B-B14F-4D97-AF65-F5344CB8AC3E}">
        <p14:creationId xmlns:p14="http://schemas.microsoft.com/office/powerpoint/2010/main" val="1945547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612E0E-975B-4355-8FD4-60DA91650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83" y="5571609"/>
            <a:ext cx="2033146" cy="1143644"/>
          </a:xfrm>
          <a:prstGeom prst="rect">
            <a:avLst/>
          </a:prstGeom>
        </p:spPr>
      </p:pic>
      <p:sp>
        <p:nvSpPr>
          <p:cNvPr id="12" name="TextBox 11">
            <a:extLst>
              <a:ext uri="{FF2B5EF4-FFF2-40B4-BE49-F238E27FC236}">
                <a16:creationId xmlns:a16="http://schemas.microsoft.com/office/drawing/2014/main" id="{0E7EF2C7-362D-47DF-8004-3460541CA80A}"/>
              </a:ext>
            </a:extLst>
          </p:cNvPr>
          <p:cNvSpPr txBox="1"/>
          <p:nvPr/>
        </p:nvSpPr>
        <p:spPr>
          <a:xfrm>
            <a:off x="2538484" y="5755459"/>
            <a:ext cx="10316854" cy="1077218"/>
          </a:xfrm>
          <a:prstGeom prst="rect">
            <a:avLst/>
          </a:prstGeom>
          <a:noFill/>
        </p:spPr>
        <p:txBody>
          <a:bodyPr wrap="square" rtlCol="0">
            <a:spAutoFit/>
          </a:bodyPr>
          <a:lstStyle/>
          <a:p>
            <a:r>
              <a:rPr lang="en-US" sz="3200" dirty="0"/>
              <a:t>Full length explanatory videos on our Website! FTWProject.com</a:t>
            </a:r>
          </a:p>
        </p:txBody>
      </p:sp>
      <p:sp>
        <p:nvSpPr>
          <p:cNvPr id="10" name="TextBox 9">
            <a:extLst>
              <a:ext uri="{FF2B5EF4-FFF2-40B4-BE49-F238E27FC236}">
                <a16:creationId xmlns:a16="http://schemas.microsoft.com/office/drawing/2014/main" id="{E5242190-7574-4615-9EBB-18D3B2C9DDF2}"/>
              </a:ext>
            </a:extLst>
          </p:cNvPr>
          <p:cNvSpPr txBox="1"/>
          <p:nvPr/>
        </p:nvSpPr>
        <p:spPr>
          <a:xfrm>
            <a:off x="82257" y="25323"/>
            <a:ext cx="12027486" cy="646331"/>
          </a:xfrm>
          <a:prstGeom prst="rect">
            <a:avLst/>
          </a:prstGeom>
          <a:noFill/>
        </p:spPr>
        <p:txBody>
          <a:bodyPr wrap="square" rtlCol="0">
            <a:spAutoFit/>
          </a:bodyPr>
          <a:lstStyle/>
          <a:p>
            <a:r>
              <a:rPr lang="en-US" sz="3600" dirty="0"/>
              <a:t>UNDERSTANDING THE UNSEEN REALM : The Pyramid Shape</a:t>
            </a:r>
            <a:endParaRPr lang="en-US" dirty="0"/>
          </a:p>
        </p:txBody>
      </p:sp>
      <p:sp>
        <p:nvSpPr>
          <p:cNvPr id="13" name="TextBox 12">
            <a:extLst>
              <a:ext uri="{FF2B5EF4-FFF2-40B4-BE49-F238E27FC236}">
                <a16:creationId xmlns:a16="http://schemas.microsoft.com/office/drawing/2014/main" id="{C49DF7EB-4EC2-49DE-8873-5FB841EB8BB5}"/>
              </a:ext>
            </a:extLst>
          </p:cNvPr>
          <p:cNvSpPr txBox="1"/>
          <p:nvPr/>
        </p:nvSpPr>
        <p:spPr>
          <a:xfrm>
            <a:off x="575907" y="671654"/>
            <a:ext cx="11040186" cy="369332"/>
          </a:xfrm>
          <a:prstGeom prst="rect">
            <a:avLst/>
          </a:prstGeom>
          <a:noFill/>
        </p:spPr>
        <p:txBody>
          <a:bodyPr wrap="square" rtlCol="0">
            <a:spAutoFit/>
          </a:bodyPr>
          <a:lstStyle/>
          <a:p>
            <a:r>
              <a:rPr lang="en-US" b="1" dirty="0">
                <a:solidFill>
                  <a:srgbClr val="00B0F0"/>
                </a:solidFill>
              </a:rPr>
              <a:t>“See that you make them after the pattern for them, which was shown to you on the mountain.” Exodus 25:40</a:t>
            </a:r>
            <a:endParaRPr lang="en-US" sz="3200" b="1" dirty="0">
              <a:solidFill>
                <a:srgbClr val="00B0F0"/>
              </a:solidFill>
            </a:endParaRPr>
          </a:p>
        </p:txBody>
      </p:sp>
      <p:sp>
        <p:nvSpPr>
          <p:cNvPr id="14" name="TextBox 13">
            <a:extLst>
              <a:ext uri="{FF2B5EF4-FFF2-40B4-BE49-F238E27FC236}">
                <a16:creationId xmlns:a16="http://schemas.microsoft.com/office/drawing/2014/main" id="{154E9514-0CA2-4BAF-AA31-D3E921AB908D}"/>
              </a:ext>
            </a:extLst>
          </p:cNvPr>
          <p:cNvSpPr txBox="1"/>
          <p:nvPr/>
        </p:nvSpPr>
        <p:spPr>
          <a:xfrm>
            <a:off x="575907" y="1194129"/>
            <a:ext cx="5875361" cy="4093428"/>
          </a:xfrm>
          <a:prstGeom prst="rect">
            <a:avLst/>
          </a:prstGeom>
          <a:noFill/>
        </p:spPr>
        <p:txBody>
          <a:bodyPr wrap="square" rtlCol="0">
            <a:spAutoFit/>
          </a:bodyPr>
          <a:lstStyle/>
          <a:p>
            <a:r>
              <a:rPr lang="en-US" sz="2000" dirty="0"/>
              <a:t>Alexander </a:t>
            </a:r>
            <a:r>
              <a:rPr lang="en-US" sz="2000" dirty="0" err="1"/>
              <a:t>Golod</a:t>
            </a:r>
            <a:r>
              <a:rPr lang="en-US" sz="2000" dirty="0"/>
              <a:t>, a Ukrainian former defense contractor and scientist performed pyramid research experiments that involved using expensive military helicopters and equipment that could measure ion columns in the atmosphere that were generated from pyramids.   </a:t>
            </a:r>
            <a:br>
              <a:rPr lang="en-US" sz="2000" dirty="0"/>
            </a:br>
            <a:br>
              <a:rPr lang="en-US" sz="2000" dirty="0"/>
            </a:br>
            <a:r>
              <a:rPr lang="en-US" sz="2000" dirty="0"/>
              <a:t>The shape of the pyramid has a function, it directs energy out through the tip to effect the environment around it. This is why we make Orgone Energy Shungite Pyramids. They can be used to place around your property to create a grid of protection against EMF’s, cell phone towers, and chemtrails. </a:t>
            </a:r>
          </a:p>
        </p:txBody>
      </p:sp>
      <p:pic>
        <p:nvPicPr>
          <p:cNvPr id="5" name="Picture 4">
            <a:extLst>
              <a:ext uri="{FF2B5EF4-FFF2-40B4-BE49-F238E27FC236}">
                <a16:creationId xmlns:a16="http://schemas.microsoft.com/office/drawing/2014/main" id="{560131C1-A5C8-462D-B0BD-E6489F6DAB6C}"/>
              </a:ext>
            </a:extLst>
          </p:cNvPr>
          <p:cNvPicPr>
            <a:picLocks noChangeAspect="1"/>
          </p:cNvPicPr>
          <p:nvPr/>
        </p:nvPicPr>
        <p:blipFill>
          <a:blip r:embed="rId3"/>
          <a:stretch>
            <a:fillRect/>
          </a:stretch>
        </p:blipFill>
        <p:spPr>
          <a:xfrm>
            <a:off x="6992685" y="1243012"/>
            <a:ext cx="4857750" cy="4371975"/>
          </a:xfrm>
          <a:prstGeom prst="rect">
            <a:avLst/>
          </a:prstGeom>
        </p:spPr>
      </p:pic>
    </p:spTree>
    <p:extLst>
      <p:ext uri="{BB962C8B-B14F-4D97-AF65-F5344CB8AC3E}">
        <p14:creationId xmlns:p14="http://schemas.microsoft.com/office/powerpoint/2010/main" val="1289270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8948" y="100298"/>
            <a:ext cx="11823700" cy="1200329"/>
          </a:xfrm>
          <a:prstGeom prst="rect">
            <a:avLst/>
          </a:prstGeom>
          <a:noFill/>
        </p:spPr>
        <p:txBody>
          <a:bodyPr wrap="square" rtlCol="0">
            <a:spAutoFit/>
          </a:bodyPr>
          <a:lstStyle/>
          <a:p>
            <a:r>
              <a:rPr lang="en-US" sz="3600" dirty="0"/>
              <a:t>“GENE THERAPIES” AND GENETIC MANIPULATION OF HUMANS HAS HAPPENED BEFORE</a:t>
            </a:r>
          </a:p>
        </p:txBody>
      </p:sp>
      <p:sp>
        <p:nvSpPr>
          <p:cNvPr id="7" name="Rectangle 6">
            <a:extLst>
              <a:ext uri="{FF2B5EF4-FFF2-40B4-BE49-F238E27FC236}">
                <a16:creationId xmlns:a16="http://schemas.microsoft.com/office/drawing/2014/main" id="{5DD17CE6-5884-4761-82B2-57D3EA42B3AA}"/>
              </a:ext>
            </a:extLst>
          </p:cNvPr>
          <p:cNvSpPr/>
          <p:nvPr/>
        </p:nvSpPr>
        <p:spPr>
          <a:xfrm>
            <a:off x="317496" y="1300627"/>
            <a:ext cx="11703052" cy="6155531"/>
          </a:xfrm>
          <a:prstGeom prst="rect">
            <a:avLst/>
          </a:prstGeom>
        </p:spPr>
        <p:txBody>
          <a:bodyPr wrap="square">
            <a:spAutoFit/>
          </a:bodyPr>
          <a:lstStyle/>
          <a:p>
            <a:r>
              <a:rPr lang="en-US" b="1" dirty="0">
                <a:solidFill>
                  <a:srgbClr val="00B0F0"/>
                </a:solidFill>
              </a:rPr>
              <a:t>“As it was in the Days of Noah, so will it be at the coming of the son of Man” -Jesus    (Matthew 24:37)</a:t>
            </a:r>
            <a:br>
              <a:rPr lang="en-US" dirty="0"/>
            </a:br>
            <a:br>
              <a:rPr lang="en-US" dirty="0"/>
            </a:br>
            <a:r>
              <a:rPr lang="en-US" sz="2800" dirty="0"/>
              <a:t> </a:t>
            </a:r>
            <a:r>
              <a:rPr lang="en-US" dirty="0"/>
              <a:t>What do we know about the days of Noah?</a:t>
            </a:r>
            <a:br>
              <a:rPr lang="en-US" dirty="0"/>
            </a:br>
            <a:br>
              <a:rPr lang="en-US" dirty="0"/>
            </a:br>
            <a:r>
              <a:rPr lang="en-US" dirty="0"/>
              <a:t>“The Nephilim were on the earth in those days—and afterward as well—when the sons of God had relations with the daughters of men. And they bore them children who became the mighty men of old, men of renown.  Then the LORD saw that the wickedness of man was great upon the earth, and that every inclination of the thoughts of his heart was altogether evil all the time”  Genesis 6:4</a:t>
            </a:r>
          </a:p>
          <a:p>
            <a:endParaRPr lang="en-US" dirty="0"/>
          </a:p>
          <a:p>
            <a:r>
              <a:rPr lang="en-US" dirty="0"/>
              <a:t>The “sons of God” were the fallen angels, who left their first estate, meaning they left their spiritual bodies and devolved into human like form to mate with human women. The offspring they produced, “the mighty men of old, the men of renown” were the Nephilim also referred to as giants.</a:t>
            </a:r>
            <a:br>
              <a:rPr lang="en-US" dirty="0"/>
            </a:br>
            <a:endParaRPr lang="en-US" dirty="0"/>
          </a:p>
          <a:p>
            <a:r>
              <a:rPr lang="en-US" dirty="0"/>
              <a:t>“Noah, however, found favor in the eyes of the LORD. This is the account of Noah. Noah was a righteous man, who was perfect in his generation; Noah walked with God” Genesis 6:9</a:t>
            </a:r>
            <a:br>
              <a:rPr lang="en-US" dirty="0"/>
            </a:br>
            <a:br>
              <a:rPr lang="en-US" dirty="0"/>
            </a:br>
            <a:r>
              <a:rPr lang="en-US" dirty="0"/>
              <a:t>Noah was 'perfect in his generation' because his genetic profile had not been contaminated by the fallen angelic beings, who left their first estate, engaged in sexual acts with women and produce a genetically modified man that was an abomination in the eyes of God. We learn more detail about what it was like in the days of Noah from “The Book of Giants” </a:t>
            </a:r>
            <a:br>
              <a:rPr lang="en-US" dirty="0"/>
            </a:br>
            <a:br>
              <a:rPr lang="en-US" dirty="0"/>
            </a:br>
            <a:endParaRPr lang="en-US" sz="2400" dirty="0"/>
          </a:p>
        </p:txBody>
      </p:sp>
      <p:pic>
        <p:nvPicPr>
          <p:cNvPr id="2" name="Picture 1">
            <a:extLst>
              <a:ext uri="{FF2B5EF4-FFF2-40B4-BE49-F238E27FC236}">
                <a16:creationId xmlns:a16="http://schemas.microsoft.com/office/drawing/2014/main" id="{A9E5A705-DC1B-4614-8816-DD101C437641}"/>
              </a:ext>
            </a:extLst>
          </p:cNvPr>
          <p:cNvPicPr>
            <a:picLocks noChangeAspect="1"/>
          </p:cNvPicPr>
          <p:nvPr/>
        </p:nvPicPr>
        <p:blipFill>
          <a:blip r:embed="rId2"/>
          <a:stretch>
            <a:fillRect/>
          </a:stretch>
        </p:blipFill>
        <p:spPr>
          <a:xfrm>
            <a:off x="10744200" y="700463"/>
            <a:ext cx="1276348" cy="1704392"/>
          </a:xfrm>
          <a:prstGeom prst="rect">
            <a:avLst/>
          </a:prstGeom>
        </p:spPr>
      </p:pic>
    </p:spTree>
    <p:extLst>
      <p:ext uri="{BB962C8B-B14F-4D97-AF65-F5344CB8AC3E}">
        <p14:creationId xmlns:p14="http://schemas.microsoft.com/office/powerpoint/2010/main" val="3775259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8948" y="100298"/>
            <a:ext cx="11823700" cy="1200329"/>
          </a:xfrm>
          <a:prstGeom prst="rect">
            <a:avLst/>
          </a:prstGeom>
          <a:noFill/>
        </p:spPr>
        <p:txBody>
          <a:bodyPr wrap="square" rtlCol="0">
            <a:spAutoFit/>
          </a:bodyPr>
          <a:lstStyle/>
          <a:p>
            <a:r>
              <a:rPr lang="en-US" sz="3600" dirty="0"/>
              <a:t>“GENE THERAPIES” AND GENETIC MANIPULATION OF HUMANS HAS HAPPENED BEFORE</a:t>
            </a:r>
          </a:p>
        </p:txBody>
      </p:sp>
      <p:sp>
        <p:nvSpPr>
          <p:cNvPr id="7" name="Rectangle 6">
            <a:extLst>
              <a:ext uri="{FF2B5EF4-FFF2-40B4-BE49-F238E27FC236}">
                <a16:creationId xmlns:a16="http://schemas.microsoft.com/office/drawing/2014/main" id="{5DD17CE6-5884-4761-82B2-57D3EA42B3AA}"/>
              </a:ext>
            </a:extLst>
          </p:cNvPr>
          <p:cNvSpPr/>
          <p:nvPr/>
        </p:nvSpPr>
        <p:spPr>
          <a:xfrm>
            <a:off x="488948" y="1772146"/>
            <a:ext cx="6096000" cy="4339650"/>
          </a:xfrm>
          <a:prstGeom prst="rect">
            <a:avLst/>
          </a:prstGeom>
        </p:spPr>
        <p:txBody>
          <a:bodyPr wrap="square">
            <a:spAutoFit/>
          </a:bodyPr>
          <a:lstStyle/>
          <a:p>
            <a:r>
              <a:rPr lang="en-US" dirty="0"/>
              <a:t>The “Book of Giants” was one of the many manuscripts found in the caves of Qumran in 1947 now known as the “Dead Sea Scrolls” </a:t>
            </a:r>
            <a:br>
              <a:rPr lang="en-US" dirty="0"/>
            </a:br>
            <a:br>
              <a:rPr lang="en-US" dirty="0"/>
            </a:br>
            <a:r>
              <a:rPr lang="en-US" dirty="0"/>
              <a:t>The Book of Giants composed in Aramaic, and dated with certainty to at least the second century BC  if not much earlier.</a:t>
            </a:r>
            <a:br>
              <a:rPr lang="en-US" dirty="0"/>
            </a:br>
            <a:br>
              <a:rPr lang="en-US" dirty="0"/>
            </a:br>
            <a:r>
              <a:rPr lang="en-US" dirty="0"/>
              <a:t>The content of the manuscript, though severely fragmented expounds of the narrative of the book of Enoch concerning the fall of the angelic watchers, their malevolent hybrid offspring, and the great flood that ensued as a result. </a:t>
            </a:r>
            <a:br>
              <a:rPr lang="en-US" dirty="0"/>
            </a:br>
            <a:br>
              <a:rPr lang="en-US" dirty="0"/>
            </a:br>
            <a:r>
              <a:rPr lang="en-US" dirty="0"/>
              <a:t>The book of giants describes in detail how the fallen angels insidiously corrupted the genetics of all flesh on the earth. </a:t>
            </a:r>
          </a:p>
          <a:p>
            <a:endParaRPr lang="en-US" sz="2400" dirty="0"/>
          </a:p>
        </p:txBody>
      </p:sp>
      <p:pic>
        <p:nvPicPr>
          <p:cNvPr id="3" name="Picture 2">
            <a:extLst>
              <a:ext uri="{FF2B5EF4-FFF2-40B4-BE49-F238E27FC236}">
                <a16:creationId xmlns:a16="http://schemas.microsoft.com/office/drawing/2014/main" id="{51429FE4-73D8-4F4B-8E83-54078B16C1C6}"/>
              </a:ext>
            </a:extLst>
          </p:cNvPr>
          <p:cNvPicPr>
            <a:picLocks noChangeAspect="1"/>
          </p:cNvPicPr>
          <p:nvPr/>
        </p:nvPicPr>
        <p:blipFill>
          <a:blip r:embed="rId2"/>
          <a:stretch>
            <a:fillRect/>
          </a:stretch>
        </p:blipFill>
        <p:spPr>
          <a:xfrm>
            <a:off x="6756400" y="2253127"/>
            <a:ext cx="5135336" cy="2875788"/>
          </a:xfrm>
          <a:prstGeom prst="rect">
            <a:avLst/>
          </a:prstGeom>
        </p:spPr>
      </p:pic>
    </p:spTree>
    <p:extLst>
      <p:ext uri="{BB962C8B-B14F-4D97-AF65-F5344CB8AC3E}">
        <p14:creationId xmlns:p14="http://schemas.microsoft.com/office/powerpoint/2010/main" val="1172371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88948" y="100298"/>
            <a:ext cx="11823700" cy="1200329"/>
          </a:xfrm>
          <a:prstGeom prst="rect">
            <a:avLst/>
          </a:prstGeom>
          <a:noFill/>
        </p:spPr>
        <p:txBody>
          <a:bodyPr wrap="square" rtlCol="0">
            <a:spAutoFit/>
          </a:bodyPr>
          <a:lstStyle/>
          <a:p>
            <a:r>
              <a:rPr lang="en-US" sz="3600" dirty="0"/>
              <a:t>“GENE THERAPIES” AND GENETIC MANIPULATION OF HUMANS HAS HAPPENED BEFORE</a:t>
            </a:r>
          </a:p>
        </p:txBody>
      </p:sp>
      <p:sp>
        <p:nvSpPr>
          <p:cNvPr id="7" name="Rectangle 6">
            <a:extLst>
              <a:ext uri="{FF2B5EF4-FFF2-40B4-BE49-F238E27FC236}">
                <a16:creationId xmlns:a16="http://schemas.microsoft.com/office/drawing/2014/main" id="{5DD17CE6-5884-4761-82B2-57D3EA42B3AA}"/>
              </a:ext>
            </a:extLst>
          </p:cNvPr>
          <p:cNvSpPr/>
          <p:nvPr/>
        </p:nvSpPr>
        <p:spPr>
          <a:xfrm>
            <a:off x="990600" y="3703173"/>
            <a:ext cx="10693400" cy="1015663"/>
          </a:xfrm>
          <a:prstGeom prst="rect">
            <a:avLst/>
          </a:prstGeom>
        </p:spPr>
        <p:txBody>
          <a:bodyPr wrap="square">
            <a:spAutoFit/>
          </a:bodyPr>
          <a:lstStyle/>
          <a:p>
            <a:r>
              <a:rPr lang="en-US" dirty="0"/>
              <a:t>Miscegenation refers to the mixing of races or species. </a:t>
            </a:r>
          </a:p>
          <a:p>
            <a:r>
              <a:rPr lang="en-US" dirty="0"/>
              <a:t>This was extreme cross species genetics involving the seed of the fallen angels themselves. </a:t>
            </a:r>
          </a:p>
          <a:p>
            <a:endParaRPr lang="en-US" sz="2400" dirty="0"/>
          </a:p>
        </p:txBody>
      </p:sp>
      <p:pic>
        <p:nvPicPr>
          <p:cNvPr id="5" name="Picture 4">
            <a:extLst>
              <a:ext uri="{FF2B5EF4-FFF2-40B4-BE49-F238E27FC236}">
                <a16:creationId xmlns:a16="http://schemas.microsoft.com/office/drawing/2014/main" id="{D82EE39B-D5D2-4B7D-B109-4651FFCAF17E}"/>
              </a:ext>
            </a:extLst>
          </p:cNvPr>
          <p:cNvPicPr>
            <a:picLocks noChangeAspect="1"/>
          </p:cNvPicPr>
          <p:nvPr/>
        </p:nvPicPr>
        <p:blipFill>
          <a:blip r:embed="rId2"/>
          <a:stretch>
            <a:fillRect/>
          </a:stretch>
        </p:blipFill>
        <p:spPr>
          <a:xfrm>
            <a:off x="3123942" y="1326929"/>
            <a:ext cx="5944115" cy="2243522"/>
          </a:xfrm>
          <a:prstGeom prst="rect">
            <a:avLst/>
          </a:prstGeom>
        </p:spPr>
      </p:pic>
      <p:pic>
        <p:nvPicPr>
          <p:cNvPr id="6" name="Picture 5">
            <a:extLst>
              <a:ext uri="{FF2B5EF4-FFF2-40B4-BE49-F238E27FC236}">
                <a16:creationId xmlns:a16="http://schemas.microsoft.com/office/drawing/2014/main" id="{D08A2345-350E-4470-B53A-7C6BC2D6C968}"/>
              </a:ext>
            </a:extLst>
          </p:cNvPr>
          <p:cNvPicPr>
            <a:picLocks noChangeAspect="1"/>
          </p:cNvPicPr>
          <p:nvPr/>
        </p:nvPicPr>
        <p:blipFill>
          <a:blip r:embed="rId3"/>
          <a:stretch>
            <a:fillRect/>
          </a:stretch>
        </p:blipFill>
        <p:spPr>
          <a:xfrm>
            <a:off x="3123941" y="4703172"/>
            <a:ext cx="5944115" cy="2054530"/>
          </a:xfrm>
          <a:prstGeom prst="rect">
            <a:avLst/>
          </a:prstGeom>
        </p:spPr>
      </p:pic>
    </p:spTree>
    <p:extLst>
      <p:ext uri="{BB962C8B-B14F-4D97-AF65-F5344CB8AC3E}">
        <p14:creationId xmlns:p14="http://schemas.microsoft.com/office/powerpoint/2010/main" val="61470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0" y="100298"/>
            <a:ext cx="12312648" cy="584775"/>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Arial" panose="020B0604020202020204" pitchFamily="34" charset="0"/>
              </a:rPr>
              <a:t>“Days of Noah” Archaeological evidence has been found and covered up</a:t>
            </a:r>
            <a:endParaRPr lang="en-US" sz="3200" dirty="0"/>
          </a:p>
        </p:txBody>
      </p:sp>
      <p:sp>
        <p:nvSpPr>
          <p:cNvPr id="7" name="Rectangle 6">
            <a:extLst>
              <a:ext uri="{FF2B5EF4-FFF2-40B4-BE49-F238E27FC236}">
                <a16:creationId xmlns:a16="http://schemas.microsoft.com/office/drawing/2014/main" id="{5DD17CE6-5884-4761-82B2-57D3EA42B3AA}"/>
              </a:ext>
            </a:extLst>
          </p:cNvPr>
          <p:cNvSpPr/>
          <p:nvPr/>
        </p:nvSpPr>
        <p:spPr>
          <a:xfrm>
            <a:off x="7282217" y="2042157"/>
            <a:ext cx="4985044" cy="2123658"/>
          </a:xfrm>
          <a:prstGeom prst="rect">
            <a:avLst/>
          </a:prstGeom>
        </p:spPr>
        <p:txBody>
          <a:bodyPr wrap="square">
            <a:spAutoFit/>
          </a:bodyPr>
          <a:lstStyle/>
          <a:p>
            <a:r>
              <a:rPr lang="en-US" dirty="0"/>
              <a:t>The Nephilim: Elongated skulls found all over the world they are usually covered up or explained away as tribal head binding. These skulls are completely different from a human skull. Watch “On the Trail of the Nephilim” Series by LA Marzulli </a:t>
            </a:r>
            <a:r>
              <a:rPr lang="en-US" u="sng" dirty="0">
                <a:hlinkClick r:id="rId2"/>
              </a:rPr>
              <a:t>https://lamarzulli.net/store/</a:t>
            </a:r>
            <a:r>
              <a:rPr lang="en-US" dirty="0"/>
              <a:t> </a:t>
            </a:r>
            <a:br>
              <a:rPr lang="en-US" dirty="0"/>
            </a:br>
            <a:endParaRPr lang="en-US" sz="2400" dirty="0"/>
          </a:p>
        </p:txBody>
      </p:sp>
      <p:pic>
        <p:nvPicPr>
          <p:cNvPr id="3" name="Picture 2">
            <a:extLst>
              <a:ext uri="{FF2B5EF4-FFF2-40B4-BE49-F238E27FC236}">
                <a16:creationId xmlns:a16="http://schemas.microsoft.com/office/drawing/2014/main" id="{4EA21D98-1438-4E75-8AB3-CA93135098DC}"/>
              </a:ext>
            </a:extLst>
          </p:cNvPr>
          <p:cNvPicPr>
            <a:picLocks noChangeAspect="1"/>
          </p:cNvPicPr>
          <p:nvPr/>
        </p:nvPicPr>
        <p:blipFill>
          <a:blip r:embed="rId3"/>
          <a:stretch>
            <a:fillRect/>
          </a:stretch>
        </p:blipFill>
        <p:spPr>
          <a:xfrm>
            <a:off x="8144727" y="698751"/>
            <a:ext cx="3800475" cy="1200150"/>
          </a:xfrm>
          <a:prstGeom prst="rect">
            <a:avLst/>
          </a:prstGeom>
        </p:spPr>
      </p:pic>
      <p:pic>
        <p:nvPicPr>
          <p:cNvPr id="9" name="Picture 8">
            <a:extLst>
              <a:ext uri="{FF2B5EF4-FFF2-40B4-BE49-F238E27FC236}">
                <a16:creationId xmlns:a16="http://schemas.microsoft.com/office/drawing/2014/main" id="{13BCA96E-13D4-4FA4-A629-52F0CAD81CF0}"/>
              </a:ext>
            </a:extLst>
          </p:cNvPr>
          <p:cNvPicPr>
            <a:picLocks noChangeAspect="1"/>
          </p:cNvPicPr>
          <p:nvPr/>
        </p:nvPicPr>
        <p:blipFill>
          <a:blip r:embed="rId4"/>
          <a:stretch>
            <a:fillRect/>
          </a:stretch>
        </p:blipFill>
        <p:spPr>
          <a:xfrm>
            <a:off x="246798" y="784882"/>
            <a:ext cx="2760259" cy="2180605"/>
          </a:xfrm>
          <a:prstGeom prst="rect">
            <a:avLst/>
          </a:prstGeom>
        </p:spPr>
      </p:pic>
      <p:pic>
        <p:nvPicPr>
          <p:cNvPr id="10" name="Picture 9">
            <a:extLst>
              <a:ext uri="{FF2B5EF4-FFF2-40B4-BE49-F238E27FC236}">
                <a16:creationId xmlns:a16="http://schemas.microsoft.com/office/drawing/2014/main" id="{8243BCC5-D240-44FB-A111-87E03C500E38}"/>
              </a:ext>
            </a:extLst>
          </p:cNvPr>
          <p:cNvPicPr>
            <a:picLocks noChangeAspect="1"/>
          </p:cNvPicPr>
          <p:nvPr/>
        </p:nvPicPr>
        <p:blipFill>
          <a:blip r:embed="rId5"/>
          <a:stretch>
            <a:fillRect/>
          </a:stretch>
        </p:blipFill>
        <p:spPr>
          <a:xfrm>
            <a:off x="5064514" y="4312314"/>
            <a:ext cx="3287105" cy="1846935"/>
          </a:xfrm>
          <a:prstGeom prst="rect">
            <a:avLst/>
          </a:prstGeom>
        </p:spPr>
      </p:pic>
      <p:pic>
        <p:nvPicPr>
          <p:cNvPr id="11" name="Picture 10">
            <a:extLst>
              <a:ext uri="{FF2B5EF4-FFF2-40B4-BE49-F238E27FC236}">
                <a16:creationId xmlns:a16="http://schemas.microsoft.com/office/drawing/2014/main" id="{DC09C93C-B8D3-4B26-9775-75EAD5B20EB2}"/>
              </a:ext>
            </a:extLst>
          </p:cNvPr>
          <p:cNvPicPr>
            <a:picLocks noChangeAspect="1"/>
          </p:cNvPicPr>
          <p:nvPr/>
        </p:nvPicPr>
        <p:blipFill>
          <a:blip r:embed="rId6"/>
          <a:stretch>
            <a:fillRect/>
          </a:stretch>
        </p:blipFill>
        <p:spPr>
          <a:xfrm>
            <a:off x="246798" y="3138538"/>
            <a:ext cx="4122533" cy="1717722"/>
          </a:xfrm>
          <a:prstGeom prst="rect">
            <a:avLst/>
          </a:prstGeom>
        </p:spPr>
      </p:pic>
      <p:sp>
        <p:nvSpPr>
          <p:cNvPr id="12" name="Rectangle 11">
            <a:extLst>
              <a:ext uri="{FF2B5EF4-FFF2-40B4-BE49-F238E27FC236}">
                <a16:creationId xmlns:a16="http://schemas.microsoft.com/office/drawing/2014/main" id="{0269C70E-B8FA-4164-8919-D19164299116}"/>
              </a:ext>
            </a:extLst>
          </p:cNvPr>
          <p:cNvSpPr/>
          <p:nvPr/>
        </p:nvSpPr>
        <p:spPr>
          <a:xfrm>
            <a:off x="3055961" y="768852"/>
            <a:ext cx="4226256" cy="2400657"/>
          </a:xfrm>
          <a:prstGeom prst="rect">
            <a:avLst/>
          </a:prstGeom>
        </p:spPr>
        <p:txBody>
          <a:bodyPr wrap="square">
            <a:spAutoFit/>
          </a:bodyPr>
          <a:lstStyle/>
          <a:p>
            <a:r>
              <a:rPr lang="en-US" dirty="0"/>
              <a:t>Giants: giant skeletons have been found all over the world the evidence was confiscated by places like the Smithsonian and the Vatican. Holocaust of Giants and The Unholy See by </a:t>
            </a:r>
            <a:r>
              <a:rPr lang="en-US" dirty="0" err="1"/>
              <a:t>Gensix</a:t>
            </a:r>
            <a:r>
              <a:rPr lang="en-US" dirty="0"/>
              <a:t> True Legends </a:t>
            </a:r>
            <a:r>
              <a:rPr lang="en-US" dirty="0" err="1"/>
              <a:t>Fims</a:t>
            </a:r>
            <a:r>
              <a:rPr lang="en-US" dirty="0"/>
              <a:t>: </a:t>
            </a:r>
            <a:r>
              <a:rPr lang="en-US" u="sng" dirty="0">
                <a:hlinkClick r:id="rId7"/>
              </a:rPr>
              <a:t>https://www.gensix.com/true-legends-films/</a:t>
            </a:r>
            <a:r>
              <a:rPr lang="en-US" dirty="0"/>
              <a:t> </a:t>
            </a:r>
            <a:br>
              <a:rPr lang="en-US" dirty="0"/>
            </a:br>
            <a:endParaRPr lang="en-US" sz="2400" dirty="0"/>
          </a:p>
        </p:txBody>
      </p:sp>
      <p:sp>
        <p:nvSpPr>
          <p:cNvPr id="13" name="Rectangle 12">
            <a:extLst>
              <a:ext uri="{FF2B5EF4-FFF2-40B4-BE49-F238E27FC236}">
                <a16:creationId xmlns:a16="http://schemas.microsoft.com/office/drawing/2014/main" id="{E7A2084F-0AB2-4C67-907E-DB97A4EAB1FA}"/>
              </a:ext>
            </a:extLst>
          </p:cNvPr>
          <p:cNvSpPr/>
          <p:nvPr/>
        </p:nvSpPr>
        <p:spPr>
          <a:xfrm>
            <a:off x="8475116" y="4262904"/>
            <a:ext cx="3716884" cy="3231654"/>
          </a:xfrm>
          <a:prstGeom prst="rect">
            <a:avLst/>
          </a:prstGeom>
        </p:spPr>
        <p:txBody>
          <a:bodyPr wrap="square">
            <a:spAutoFit/>
          </a:bodyPr>
          <a:lstStyle/>
          <a:p>
            <a:r>
              <a:rPr lang="en-US" dirty="0"/>
              <a:t>The Ark of Noah was found. It is on Mount </a:t>
            </a:r>
            <a:r>
              <a:rPr lang="en-US" dirty="0" err="1"/>
              <a:t>Tendurek</a:t>
            </a:r>
            <a:r>
              <a:rPr lang="en-US" dirty="0"/>
              <a:t> in eastern Turkey near Mount Ararat. Discovered by Ron Wyatt. See the fascinating documentary done on this. The REAL Noah's Ark FOUND by Archaeologist Ron Wyatt! - Short Documentary  </a:t>
            </a:r>
            <a:r>
              <a:rPr lang="en-US" u="sng" dirty="0">
                <a:hlinkClick r:id="rId8"/>
              </a:rPr>
              <a:t>https://www.youtube.com/watch?v=oQwfU7DvUyE</a:t>
            </a:r>
            <a:r>
              <a:rPr lang="en-US" dirty="0"/>
              <a:t> </a:t>
            </a:r>
          </a:p>
          <a:p>
            <a:br>
              <a:rPr lang="en-US" dirty="0"/>
            </a:br>
            <a:endParaRPr lang="en-US" sz="2400" dirty="0"/>
          </a:p>
        </p:txBody>
      </p:sp>
      <p:sp>
        <p:nvSpPr>
          <p:cNvPr id="14" name="Rectangle 13">
            <a:extLst>
              <a:ext uri="{FF2B5EF4-FFF2-40B4-BE49-F238E27FC236}">
                <a16:creationId xmlns:a16="http://schemas.microsoft.com/office/drawing/2014/main" id="{4DF38DA4-21F9-4196-8A9A-C5F2841C82AD}"/>
              </a:ext>
            </a:extLst>
          </p:cNvPr>
          <p:cNvSpPr/>
          <p:nvPr/>
        </p:nvSpPr>
        <p:spPr>
          <a:xfrm>
            <a:off x="124545" y="4955402"/>
            <a:ext cx="4502046" cy="1846659"/>
          </a:xfrm>
          <a:prstGeom prst="rect">
            <a:avLst/>
          </a:prstGeom>
        </p:spPr>
        <p:txBody>
          <a:bodyPr wrap="square">
            <a:spAutoFit/>
          </a:bodyPr>
          <a:lstStyle/>
          <a:p>
            <a:r>
              <a:rPr lang="en-US" dirty="0"/>
              <a:t>Remnants of fallen angel technology are still around today. Sacsayhuaman in Peru. Watch Technology of the Fallen by </a:t>
            </a:r>
            <a:r>
              <a:rPr lang="en-US" dirty="0" err="1"/>
              <a:t>Gensix</a:t>
            </a:r>
            <a:r>
              <a:rPr lang="en-US" dirty="0"/>
              <a:t> True Legends Films. </a:t>
            </a:r>
            <a:r>
              <a:rPr lang="en-US" u="sng" dirty="0">
                <a:hlinkClick r:id="rId7"/>
              </a:rPr>
              <a:t>https://www.gensix.com/true-legends-films/</a:t>
            </a:r>
            <a:r>
              <a:rPr lang="en-US" dirty="0"/>
              <a:t> </a:t>
            </a:r>
            <a:br>
              <a:rPr lang="en-US" dirty="0"/>
            </a:br>
            <a:endParaRPr lang="en-US" sz="2400" dirty="0"/>
          </a:p>
        </p:txBody>
      </p:sp>
    </p:spTree>
    <p:extLst>
      <p:ext uri="{BB962C8B-B14F-4D97-AF65-F5344CB8AC3E}">
        <p14:creationId xmlns:p14="http://schemas.microsoft.com/office/powerpoint/2010/main" val="222466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08810" y="89568"/>
            <a:ext cx="11781590" cy="1477328"/>
          </a:xfrm>
          <a:prstGeom prst="rect">
            <a:avLst/>
          </a:prstGeom>
          <a:noFill/>
        </p:spPr>
        <p:txBody>
          <a:bodyPr wrap="square" rtlCol="0">
            <a:spAutoFit/>
          </a:bodyPr>
          <a:lstStyle/>
          <a:p>
            <a:pPr algn="ctr"/>
            <a:r>
              <a:rPr lang="en-US" sz="2400" dirty="0"/>
              <a:t>“Stay Away” Post shows testimonies / reports of side effects NON VACCINATED people are experiencing after being around people who got the shot. https://www.truthunmasked.org/p/stay-away.html</a:t>
            </a:r>
          </a:p>
          <a:p>
            <a:endParaRPr lang="en-US" dirty="0"/>
          </a:p>
        </p:txBody>
      </p:sp>
      <p:pic>
        <p:nvPicPr>
          <p:cNvPr id="2" name="Picture 1">
            <a:extLst>
              <a:ext uri="{FF2B5EF4-FFF2-40B4-BE49-F238E27FC236}">
                <a16:creationId xmlns:a16="http://schemas.microsoft.com/office/drawing/2014/main" id="{ECD9B908-91EE-4D70-B70D-6F3ED6CA282F}"/>
              </a:ext>
            </a:extLst>
          </p:cNvPr>
          <p:cNvPicPr>
            <a:picLocks noChangeAspect="1"/>
          </p:cNvPicPr>
          <p:nvPr/>
        </p:nvPicPr>
        <p:blipFill>
          <a:blip r:embed="rId2"/>
          <a:stretch>
            <a:fillRect/>
          </a:stretch>
        </p:blipFill>
        <p:spPr>
          <a:xfrm>
            <a:off x="207210" y="1363663"/>
            <a:ext cx="3456531" cy="5494337"/>
          </a:xfrm>
          <a:prstGeom prst="rect">
            <a:avLst/>
          </a:prstGeom>
        </p:spPr>
      </p:pic>
      <p:pic>
        <p:nvPicPr>
          <p:cNvPr id="3" name="Picture 2">
            <a:extLst>
              <a:ext uri="{FF2B5EF4-FFF2-40B4-BE49-F238E27FC236}">
                <a16:creationId xmlns:a16="http://schemas.microsoft.com/office/drawing/2014/main" id="{D5C8A2CF-B796-4E68-9F29-2AE8A4DB33D5}"/>
              </a:ext>
            </a:extLst>
          </p:cNvPr>
          <p:cNvPicPr>
            <a:picLocks noChangeAspect="1"/>
          </p:cNvPicPr>
          <p:nvPr/>
        </p:nvPicPr>
        <p:blipFill>
          <a:blip r:embed="rId3"/>
          <a:stretch>
            <a:fillRect/>
          </a:stretch>
        </p:blipFill>
        <p:spPr>
          <a:xfrm>
            <a:off x="3900435" y="1373025"/>
            <a:ext cx="3330470" cy="5484975"/>
          </a:xfrm>
          <a:prstGeom prst="rect">
            <a:avLst/>
          </a:prstGeom>
        </p:spPr>
      </p:pic>
      <p:pic>
        <p:nvPicPr>
          <p:cNvPr id="5" name="Picture 4">
            <a:extLst>
              <a:ext uri="{FF2B5EF4-FFF2-40B4-BE49-F238E27FC236}">
                <a16:creationId xmlns:a16="http://schemas.microsoft.com/office/drawing/2014/main" id="{93EE5FE6-B7C8-4A2D-899B-6C994372288F}"/>
              </a:ext>
            </a:extLst>
          </p:cNvPr>
          <p:cNvPicPr>
            <a:picLocks noChangeAspect="1"/>
          </p:cNvPicPr>
          <p:nvPr/>
        </p:nvPicPr>
        <p:blipFill>
          <a:blip r:embed="rId4"/>
          <a:stretch>
            <a:fillRect/>
          </a:stretch>
        </p:blipFill>
        <p:spPr>
          <a:xfrm>
            <a:off x="7467600" y="1356037"/>
            <a:ext cx="3822960" cy="5501963"/>
          </a:xfrm>
          <a:prstGeom prst="rect">
            <a:avLst/>
          </a:prstGeom>
        </p:spPr>
      </p:pic>
    </p:spTree>
    <p:extLst>
      <p:ext uri="{BB962C8B-B14F-4D97-AF65-F5344CB8AC3E}">
        <p14:creationId xmlns:p14="http://schemas.microsoft.com/office/powerpoint/2010/main" val="1362445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38655" y="159653"/>
            <a:ext cx="12053345" cy="1200329"/>
          </a:xfrm>
          <a:prstGeom prst="rect">
            <a:avLst/>
          </a:prstGeom>
          <a:noFill/>
        </p:spPr>
        <p:txBody>
          <a:bodyPr wrap="square" rtlCol="0">
            <a:spAutoFit/>
          </a:bodyPr>
          <a:lstStyle/>
          <a:p>
            <a:pPr algn="ctr"/>
            <a:r>
              <a:rPr lang="en-US" sz="3600" dirty="0"/>
              <a:t>THE ROLE OF PRAYER AND SPIRITUALITY IN THESE TIMES</a:t>
            </a:r>
            <a:br>
              <a:rPr lang="en-US" sz="3600" dirty="0"/>
            </a:br>
            <a:r>
              <a:rPr lang="en-US" sz="3600" dirty="0"/>
              <a:t>Fight Back in the Unseen Realm!</a:t>
            </a:r>
          </a:p>
        </p:txBody>
      </p:sp>
      <p:sp>
        <p:nvSpPr>
          <p:cNvPr id="7" name="Rectangle 6">
            <a:extLst>
              <a:ext uri="{FF2B5EF4-FFF2-40B4-BE49-F238E27FC236}">
                <a16:creationId xmlns:a16="http://schemas.microsoft.com/office/drawing/2014/main" id="{5DD17CE6-5884-4761-82B2-57D3EA42B3AA}"/>
              </a:ext>
            </a:extLst>
          </p:cNvPr>
          <p:cNvSpPr/>
          <p:nvPr/>
        </p:nvSpPr>
        <p:spPr>
          <a:xfrm>
            <a:off x="259307" y="1223504"/>
            <a:ext cx="7779224" cy="5724644"/>
          </a:xfrm>
          <a:prstGeom prst="rect">
            <a:avLst/>
          </a:prstGeom>
        </p:spPr>
        <p:txBody>
          <a:bodyPr wrap="square">
            <a:spAutoFit/>
          </a:bodyPr>
          <a:lstStyle/>
          <a:p>
            <a:endParaRPr lang="en-US" dirty="0"/>
          </a:p>
          <a:p>
            <a:r>
              <a:rPr lang="en-US" dirty="0"/>
              <a:t>We were created by our creator as electro-magnetic beings. Our bodies, our brain signals, our nerves, our synapses is a complex network of wiring. We have electric circuits in our bodies. We emit frequencies and energy.  </a:t>
            </a:r>
          </a:p>
          <a:p>
            <a:r>
              <a:rPr lang="en-US" dirty="0"/>
              <a:t>When we pray , when we worship corporately, we create a frequency, an energy. In Biblical terms this is called the power of God, the fire of God, the anointing, the Holy Spirit, a move of God. </a:t>
            </a:r>
          </a:p>
          <a:p>
            <a:endParaRPr lang="en-US" dirty="0"/>
          </a:p>
          <a:p>
            <a:r>
              <a:rPr lang="en-US" b="1" dirty="0">
                <a:solidFill>
                  <a:srgbClr val="00B0F0"/>
                </a:solidFill>
              </a:rPr>
              <a:t>“For where two or three are gathered together in my name, there am I in the midst of them.” Matthew 18:20</a:t>
            </a:r>
            <a:br>
              <a:rPr lang="en-US" dirty="0"/>
            </a:br>
            <a:r>
              <a:rPr lang="en-US" dirty="0"/>
              <a:t>Midst-in the middle of, the middle part or point. The space in between, the unseen realm. </a:t>
            </a:r>
          </a:p>
          <a:p>
            <a:endParaRPr lang="en-US" dirty="0"/>
          </a:p>
          <a:p>
            <a:r>
              <a:rPr lang="en-US" dirty="0"/>
              <a:t>                THIS IS WHY THEY HAVE STOPPED US FROM GATHERING.   </a:t>
            </a:r>
          </a:p>
          <a:p>
            <a:endParaRPr lang="en-US" dirty="0"/>
          </a:p>
          <a:p>
            <a:r>
              <a:rPr lang="en-US" dirty="0">
                <a:solidFill>
                  <a:srgbClr val="00B0F0"/>
                </a:solidFill>
              </a:rPr>
              <a:t>“Not forsaking the assembling of ourselves together, as the manner of some is; but exhorting one another: and so much the more, as ye see the day approaching” Hebrews 10:25</a:t>
            </a:r>
          </a:p>
          <a:p>
            <a:endParaRPr lang="en-US" dirty="0"/>
          </a:p>
          <a:p>
            <a:endParaRPr lang="en-US" sz="2400" dirty="0"/>
          </a:p>
        </p:txBody>
      </p:sp>
      <p:pic>
        <p:nvPicPr>
          <p:cNvPr id="8" name="Picture 7">
            <a:extLst>
              <a:ext uri="{FF2B5EF4-FFF2-40B4-BE49-F238E27FC236}">
                <a16:creationId xmlns:a16="http://schemas.microsoft.com/office/drawing/2014/main" id="{BAAE1517-5A82-4FFE-A693-4932AD5EDEC7}"/>
              </a:ext>
            </a:extLst>
          </p:cNvPr>
          <p:cNvPicPr>
            <a:picLocks noChangeAspect="1"/>
          </p:cNvPicPr>
          <p:nvPr/>
        </p:nvPicPr>
        <p:blipFill>
          <a:blip r:embed="rId2"/>
          <a:stretch>
            <a:fillRect/>
          </a:stretch>
        </p:blipFill>
        <p:spPr>
          <a:xfrm>
            <a:off x="7913143" y="2055344"/>
            <a:ext cx="4019550" cy="3857625"/>
          </a:xfrm>
          <a:prstGeom prst="rect">
            <a:avLst/>
          </a:prstGeom>
        </p:spPr>
      </p:pic>
    </p:spTree>
    <p:extLst>
      <p:ext uri="{BB962C8B-B14F-4D97-AF65-F5344CB8AC3E}">
        <p14:creationId xmlns:p14="http://schemas.microsoft.com/office/powerpoint/2010/main" val="988894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4447195" y="0"/>
            <a:ext cx="8073190" cy="984885"/>
          </a:xfrm>
          <a:prstGeom prst="rect">
            <a:avLst/>
          </a:prstGeom>
          <a:noFill/>
        </p:spPr>
        <p:txBody>
          <a:bodyPr wrap="square" rtlCol="0">
            <a:spAutoFit/>
          </a:bodyPr>
          <a:lstStyle/>
          <a:p>
            <a:r>
              <a:rPr lang="en-US" sz="4000" dirty="0"/>
              <a:t>SOLUTIONS:</a:t>
            </a:r>
          </a:p>
          <a:p>
            <a:endParaRPr lang="en-US" dirty="0"/>
          </a:p>
        </p:txBody>
      </p:sp>
      <p:sp>
        <p:nvSpPr>
          <p:cNvPr id="2" name="TextBox 1">
            <a:extLst>
              <a:ext uri="{FF2B5EF4-FFF2-40B4-BE49-F238E27FC236}">
                <a16:creationId xmlns:a16="http://schemas.microsoft.com/office/drawing/2014/main" id="{8CBC19EF-CAB1-4264-BA84-BCB42F995C53}"/>
              </a:ext>
            </a:extLst>
          </p:cNvPr>
          <p:cNvSpPr txBox="1"/>
          <p:nvPr/>
        </p:nvSpPr>
        <p:spPr>
          <a:xfrm>
            <a:off x="377587" y="655831"/>
            <a:ext cx="11191165" cy="4678204"/>
          </a:xfrm>
          <a:prstGeom prst="rect">
            <a:avLst/>
          </a:prstGeom>
          <a:noFill/>
        </p:spPr>
        <p:txBody>
          <a:bodyPr wrap="square" rtlCol="0">
            <a:spAutoFit/>
          </a:bodyPr>
          <a:lstStyle/>
          <a:p>
            <a:pPr fontAlgn="base"/>
            <a:r>
              <a:rPr lang="en-US" sz="2800" dirty="0"/>
              <a:t>If you are around Vaccinated people, here are some of the things you can do to protect yourself. </a:t>
            </a:r>
            <a:br>
              <a:rPr lang="en-US" sz="2800" dirty="0"/>
            </a:br>
            <a:br>
              <a:rPr lang="en-US" sz="2800" dirty="0"/>
            </a:br>
            <a:r>
              <a:rPr lang="en-US" sz="2800" dirty="0"/>
              <a:t>-Ivermectin, Hydroxychloroquine, Quercetin, zinc, Vitamin D. (doses recommended by Dr. Sheri Tenpenny are in the show notes blog post)</a:t>
            </a:r>
            <a:br>
              <a:rPr lang="en-US" sz="2800" dirty="0"/>
            </a:br>
            <a:r>
              <a:rPr lang="en-US" sz="2800" dirty="0"/>
              <a:t>-Detox your body from heavy metals</a:t>
            </a:r>
            <a:br>
              <a:rPr lang="en-US" sz="2800" dirty="0"/>
            </a:br>
            <a:r>
              <a:rPr lang="en-US" sz="2800" dirty="0"/>
              <a:t>-Change your diet to boost your immune system (sugar, white flour, </a:t>
            </a:r>
            <a:r>
              <a:rPr lang="en-US" sz="2800" dirty="0" err="1"/>
              <a:t>etc</a:t>
            </a:r>
            <a:r>
              <a:rPr lang="en-US" sz="2800" dirty="0"/>
              <a:t>)</a:t>
            </a:r>
          </a:p>
          <a:p>
            <a:r>
              <a:rPr lang="en-US" sz="2800" dirty="0"/>
              <a:t>-Prayer and a Spiritual Life</a:t>
            </a:r>
            <a:br>
              <a:rPr lang="en-US" sz="2800" dirty="0"/>
            </a:br>
            <a:r>
              <a:rPr lang="en-US" sz="2800" dirty="0"/>
              <a:t>-Minimize your exposure to EMF’s</a:t>
            </a:r>
            <a:br>
              <a:rPr lang="en-US" sz="2800" dirty="0"/>
            </a:br>
            <a:r>
              <a:rPr lang="en-US" sz="2800" dirty="0"/>
              <a:t>-Equip your home with EMF protection products</a:t>
            </a:r>
            <a:br>
              <a:rPr lang="en-US" dirty="0"/>
            </a:br>
            <a:endParaRPr lang="en-US" dirty="0"/>
          </a:p>
        </p:txBody>
      </p:sp>
    </p:spTree>
    <p:extLst>
      <p:ext uri="{BB962C8B-B14F-4D97-AF65-F5344CB8AC3E}">
        <p14:creationId xmlns:p14="http://schemas.microsoft.com/office/powerpoint/2010/main" val="1837878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427326" y="0"/>
            <a:ext cx="8073190" cy="984885"/>
          </a:xfrm>
          <a:prstGeom prst="rect">
            <a:avLst/>
          </a:prstGeom>
          <a:noFill/>
        </p:spPr>
        <p:txBody>
          <a:bodyPr wrap="square" rtlCol="0">
            <a:spAutoFit/>
          </a:bodyPr>
          <a:lstStyle/>
          <a:p>
            <a:r>
              <a:rPr lang="en-US" sz="4000" dirty="0"/>
              <a:t>EMF PROTECTION PRODUCTS </a:t>
            </a:r>
          </a:p>
          <a:p>
            <a:endParaRPr lang="en-US" dirty="0"/>
          </a:p>
        </p:txBody>
      </p:sp>
      <p:pic>
        <p:nvPicPr>
          <p:cNvPr id="6" name="Picture 5">
            <a:extLst>
              <a:ext uri="{FF2B5EF4-FFF2-40B4-BE49-F238E27FC236}">
                <a16:creationId xmlns:a16="http://schemas.microsoft.com/office/drawing/2014/main" id="{02538E4C-E7F1-40BB-BF06-C3CCE85D2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
        <p:nvSpPr>
          <p:cNvPr id="7" name="TextBox 6">
            <a:extLst>
              <a:ext uri="{FF2B5EF4-FFF2-40B4-BE49-F238E27FC236}">
                <a16:creationId xmlns:a16="http://schemas.microsoft.com/office/drawing/2014/main" id="{56AF9D28-321A-4AA6-812B-7D7C14BA8F6A}"/>
              </a:ext>
            </a:extLst>
          </p:cNvPr>
          <p:cNvSpPr txBox="1"/>
          <p:nvPr/>
        </p:nvSpPr>
        <p:spPr>
          <a:xfrm>
            <a:off x="8557146" y="984885"/>
            <a:ext cx="3234519" cy="1446550"/>
          </a:xfrm>
          <a:prstGeom prst="rect">
            <a:avLst/>
          </a:prstGeom>
          <a:noFill/>
        </p:spPr>
        <p:txBody>
          <a:bodyPr wrap="square" rtlCol="0">
            <a:spAutoFit/>
          </a:bodyPr>
          <a:lstStyle/>
          <a:p>
            <a:r>
              <a:rPr lang="en-US" sz="4400" dirty="0"/>
              <a:t>MADE WITH SHUNGITE</a:t>
            </a:r>
          </a:p>
        </p:txBody>
      </p:sp>
      <p:sp>
        <p:nvSpPr>
          <p:cNvPr id="8" name="TextBox 7">
            <a:extLst>
              <a:ext uri="{FF2B5EF4-FFF2-40B4-BE49-F238E27FC236}">
                <a16:creationId xmlns:a16="http://schemas.microsoft.com/office/drawing/2014/main" id="{238B5E61-2416-4306-8DFB-FC5C14B03C34}"/>
              </a:ext>
            </a:extLst>
          </p:cNvPr>
          <p:cNvSpPr txBox="1"/>
          <p:nvPr/>
        </p:nvSpPr>
        <p:spPr>
          <a:xfrm>
            <a:off x="213815" y="5632033"/>
            <a:ext cx="11764370" cy="1077218"/>
          </a:xfrm>
          <a:prstGeom prst="rect">
            <a:avLst/>
          </a:prstGeom>
          <a:noFill/>
        </p:spPr>
        <p:txBody>
          <a:bodyPr wrap="square" rtlCol="0">
            <a:spAutoFit/>
          </a:bodyPr>
          <a:lstStyle/>
          <a:p>
            <a:r>
              <a:rPr lang="en-US" sz="3200" dirty="0"/>
              <a:t>HELP SUPPORT SGT REPORT BY SHOPPING FROM THIS LINK: https://www.ftwproject.com/ref/6/</a:t>
            </a:r>
            <a:r>
              <a:rPr lang="en-US" dirty="0"/>
              <a:t> </a:t>
            </a:r>
          </a:p>
        </p:txBody>
      </p:sp>
      <p:sp>
        <p:nvSpPr>
          <p:cNvPr id="9" name="Rectangle 1">
            <a:extLst>
              <a:ext uri="{FF2B5EF4-FFF2-40B4-BE49-F238E27FC236}">
                <a16:creationId xmlns:a16="http://schemas.microsoft.com/office/drawing/2014/main" id="{EE42B913-2241-4038-BA52-3EE708D415B4}"/>
              </a:ext>
            </a:extLst>
          </p:cNvPr>
          <p:cNvSpPr>
            <a:spLocks noChangeArrowheads="1"/>
          </p:cNvSpPr>
          <p:nvPr/>
        </p:nvSpPr>
        <p:spPr bwMode="auto">
          <a:xfrm>
            <a:off x="846161" y="7400772"/>
            <a:ext cx="46402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354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744954" y="187492"/>
            <a:ext cx="11599445" cy="984885"/>
          </a:xfrm>
          <a:prstGeom prst="rect">
            <a:avLst/>
          </a:prstGeom>
          <a:noFill/>
        </p:spPr>
        <p:txBody>
          <a:bodyPr wrap="square" rtlCol="0">
            <a:spAutoFit/>
          </a:bodyPr>
          <a:lstStyle/>
          <a:p>
            <a:r>
              <a:rPr lang="en-US" sz="4000" dirty="0"/>
              <a:t>BENEFITS OF OUR EMF PROTECTION PRODUCTS</a:t>
            </a:r>
          </a:p>
          <a:p>
            <a:endParaRPr lang="en-US" dirty="0"/>
          </a:p>
        </p:txBody>
      </p:sp>
      <p:sp>
        <p:nvSpPr>
          <p:cNvPr id="2" name="TextBox 1">
            <a:extLst>
              <a:ext uri="{FF2B5EF4-FFF2-40B4-BE49-F238E27FC236}">
                <a16:creationId xmlns:a16="http://schemas.microsoft.com/office/drawing/2014/main" id="{8CBC19EF-CAB1-4264-BA84-BCB42F995C53}"/>
              </a:ext>
            </a:extLst>
          </p:cNvPr>
          <p:cNvSpPr txBox="1"/>
          <p:nvPr/>
        </p:nvSpPr>
        <p:spPr>
          <a:xfrm>
            <a:off x="500417" y="1485217"/>
            <a:ext cx="10910533" cy="4247317"/>
          </a:xfrm>
          <a:prstGeom prst="rect">
            <a:avLst/>
          </a:prstGeom>
          <a:noFill/>
        </p:spPr>
        <p:txBody>
          <a:bodyPr wrap="square" rtlCol="0">
            <a:spAutoFit/>
          </a:bodyPr>
          <a:lstStyle/>
          <a:p>
            <a:pPr fontAlgn="base"/>
            <a:r>
              <a:rPr lang="en-US" sz="3600" dirty="0"/>
              <a:t>-Better sleep</a:t>
            </a:r>
            <a:br>
              <a:rPr lang="en-US" sz="3600" dirty="0"/>
            </a:br>
            <a:r>
              <a:rPr lang="en-US" sz="3600" dirty="0"/>
              <a:t>-Stress relief</a:t>
            </a:r>
            <a:br>
              <a:rPr lang="en-US" sz="3600" dirty="0"/>
            </a:br>
            <a:r>
              <a:rPr lang="en-US" sz="3600" dirty="0"/>
              <a:t>-Pain relief</a:t>
            </a:r>
            <a:br>
              <a:rPr lang="en-US" sz="3600" dirty="0"/>
            </a:br>
            <a:r>
              <a:rPr lang="en-US" sz="3600" dirty="0"/>
              <a:t>-Healthy home environment</a:t>
            </a:r>
            <a:br>
              <a:rPr lang="en-US" sz="3600" dirty="0"/>
            </a:br>
            <a:r>
              <a:rPr lang="en-US" sz="3600" dirty="0"/>
              <a:t>-Better seed germination and plant growth</a:t>
            </a:r>
            <a:br>
              <a:rPr lang="en-US" sz="3600" dirty="0"/>
            </a:br>
            <a:r>
              <a:rPr lang="en-US" sz="3600" dirty="0"/>
              <a:t>-Preserves fresh food and extends shelf life</a:t>
            </a:r>
            <a:br>
              <a:rPr lang="en-US" sz="3600" dirty="0"/>
            </a:br>
            <a:r>
              <a:rPr lang="en-US" sz="3600" dirty="0"/>
              <a:t>-Maintain Healthy Blood</a:t>
            </a:r>
            <a:br>
              <a:rPr lang="en-US" sz="2800" dirty="0"/>
            </a:br>
            <a:endParaRPr lang="en-US" dirty="0"/>
          </a:p>
        </p:txBody>
      </p:sp>
    </p:spTree>
    <p:extLst>
      <p:ext uri="{BB962C8B-B14F-4D97-AF65-F5344CB8AC3E}">
        <p14:creationId xmlns:p14="http://schemas.microsoft.com/office/powerpoint/2010/main" val="2255513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A67F38-FCC0-43A3-86D8-B776D121F251}"/>
              </a:ext>
            </a:extLst>
          </p:cNvPr>
          <p:cNvSpPr txBox="1"/>
          <p:nvPr/>
        </p:nvSpPr>
        <p:spPr>
          <a:xfrm>
            <a:off x="3124199" y="44051"/>
            <a:ext cx="5943600" cy="923330"/>
          </a:xfrm>
          <a:prstGeom prst="rect">
            <a:avLst/>
          </a:prstGeom>
          <a:noFill/>
        </p:spPr>
        <p:txBody>
          <a:bodyPr wrap="square" rtlCol="0">
            <a:spAutoFit/>
          </a:bodyPr>
          <a:lstStyle/>
          <a:p>
            <a:r>
              <a:rPr lang="en-US" sz="3600" dirty="0"/>
              <a:t>Testimonials From Customers</a:t>
            </a:r>
          </a:p>
          <a:p>
            <a:endParaRPr lang="en-US" dirty="0"/>
          </a:p>
        </p:txBody>
      </p:sp>
      <p:sp>
        <p:nvSpPr>
          <p:cNvPr id="8" name="TextBox 7">
            <a:extLst>
              <a:ext uri="{FF2B5EF4-FFF2-40B4-BE49-F238E27FC236}">
                <a16:creationId xmlns:a16="http://schemas.microsoft.com/office/drawing/2014/main" id="{D440DDE5-7B5B-452D-BF64-8A1224E1984D}"/>
              </a:ext>
            </a:extLst>
          </p:cNvPr>
          <p:cNvSpPr txBox="1"/>
          <p:nvPr/>
        </p:nvSpPr>
        <p:spPr>
          <a:xfrm>
            <a:off x="1891292" y="6194693"/>
            <a:ext cx="12943824" cy="923330"/>
          </a:xfrm>
          <a:prstGeom prst="rect">
            <a:avLst/>
          </a:prstGeom>
          <a:noFill/>
        </p:spPr>
        <p:txBody>
          <a:bodyPr wrap="square" rtlCol="0">
            <a:spAutoFit/>
          </a:bodyPr>
          <a:lstStyle/>
          <a:p>
            <a:r>
              <a:rPr lang="en-US" sz="3600" dirty="0"/>
              <a:t>Read more testimonials on our website</a:t>
            </a:r>
          </a:p>
          <a:p>
            <a:endParaRPr lang="en-US" dirty="0"/>
          </a:p>
        </p:txBody>
      </p:sp>
      <p:pic>
        <p:nvPicPr>
          <p:cNvPr id="2" name="Picture 1">
            <a:extLst>
              <a:ext uri="{FF2B5EF4-FFF2-40B4-BE49-F238E27FC236}">
                <a16:creationId xmlns:a16="http://schemas.microsoft.com/office/drawing/2014/main" id="{DECF63AF-D6CD-48F1-8F21-27C8013724BB}"/>
              </a:ext>
            </a:extLst>
          </p:cNvPr>
          <p:cNvPicPr>
            <a:picLocks noChangeAspect="1"/>
          </p:cNvPicPr>
          <p:nvPr/>
        </p:nvPicPr>
        <p:blipFill>
          <a:blip r:embed="rId2"/>
          <a:stretch>
            <a:fillRect/>
          </a:stretch>
        </p:blipFill>
        <p:spPr>
          <a:xfrm>
            <a:off x="242296" y="1149468"/>
            <a:ext cx="2703750" cy="2626500"/>
          </a:xfrm>
          <a:prstGeom prst="rect">
            <a:avLst/>
          </a:prstGeom>
        </p:spPr>
      </p:pic>
      <p:pic>
        <p:nvPicPr>
          <p:cNvPr id="6" name="Picture 5">
            <a:extLst>
              <a:ext uri="{FF2B5EF4-FFF2-40B4-BE49-F238E27FC236}">
                <a16:creationId xmlns:a16="http://schemas.microsoft.com/office/drawing/2014/main" id="{FB976585-6926-4148-81AB-A82FE8BF70E7}"/>
              </a:ext>
            </a:extLst>
          </p:cNvPr>
          <p:cNvPicPr>
            <a:picLocks noChangeAspect="1"/>
          </p:cNvPicPr>
          <p:nvPr/>
        </p:nvPicPr>
        <p:blipFill>
          <a:blip r:embed="rId3"/>
          <a:stretch>
            <a:fillRect/>
          </a:stretch>
        </p:blipFill>
        <p:spPr>
          <a:xfrm>
            <a:off x="3124199" y="3065998"/>
            <a:ext cx="2716225" cy="2626284"/>
          </a:xfrm>
          <a:prstGeom prst="rect">
            <a:avLst/>
          </a:prstGeom>
        </p:spPr>
      </p:pic>
      <p:pic>
        <p:nvPicPr>
          <p:cNvPr id="7" name="Picture 6">
            <a:extLst>
              <a:ext uri="{FF2B5EF4-FFF2-40B4-BE49-F238E27FC236}">
                <a16:creationId xmlns:a16="http://schemas.microsoft.com/office/drawing/2014/main" id="{8F792171-2714-45D7-8F6A-E2DE407B09BB}"/>
              </a:ext>
            </a:extLst>
          </p:cNvPr>
          <p:cNvPicPr>
            <a:picLocks noChangeAspect="1"/>
          </p:cNvPicPr>
          <p:nvPr/>
        </p:nvPicPr>
        <p:blipFill>
          <a:blip r:embed="rId4"/>
          <a:stretch>
            <a:fillRect/>
          </a:stretch>
        </p:blipFill>
        <p:spPr>
          <a:xfrm>
            <a:off x="6018577" y="1037140"/>
            <a:ext cx="2703750" cy="2632127"/>
          </a:xfrm>
          <a:prstGeom prst="rect">
            <a:avLst/>
          </a:prstGeom>
        </p:spPr>
      </p:pic>
      <p:pic>
        <p:nvPicPr>
          <p:cNvPr id="9" name="Picture 8">
            <a:extLst>
              <a:ext uri="{FF2B5EF4-FFF2-40B4-BE49-F238E27FC236}">
                <a16:creationId xmlns:a16="http://schemas.microsoft.com/office/drawing/2014/main" id="{D60F2DF4-13F6-45D9-A789-C98F4ED8B533}"/>
              </a:ext>
            </a:extLst>
          </p:cNvPr>
          <p:cNvPicPr>
            <a:picLocks noChangeAspect="1"/>
          </p:cNvPicPr>
          <p:nvPr/>
        </p:nvPicPr>
        <p:blipFill>
          <a:blip r:embed="rId5"/>
          <a:stretch>
            <a:fillRect/>
          </a:stretch>
        </p:blipFill>
        <p:spPr>
          <a:xfrm>
            <a:off x="8900480" y="2956600"/>
            <a:ext cx="2716039" cy="2626500"/>
          </a:xfrm>
          <a:prstGeom prst="rect">
            <a:avLst/>
          </a:prstGeom>
        </p:spPr>
      </p:pic>
    </p:spTree>
    <p:extLst>
      <p:ext uri="{BB962C8B-B14F-4D97-AF65-F5344CB8AC3E}">
        <p14:creationId xmlns:p14="http://schemas.microsoft.com/office/powerpoint/2010/main" val="3751495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427326" y="0"/>
            <a:ext cx="8073190" cy="984885"/>
          </a:xfrm>
          <a:prstGeom prst="rect">
            <a:avLst/>
          </a:prstGeom>
          <a:noFill/>
        </p:spPr>
        <p:txBody>
          <a:bodyPr wrap="square" rtlCol="0">
            <a:spAutoFit/>
          </a:bodyPr>
          <a:lstStyle/>
          <a:p>
            <a:r>
              <a:rPr lang="en-US" sz="4000" dirty="0"/>
              <a:t>EMF PROTECTION PRODUCTS </a:t>
            </a:r>
          </a:p>
          <a:p>
            <a:endParaRPr lang="en-US" dirty="0"/>
          </a:p>
        </p:txBody>
      </p:sp>
      <p:pic>
        <p:nvPicPr>
          <p:cNvPr id="6" name="Picture 5">
            <a:extLst>
              <a:ext uri="{FF2B5EF4-FFF2-40B4-BE49-F238E27FC236}">
                <a16:creationId xmlns:a16="http://schemas.microsoft.com/office/drawing/2014/main" id="{02538E4C-E7F1-40BB-BF06-C3CCE85D2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90476" cy="6857143"/>
          </a:xfrm>
          <a:prstGeom prst="rect">
            <a:avLst/>
          </a:prstGeom>
        </p:spPr>
      </p:pic>
      <p:sp>
        <p:nvSpPr>
          <p:cNvPr id="7" name="TextBox 6">
            <a:extLst>
              <a:ext uri="{FF2B5EF4-FFF2-40B4-BE49-F238E27FC236}">
                <a16:creationId xmlns:a16="http://schemas.microsoft.com/office/drawing/2014/main" id="{56AF9D28-321A-4AA6-812B-7D7C14BA8F6A}"/>
              </a:ext>
            </a:extLst>
          </p:cNvPr>
          <p:cNvSpPr txBox="1"/>
          <p:nvPr/>
        </p:nvSpPr>
        <p:spPr>
          <a:xfrm>
            <a:off x="8557146" y="984885"/>
            <a:ext cx="3234519" cy="1446550"/>
          </a:xfrm>
          <a:prstGeom prst="rect">
            <a:avLst/>
          </a:prstGeom>
          <a:noFill/>
        </p:spPr>
        <p:txBody>
          <a:bodyPr wrap="square" rtlCol="0">
            <a:spAutoFit/>
          </a:bodyPr>
          <a:lstStyle/>
          <a:p>
            <a:r>
              <a:rPr lang="en-US" sz="4400" dirty="0"/>
              <a:t>MADE WITH SHUNGITE</a:t>
            </a:r>
          </a:p>
        </p:txBody>
      </p:sp>
      <p:sp>
        <p:nvSpPr>
          <p:cNvPr id="8" name="TextBox 7">
            <a:extLst>
              <a:ext uri="{FF2B5EF4-FFF2-40B4-BE49-F238E27FC236}">
                <a16:creationId xmlns:a16="http://schemas.microsoft.com/office/drawing/2014/main" id="{238B5E61-2416-4306-8DFB-FC5C14B03C34}"/>
              </a:ext>
            </a:extLst>
          </p:cNvPr>
          <p:cNvSpPr txBox="1"/>
          <p:nvPr/>
        </p:nvSpPr>
        <p:spPr>
          <a:xfrm>
            <a:off x="213815" y="5632033"/>
            <a:ext cx="11764370" cy="1077218"/>
          </a:xfrm>
          <a:prstGeom prst="rect">
            <a:avLst/>
          </a:prstGeom>
          <a:noFill/>
        </p:spPr>
        <p:txBody>
          <a:bodyPr wrap="square" rtlCol="0">
            <a:spAutoFit/>
          </a:bodyPr>
          <a:lstStyle/>
          <a:p>
            <a:r>
              <a:rPr lang="en-US" sz="3200" dirty="0"/>
              <a:t>HELP SUPPORT SGT REPORT BY SHOPPING FROM THIS LINK: https://www.ftwproject.com/ref/6/</a:t>
            </a:r>
            <a:r>
              <a:rPr lang="en-US" dirty="0"/>
              <a:t> </a:t>
            </a:r>
          </a:p>
        </p:txBody>
      </p:sp>
      <p:sp>
        <p:nvSpPr>
          <p:cNvPr id="9" name="Rectangle 1">
            <a:extLst>
              <a:ext uri="{FF2B5EF4-FFF2-40B4-BE49-F238E27FC236}">
                <a16:creationId xmlns:a16="http://schemas.microsoft.com/office/drawing/2014/main" id="{EE42B913-2241-4038-BA52-3EE708D415B4}"/>
              </a:ext>
            </a:extLst>
          </p:cNvPr>
          <p:cNvSpPr>
            <a:spLocks noChangeArrowheads="1"/>
          </p:cNvSpPr>
          <p:nvPr/>
        </p:nvSpPr>
        <p:spPr bwMode="auto">
          <a:xfrm>
            <a:off x="846161" y="7400772"/>
            <a:ext cx="46402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852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CA6AF-F80C-417B-8DB9-EFBC1A4E0850}"/>
              </a:ext>
            </a:extLst>
          </p:cNvPr>
          <p:cNvPicPr>
            <a:picLocks noChangeAspect="1"/>
          </p:cNvPicPr>
          <p:nvPr/>
        </p:nvPicPr>
        <p:blipFill rotWithShape="1">
          <a:blip r:embed="rId2"/>
          <a:srcRect t="45772"/>
          <a:stretch/>
        </p:blipFill>
        <p:spPr>
          <a:xfrm>
            <a:off x="542428" y="4016035"/>
            <a:ext cx="3656012" cy="2752397"/>
          </a:xfrm>
          <a:prstGeom prst="rect">
            <a:avLst/>
          </a:prstGeom>
        </p:spPr>
      </p:pic>
      <p:pic>
        <p:nvPicPr>
          <p:cNvPr id="8" name="Picture 7">
            <a:extLst>
              <a:ext uri="{FF2B5EF4-FFF2-40B4-BE49-F238E27FC236}">
                <a16:creationId xmlns:a16="http://schemas.microsoft.com/office/drawing/2014/main" id="{4F0B11EA-27CB-4C94-B690-0FEC201CC8F7}"/>
              </a:ext>
            </a:extLst>
          </p:cNvPr>
          <p:cNvPicPr>
            <a:picLocks noChangeAspect="1"/>
          </p:cNvPicPr>
          <p:nvPr/>
        </p:nvPicPr>
        <p:blipFill>
          <a:blip r:embed="rId3"/>
          <a:stretch>
            <a:fillRect/>
          </a:stretch>
        </p:blipFill>
        <p:spPr>
          <a:xfrm>
            <a:off x="444500" y="1309386"/>
            <a:ext cx="5274269" cy="2541586"/>
          </a:xfrm>
          <a:prstGeom prst="rect">
            <a:avLst/>
          </a:prstGeom>
        </p:spPr>
      </p:pic>
      <p:pic>
        <p:nvPicPr>
          <p:cNvPr id="2" name="Picture 1">
            <a:extLst>
              <a:ext uri="{FF2B5EF4-FFF2-40B4-BE49-F238E27FC236}">
                <a16:creationId xmlns:a16="http://schemas.microsoft.com/office/drawing/2014/main" id="{972D5955-0770-4D92-9619-848BE8DBF396}"/>
              </a:ext>
            </a:extLst>
          </p:cNvPr>
          <p:cNvPicPr>
            <a:picLocks noChangeAspect="1"/>
          </p:cNvPicPr>
          <p:nvPr/>
        </p:nvPicPr>
        <p:blipFill rotWithShape="1">
          <a:blip r:embed="rId4"/>
          <a:srcRect t="6886"/>
          <a:stretch/>
        </p:blipFill>
        <p:spPr>
          <a:xfrm>
            <a:off x="5983705" y="1177919"/>
            <a:ext cx="2819400" cy="5676232"/>
          </a:xfrm>
          <a:prstGeom prst="rect">
            <a:avLst/>
          </a:prstGeom>
        </p:spPr>
      </p:pic>
      <p:sp>
        <p:nvSpPr>
          <p:cNvPr id="3" name="Rectangle 2">
            <a:extLst>
              <a:ext uri="{FF2B5EF4-FFF2-40B4-BE49-F238E27FC236}">
                <a16:creationId xmlns:a16="http://schemas.microsoft.com/office/drawing/2014/main" id="{50284B79-9A4D-4D2D-BECA-3CCC408DCC28}"/>
              </a:ext>
            </a:extLst>
          </p:cNvPr>
          <p:cNvSpPr/>
          <p:nvPr/>
        </p:nvSpPr>
        <p:spPr>
          <a:xfrm>
            <a:off x="8994520" y="2373644"/>
            <a:ext cx="2664080" cy="1200329"/>
          </a:xfrm>
          <a:prstGeom prst="rect">
            <a:avLst/>
          </a:prstGeom>
        </p:spPr>
        <p:txBody>
          <a:bodyPr wrap="square">
            <a:spAutoFit/>
          </a:bodyPr>
          <a:lstStyle/>
          <a:p>
            <a:r>
              <a:rPr lang="en-US" dirty="0"/>
              <a:t>Note: The timing in which sickness occurs, its almost instantaneous. Similar to radiation EMF sickness.  </a:t>
            </a:r>
          </a:p>
        </p:txBody>
      </p:sp>
      <p:sp>
        <p:nvSpPr>
          <p:cNvPr id="13" name="TextBox 12">
            <a:extLst>
              <a:ext uri="{FF2B5EF4-FFF2-40B4-BE49-F238E27FC236}">
                <a16:creationId xmlns:a16="http://schemas.microsoft.com/office/drawing/2014/main" id="{6AA288B7-37B4-4563-9A7C-4C49AC690040}"/>
              </a:ext>
            </a:extLst>
          </p:cNvPr>
          <p:cNvSpPr txBox="1"/>
          <p:nvPr/>
        </p:nvSpPr>
        <p:spPr>
          <a:xfrm>
            <a:off x="308810" y="89568"/>
            <a:ext cx="11781590" cy="1477328"/>
          </a:xfrm>
          <a:prstGeom prst="rect">
            <a:avLst/>
          </a:prstGeom>
          <a:noFill/>
        </p:spPr>
        <p:txBody>
          <a:bodyPr wrap="square" rtlCol="0">
            <a:spAutoFit/>
          </a:bodyPr>
          <a:lstStyle/>
          <a:p>
            <a:pPr algn="ctr"/>
            <a:r>
              <a:rPr lang="en-US" sz="2400" dirty="0"/>
              <a:t>“Stay Away” Post shows testimonies / reports of side effects NON VACCINATED people are experiencing after being around people who got the shot. https://www.truthunmasked.org/p/stay-away.html</a:t>
            </a:r>
          </a:p>
          <a:p>
            <a:endParaRPr lang="en-US" dirty="0"/>
          </a:p>
        </p:txBody>
      </p:sp>
    </p:spTree>
    <p:extLst>
      <p:ext uri="{BB962C8B-B14F-4D97-AF65-F5344CB8AC3E}">
        <p14:creationId xmlns:p14="http://schemas.microsoft.com/office/powerpoint/2010/main" val="52105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07D705-89EF-4CFA-9B71-5A1DAA53ED1B}"/>
              </a:ext>
            </a:extLst>
          </p:cNvPr>
          <p:cNvPicPr>
            <a:picLocks noChangeAspect="1"/>
          </p:cNvPicPr>
          <p:nvPr/>
        </p:nvPicPr>
        <p:blipFill rotWithShape="1">
          <a:blip r:embed="rId2"/>
          <a:srcRect l="11141" r="12086"/>
          <a:stretch/>
        </p:blipFill>
        <p:spPr>
          <a:xfrm>
            <a:off x="4640128" y="2476499"/>
            <a:ext cx="2911743" cy="2908300"/>
          </a:xfrm>
          <a:prstGeom prst="rect">
            <a:avLst/>
          </a:prstGeom>
        </p:spPr>
      </p:pic>
      <p:pic>
        <p:nvPicPr>
          <p:cNvPr id="10" name="Picture 9">
            <a:extLst>
              <a:ext uri="{FF2B5EF4-FFF2-40B4-BE49-F238E27FC236}">
                <a16:creationId xmlns:a16="http://schemas.microsoft.com/office/drawing/2014/main" id="{A6E2F6FA-C706-4437-AB23-A7F738F7252B}"/>
              </a:ext>
            </a:extLst>
          </p:cNvPr>
          <p:cNvPicPr>
            <a:picLocks noChangeAspect="1"/>
          </p:cNvPicPr>
          <p:nvPr/>
        </p:nvPicPr>
        <p:blipFill>
          <a:blip r:embed="rId3"/>
          <a:stretch>
            <a:fillRect/>
          </a:stretch>
        </p:blipFill>
        <p:spPr>
          <a:xfrm>
            <a:off x="101601" y="4578201"/>
            <a:ext cx="4301859" cy="1613197"/>
          </a:xfrm>
          <a:prstGeom prst="rect">
            <a:avLst/>
          </a:prstGeom>
        </p:spPr>
      </p:pic>
      <p:pic>
        <p:nvPicPr>
          <p:cNvPr id="11" name="Picture 10">
            <a:extLst>
              <a:ext uri="{FF2B5EF4-FFF2-40B4-BE49-F238E27FC236}">
                <a16:creationId xmlns:a16="http://schemas.microsoft.com/office/drawing/2014/main" id="{10204108-8D86-4AC6-984A-D3A2430B9861}"/>
              </a:ext>
            </a:extLst>
          </p:cNvPr>
          <p:cNvPicPr>
            <a:picLocks noChangeAspect="1"/>
          </p:cNvPicPr>
          <p:nvPr/>
        </p:nvPicPr>
        <p:blipFill>
          <a:blip r:embed="rId4"/>
          <a:stretch>
            <a:fillRect/>
          </a:stretch>
        </p:blipFill>
        <p:spPr>
          <a:xfrm>
            <a:off x="101600" y="1473200"/>
            <a:ext cx="4301860" cy="2908300"/>
          </a:xfrm>
          <a:prstGeom prst="rect">
            <a:avLst/>
          </a:prstGeom>
        </p:spPr>
      </p:pic>
      <p:pic>
        <p:nvPicPr>
          <p:cNvPr id="12" name="Picture 11">
            <a:extLst>
              <a:ext uri="{FF2B5EF4-FFF2-40B4-BE49-F238E27FC236}">
                <a16:creationId xmlns:a16="http://schemas.microsoft.com/office/drawing/2014/main" id="{DB805E62-92C5-4FE3-82FD-533ADFE15073}"/>
              </a:ext>
            </a:extLst>
          </p:cNvPr>
          <p:cNvPicPr>
            <a:picLocks noChangeAspect="1"/>
          </p:cNvPicPr>
          <p:nvPr/>
        </p:nvPicPr>
        <p:blipFill>
          <a:blip r:embed="rId5"/>
          <a:stretch>
            <a:fillRect/>
          </a:stretch>
        </p:blipFill>
        <p:spPr>
          <a:xfrm>
            <a:off x="7688563" y="1603525"/>
            <a:ext cx="4194627" cy="4587873"/>
          </a:xfrm>
          <a:prstGeom prst="rect">
            <a:avLst/>
          </a:prstGeom>
        </p:spPr>
      </p:pic>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477328"/>
          </a:xfrm>
          <a:prstGeom prst="rect">
            <a:avLst/>
          </a:prstGeom>
          <a:noFill/>
        </p:spPr>
        <p:txBody>
          <a:bodyPr wrap="square" rtlCol="0">
            <a:spAutoFit/>
          </a:bodyPr>
          <a:lstStyle/>
          <a:p>
            <a:pPr algn="ctr"/>
            <a:r>
              <a:rPr lang="en-US" sz="2400" dirty="0"/>
              <a:t>“Stay Away” Post shows testimonies / reports of side effects NON VACCINATED people are experiencing after being around people who got the shot. https://www.truthunmasked.org/p/stay-away.html</a:t>
            </a:r>
          </a:p>
          <a:p>
            <a:endParaRPr lang="en-US" dirty="0"/>
          </a:p>
        </p:txBody>
      </p:sp>
    </p:spTree>
    <p:extLst>
      <p:ext uri="{BB962C8B-B14F-4D97-AF65-F5344CB8AC3E}">
        <p14:creationId xmlns:p14="http://schemas.microsoft.com/office/powerpoint/2010/main" val="3355281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546100" y="-34511"/>
            <a:ext cx="12869975" cy="984885"/>
          </a:xfrm>
          <a:prstGeom prst="rect">
            <a:avLst/>
          </a:prstGeom>
          <a:noFill/>
        </p:spPr>
        <p:txBody>
          <a:bodyPr wrap="square" rtlCol="0">
            <a:spAutoFit/>
          </a:bodyPr>
          <a:lstStyle/>
          <a:p>
            <a:r>
              <a:rPr lang="en-US" sz="2800" dirty="0"/>
              <a:t>People are waking up to this bioweapon, telling the VAXXED </a:t>
            </a:r>
            <a:r>
              <a:rPr lang="en-US" sz="3200" dirty="0"/>
              <a:t>to stay away</a:t>
            </a:r>
            <a:r>
              <a:rPr lang="en-US" sz="4000" dirty="0"/>
              <a:t>. </a:t>
            </a:r>
          </a:p>
          <a:p>
            <a:endParaRPr lang="en-US" dirty="0"/>
          </a:p>
        </p:txBody>
      </p:sp>
      <p:pic>
        <p:nvPicPr>
          <p:cNvPr id="2" name="Picture 1">
            <a:extLst>
              <a:ext uri="{FF2B5EF4-FFF2-40B4-BE49-F238E27FC236}">
                <a16:creationId xmlns:a16="http://schemas.microsoft.com/office/drawing/2014/main" id="{7DD00316-162C-4177-905B-1EA9CFA10C38}"/>
              </a:ext>
            </a:extLst>
          </p:cNvPr>
          <p:cNvPicPr>
            <a:picLocks noChangeAspect="1"/>
          </p:cNvPicPr>
          <p:nvPr/>
        </p:nvPicPr>
        <p:blipFill>
          <a:blip r:embed="rId2"/>
          <a:stretch>
            <a:fillRect/>
          </a:stretch>
        </p:blipFill>
        <p:spPr>
          <a:xfrm>
            <a:off x="203199" y="1232180"/>
            <a:ext cx="3987801" cy="5295884"/>
          </a:xfrm>
          <a:prstGeom prst="rect">
            <a:avLst/>
          </a:prstGeom>
        </p:spPr>
      </p:pic>
      <p:pic>
        <p:nvPicPr>
          <p:cNvPr id="3" name="Picture 2">
            <a:extLst>
              <a:ext uri="{FF2B5EF4-FFF2-40B4-BE49-F238E27FC236}">
                <a16:creationId xmlns:a16="http://schemas.microsoft.com/office/drawing/2014/main" id="{CB91F815-735A-43E4-B923-6290EC5E6CAD}"/>
              </a:ext>
            </a:extLst>
          </p:cNvPr>
          <p:cNvPicPr>
            <a:picLocks noChangeAspect="1"/>
          </p:cNvPicPr>
          <p:nvPr/>
        </p:nvPicPr>
        <p:blipFill>
          <a:blip r:embed="rId3"/>
          <a:stretch>
            <a:fillRect/>
          </a:stretch>
        </p:blipFill>
        <p:spPr>
          <a:xfrm>
            <a:off x="5205412" y="2072839"/>
            <a:ext cx="2238375" cy="3819525"/>
          </a:xfrm>
          <a:prstGeom prst="rect">
            <a:avLst/>
          </a:prstGeom>
        </p:spPr>
      </p:pic>
      <p:sp>
        <p:nvSpPr>
          <p:cNvPr id="5" name="Rectangle 4">
            <a:extLst>
              <a:ext uri="{FF2B5EF4-FFF2-40B4-BE49-F238E27FC236}">
                <a16:creationId xmlns:a16="http://schemas.microsoft.com/office/drawing/2014/main" id="{1024BDE9-8C85-4D44-9D08-EC53F37561A7}"/>
              </a:ext>
            </a:extLst>
          </p:cNvPr>
          <p:cNvSpPr/>
          <p:nvPr/>
        </p:nvSpPr>
        <p:spPr>
          <a:xfrm>
            <a:off x="7721598" y="1858942"/>
            <a:ext cx="3987801" cy="4247317"/>
          </a:xfrm>
          <a:prstGeom prst="rect">
            <a:avLst/>
          </a:prstGeom>
        </p:spPr>
        <p:txBody>
          <a:bodyPr wrap="square">
            <a:spAutoFit/>
          </a:bodyPr>
          <a:lstStyle/>
          <a:p>
            <a:r>
              <a:rPr lang="en-US" dirty="0"/>
              <a:t>“To protect the people in my office, I am not willing to watch somebody who  made a poor decision and got the shot, stand next to a young female in my office and risk the chance of her becoming infertile. Its not happening on my watch! We don’t know why this is happening but I hear stories of hundreds of thousands of women talking about their cycle being irregular, clotting, bleeding, cysts in their ovaries after being around a vaccinated person.” https://rumble.com/vge2uv-doctor-refuses-to-have-vaxed-patients-around-others.html </a:t>
            </a:r>
          </a:p>
        </p:txBody>
      </p:sp>
    </p:spTree>
    <p:extLst>
      <p:ext uri="{BB962C8B-B14F-4D97-AF65-F5344CB8AC3E}">
        <p14:creationId xmlns:p14="http://schemas.microsoft.com/office/powerpoint/2010/main" val="1647134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546100" y="-34511"/>
            <a:ext cx="12869975" cy="984885"/>
          </a:xfrm>
          <a:prstGeom prst="rect">
            <a:avLst/>
          </a:prstGeom>
          <a:noFill/>
        </p:spPr>
        <p:txBody>
          <a:bodyPr wrap="square" rtlCol="0">
            <a:spAutoFit/>
          </a:bodyPr>
          <a:lstStyle/>
          <a:p>
            <a:r>
              <a:rPr lang="en-US" sz="2800" dirty="0"/>
              <a:t>People are waking up to this bioweapon, telling the VAXXED </a:t>
            </a:r>
            <a:r>
              <a:rPr lang="en-US" sz="3200" dirty="0"/>
              <a:t>to stay away</a:t>
            </a:r>
            <a:r>
              <a:rPr lang="en-US" sz="4000" dirty="0"/>
              <a:t>. </a:t>
            </a:r>
          </a:p>
          <a:p>
            <a:endParaRPr lang="en-US" dirty="0"/>
          </a:p>
        </p:txBody>
      </p:sp>
      <p:sp>
        <p:nvSpPr>
          <p:cNvPr id="5" name="Rectangle 4">
            <a:extLst>
              <a:ext uri="{FF2B5EF4-FFF2-40B4-BE49-F238E27FC236}">
                <a16:creationId xmlns:a16="http://schemas.microsoft.com/office/drawing/2014/main" id="{1024BDE9-8C85-4D44-9D08-EC53F37561A7}"/>
              </a:ext>
            </a:extLst>
          </p:cNvPr>
          <p:cNvSpPr/>
          <p:nvPr/>
        </p:nvSpPr>
        <p:spPr>
          <a:xfrm>
            <a:off x="8518520" y="880746"/>
            <a:ext cx="3429002" cy="3139321"/>
          </a:xfrm>
          <a:prstGeom prst="rect">
            <a:avLst/>
          </a:prstGeom>
        </p:spPr>
        <p:txBody>
          <a:bodyPr wrap="square">
            <a:spAutoFit/>
          </a:bodyPr>
          <a:lstStyle/>
          <a:p>
            <a:r>
              <a:rPr lang="en-US" dirty="0"/>
              <a:t>“</a:t>
            </a:r>
            <a:r>
              <a:rPr lang="en-US" dirty="0">
                <a:latin typeface="Calibri" panose="020F0502020204030204" pitchFamily="34" charset="0"/>
                <a:ea typeface="Calibri" panose="020F0502020204030204" pitchFamily="34" charset="0"/>
                <a:cs typeface="Arial" panose="020B0604020202020204" pitchFamily="34" charset="0"/>
              </a:rPr>
              <a:t>I think that we should start quarantining people who have had the shot. And they should be the ones to wear a badge on their arm saying “I’ve been vaccinated” so that we know to avoid being around them.”</a:t>
            </a:r>
            <a:br>
              <a:rPr lang="en-US" dirty="0">
                <a:latin typeface="Calibri" panose="020F0502020204030204" pitchFamily="34" charset="0"/>
                <a:ea typeface="Calibri" panose="020F0502020204030204" pitchFamily="34" charset="0"/>
                <a:cs typeface="Arial" panose="020B0604020202020204" pitchFamily="34" charset="0"/>
              </a:rPr>
            </a:b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Dr. Larry Palevsky </a:t>
            </a:r>
            <a:br>
              <a:rPr lang="en-US" dirty="0">
                <a:latin typeface="Calibri" panose="020F0502020204030204" pitchFamily="34" charset="0"/>
                <a:ea typeface="Calibri" panose="020F0502020204030204" pitchFamily="34" charset="0"/>
                <a:cs typeface="Arial" panose="020B0604020202020204" pitchFamily="34" charset="0"/>
              </a:rPr>
            </a:br>
            <a:r>
              <a:rPr lang="en-US" dirty="0">
                <a:latin typeface="Calibri" panose="020F0502020204030204" pitchFamily="34" charset="0"/>
                <a:ea typeface="Calibri" panose="020F0502020204030204" pitchFamily="34" charset="0"/>
                <a:cs typeface="Arial" panose="020B0604020202020204" pitchFamily="34" charset="0"/>
              </a:rPr>
              <a:t>Former Fellow of the American Academy of Pediatrics</a:t>
            </a:r>
            <a:endParaRPr lang="en-US" dirty="0"/>
          </a:p>
        </p:txBody>
      </p:sp>
      <p:pic>
        <p:nvPicPr>
          <p:cNvPr id="6" name="Picture 5">
            <a:extLst>
              <a:ext uri="{FF2B5EF4-FFF2-40B4-BE49-F238E27FC236}">
                <a16:creationId xmlns:a16="http://schemas.microsoft.com/office/drawing/2014/main" id="{40B90726-FAEA-43F6-9646-58F8BF0956AD}"/>
              </a:ext>
            </a:extLst>
          </p:cNvPr>
          <p:cNvPicPr>
            <a:picLocks noChangeAspect="1"/>
          </p:cNvPicPr>
          <p:nvPr/>
        </p:nvPicPr>
        <p:blipFill>
          <a:blip r:embed="rId2"/>
          <a:stretch>
            <a:fillRect/>
          </a:stretch>
        </p:blipFill>
        <p:spPr>
          <a:xfrm>
            <a:off x="215901" y="747174"/>
            <a:ext cx="5270500" cy="908568"/>
          </a:xfrm>
          <a:prstGeom prst="rect">
            <a:avLst/>
          </a:prstGeom>
        </p:spPr>
      </p:pic>
      <p:pic>
        <p:nvPicPr>
          <p:cNvPr id="7" name="Picture 6">
            <a:extLst>
              <a:ext uri="{FF2B5EF4-FFF2-40B4-BE49-F238E27FC236}">
                <a16:creationId xmlns:a16="http://schemas.microsoft.com/office/drawing/2014/main" id="{541729FB-1889-42A0-AFE2-C2733C290895}"/>
              </a:ext>
            </a:extLst>
          </p:cNvPr>
          <p:cNvPicPr>
            <a:picLocks noChangeAspect="1"/>
          </p:cNvPicPr>
          <p:nvPr/>
        </p:nvPicPr>
        <p:blipFill>
          <a:blip r:embed="rId3"/>
          <a:stretch>
            <a:fillRect/>
          </a:stretch>
        </p:blipFill>
        <p:spPr>
          <a:xfrm>
            <a:off x="752476" y="1732059"/>
            <a:ext cx="4197350" cy="4943786"/>
          </a:xfrm>
          <a:prstGeom prst="rect">
            <a:avLst/>
          </a:prstGeom>
        </p:spPr>
      </p:pic>
      <p:pic>
        <p:nvPicPr>
          <p:cNvPr id="8" name="Picture 7">
            <a:extLst>
              <a:ext uri="{FF2B5EF4-FFF2-40B4-BE49-F238E27FC236}">
                <a16:creationId xmlns:a16="http://schemas.microsoft.com/office/drawing/2014/main" id="{2C95B67D-72DD-44AC-A1C3-0808C5485C4E}"/>
              </a:ext>
            </a:extLst>
          </p:cNvPr>
          <p:cNvPicPr>
            <a:picLocks noChangeAspect="1"/>
          </p:cNvPicPr>
          <p:nvPr/>
        </p:nvPicPr>
        <p:blipFill>
          <a:blip r:embed="rId4"/>
          <a:stretch>
            <a:fillRect/>
          </a:stretch>
        </p:blipFill>
        <p:spPr>
          <a:xfrm>
            <a:off x="5831390" y="950374"/>
            <a:ext cx="2526649" cy="3373206"/>
          </a:xfrm>
          <a:prstGeom prst="rect">
            <a:avLst/>
          </a:prstGeom>
        </p:spPr>
      </p:pic>
      <p:pic>
        <p:nvPicPr>
          <p:cNvPr id="9" name="Picture 8">
            <a:extLst>
              <a:ext uri="{FF2B5EF4-FFF2-40B4-BE49-F238E27FC236}">
                <a16:creationId xmlns:a16="http://schemas.microsoft.com/office/drawing/2014/main" id="{C4674213-6747-48AF-960D-D15C0B388B8D}"/>
              </a:ext>
            </a:extLst>
          </p:cNvPr>
          <p:cNvPicPr>
            <a:picLocks noChangeAspect="1"/>
          </p:cNvPicPr>
          <p:nvPr/>
        </p:nvPicPr>
        <p:blipFill>
          <a:blip r:embed="rId5"/>
          <a:stretch>
            <a:fillRect/>
          </a:stretch>
        </p:blipFill>
        <p:spPr>
          <a:xfrm>
            <a:off x="5796130" y="4437091"/>
            <a:ext cx="6151392" cy="2329168"/>
          </a:xfrm>
          <a:prstGeom prst="rect">
            <a:avLst/>
          </a:prstGeom>
        </p:spPr>
      </p:pic>
    </p:spTree>
    <p:extLst>
      <p:ext uri="{BB962C8B-B14F-4D97-AF65-F5344CB8AC3E}">
        <p14:creationId xmlns:p14="http://schemas.microsoft.com/office/powerpoint/2010/main" val="3853539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1025232" y="2070100"/>
            <a:ext cx="10773068" cy="3231654"/>
          </a:xfrm>
          <a:prstGeom prst="rect">
            <a:avLst/>
          </a:prstGeom>
          <a:noFill/>
        </p:spPr>
        <p:txBody>
          <a:bodyPr wrap="square" rtlCol="0">
            <a:spAutoFit/>
          </a:bodyPr>
          <a:lstStyle/>
          <a:p>
            <a:r>
              <a:rPr lang="en-US" sz="6600" dirty="0"/>
              <a:t>What is Happening? </a:t>
            </a:r>
          </a:p>
          <a:p>
            <a:r>
              <a:rPr lang="en-US" sz="4000" dirty="0"/>
              <a:t>-Spike Proteins</a:t>
            </a:r>
          </a:p>
          <a:p>
            <a:r>
              <a:rPr lang="en-US" sz="4000" dirty="0"/>
              <a:t>-Shedding vs. transmission</a:t>
            </a:r>
            <a:br>
              <a:rPr lang="en-US" sz="4000" dirty="0"/>
            </a:br>
            <a:r>
              <a:rPr lang="en-US" sz="4000" dirty="0"/>
              <a:t>-EMF properties of Hydrogel in COVID Injections. </a:t>
            </a:r>
          </a:p>
          <a:p>
            <a:endParaRPr lang="en-US" dirty="0"/>
          </a:p>
        </p:txBody>
      </p:sp>
    </p:spTree>
    <p:extLst>
      <p:ext uri="{BB962C8B-B14F-4D97-AF65-F5344CB8AC3E}">
        <p14:creationId xmlns:p14="http://schemas.microsoft.com/office/powerpoint/2010/main" val="112030969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14939</TotalTime>
  <Words>4408</Words>
  <Application>Microsoft Office PowerPoint</Application>
  <PresentationFormat>Widescreen</PresentationFormat>
  <Paragraphs>169</Paragraphs>
  <Slides>45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Corbel</vt:lpstr>
      <vt:lpstr>Open Sans</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176</cp:revision>
  <dcterms:created xsi:type="dcterms:W3CDTF">2020-10-29T13:44:10Z</dcterms:created>
  <dcterms:modified xsi:type="dcterms:W3CDTF">2021-05-06T00:21:55Z</dcterms:modified>
</cp:coreProperties>
</file>