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0" r:id="rId2"/>
    <p:sldId id="258" r:id="rId3"/>
    <p:sldId id="341" r:id="rId4"/>
    <p:sldId id="340" r:id="rId5"/>
    <p:sldId id="400" r:id="rId6"/>
    <p:sldId id="352" r:id="rId7"/>
    <p:sldId id="397" r:id="rId8"/>
    <p:sldId id="389" r:id="rId9"/>
    <p:sldId id="396" r:id="rId10"/>
    <p:sldId id="390" r:id="rId11"/>
    <p:sldId id="398" r:id="rId12"/>
    <p:sldId id="399" r:id="rId13"/>
    <p:sldId id="401" r:id="rId14"/>
    <p:sldId id="259" r:id="rId15"/>
    <p:sldId id="403" r:id="rId16"/>
    <p:sldId id="404" r:id="rId17"/>
    <p:sldId id="406" r:id="rId18"/>
    <p:sldId id="402" r:id="rId19"/>
    <p:sldId id="405" r:id="rId20"/>
    <p:sldId id="408" r:id="rId21"/>
    <p:sldId id="409" r:id="rId22"/>
    <p:sldId id="437" r:id="rId23"/>
    <p:sldId id="410" r:id="rId24"/>
    <p:sldId id="434" r:id="rId25"/>
    <p:sldId id="413" r:id="rId26"/>
    <p:sldId id="414" r:id="rId27"/>
    <p:sldId id="415" r:id="rId28"/>
    <p:sldId id="416" r:id="rId29"/>
    <p:sldId id="418" r:id="rId30"/>
    <p:sldId id="417" r:id="rId31"/>
    <p:sldId id="419" r:id="rId32"/>
    <p:sldId id="420" r:id="rId33"/>
    <p:sldId id="421" r:id="rId34"/>
    <p:sldId id="422" r:id="rId35"/>
    <p:sldId id="423" r:id="rId36"/>
    <p:sldId id="440" r:id="rId37"/>
    <p:sldId id="438" r:id="rId38"/>
    <p:sldId id="424" r:id="rId39"/>
    <p:sldId id="425" r:id="rId40"/>
    <p:sldId id="426" r:id="rId41"/>
    <p:sldId id="427" r:id="rId42"/>
    <p:sldId id="42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97" autoAdjust="0"/>
    <p:restoredTop sz="95407" autoAdjust="0"/>
  </p:normalViewPr>
  <p:slideViewPr>
    <p:cSldViewPr snapToGrid="0">
      <p:cViewPr varScale="1">
        <p:scale>
          <a:sx n="84" d="100"/>
          <a:sy n="84" d="100"/>
        </p:scale>
        <p:origin x="108" y="6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04BA4-EB18-4ECB-83EC-BD9E04899E20}"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A5A07-B5E0-4BC2-B3C6-82C16EAD6D76}" type="slidenum">
              <a:rPr lang="en-US" smtClean="0"/>
              <a:t>‹#›</a:t>
            </a:fld>
            <a:endParaRPr lang="en-US"/>
          </a:p>
        </p:txBody>
      </p:sp>
    </p:spTree>
    <p:extLst>
      <p:ext uri="{BB962C8B-B14F-4D97-AF65-F5344CB8AC3E}">
        <p14:creationId xmlns:p14="http://schemas.microsoft.com/office/powerpoint/2010/main" val="24882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t>4</a:t>
            </a:fld>
            <a:endParaRPr lang="en-US"/>
          </a:p>
        </p:txBody>
      </p:sp>
    </p:spTree>
    <p:extLst>
      <p:ext uri="{BB962C8B-B14F-4D97-AF65-F5344CB8AC3E}">
        <p14:creationId xmlns:p14="http://schemas.microsoft.com/office/powerpoint/2010/main" val="39022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140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5983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095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607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152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522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631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11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0015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025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5414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667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57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880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9/14/2021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1120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593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9636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9/14/2021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371056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twproject.com/wp-content/uploads/2020/10/Summary-of-Hydrogel-Quantum-Dot-Nanotechnology-Characteristics.pdf" TargetMode="Externa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0BBEA-30DB-4707-A7D0-E43301882EE8}"/>
              </a:ext>
            </a:extLst>
          </p:cNvPr>
          <p:cNvPicPr>
            <a:picLocks noChangeAspect="1"/>
          </p:cNvPicPr>
          <p:nvPr/>
        </p:nvPicPr>
        <p:blipFill rotWithShape="1">
          <a:blip r:embed="rId2"/>
          <a:srcRect l="1317" t="5866" r="2237" b="16946"/>
          <a:stretch/>
        </p:blipFill>
        <p:spPr>
          <a:xfrm>
            <a:off x="0" y="1985211"/>
            <a:ext cx="12192000" cy="3208419"/>
          </a:xfrm>
          <a:prstGeom prst="rect">
            <a:avLst/>
          </a:prstGeom>
        </p:spPr>
      </p:pic>
      <p:sp>
        <p:nvSpPr>
          <p:cNvPr id="5" name="Rectangle 4">
            <a:extLst>
              <a:ext uri="{FF2B5EF4-FFF2-40B4-BE49-F238E27FC236}">
                <a16:creationId xmlns:a16="http://schemas.microsoft.com/office/drawing/2014/main" id="{A1A427C7-D3AF-423C-BF5E-3A711439287C}"/>
              </a:ext>
            </a:extLst>
          </p:cNvPr>
          <p:cNvSpPr/>
          <p:nvPr/>
        </p:nvSpPr>
        <p:spPr>
          <a:xfrm>
            <a:off x="0" y="3252536"/>
            <a:ext cx="12192000" cy="982580"/>
          </a:xfrm>
          <a:prstGeom prst="rect">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28F1EB-A1CB-4D07-A4E1-FD1B8C09DD59}"/>
              </a:ext>
            </a:extLst>
          </p:cNvPr>
          <p:cNvSpPr txBox="1"/>
          <p:nvPr/>
        </p:nvSpPr>
        <p:spPr>
          <a:xfrm>
            <a:off x="0" y="3252536"/>
            <a:ext cx="12657220" cy="1292662"/>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rPr>
              <a:t>GRAPHENE OXIDE, 5G AND COVID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C2DE593B-D9C2-4B8F-A9BC-63A0E093CECB}"/>
              </a:ext>
            </a:extLst>
          </p:cNvPr>
          <p:cNvSpPr txBox="1"/>
          <p:nvPr/>
        </p:nvSpPr>
        <p:spPr>
          <a:xfrm>
            <a:off x="2731400" y="6296977"/>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A PRESENTATION BY FTWPROJECT.COM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693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Oxide?</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246829" y="828232"/>
            <a:ext cx="5079925" cy="2031325"/>
          </a:xfrm>
          <a:prstGeom prst="rect">
            <a:avLst/>
          </a:prstGeom>
        </p:spPr>
        <p:txBody>
          <a:bodyPr wrap="square">
            <a:spAutoFit/>
          </a:bodyPr>
          <a:lstStyle/>
          <a:p>
            <a:r>
              <a:rPr lang="en-US" dirty="0"/>
              <a:t>Graphene oxide (GO) is and oxidized form of graphene with oxygen molecules (</a:t>
            </a:r>
            <a:r>
              <a:rPr lang="en-US" dirty="0" err="1"/>
              <a:t>ie</a:t>
            </a:r>
            <a:r>
              <a:rPr lang="en-US" dirty="0"/>
              <a:t>. OH, CO, COOH, HO, etc.) attached on the surface (called functional groups). </a:t>
            </a:r>
          </a:p>
          <a:p>
            <a:endParaRPr lang="en-US" dirty="0"/>
          </a:p>
          <a:p>
            <a:r>
              <a:rPr lang="en-US" dirty="0"/>
              <a:t>Discovered in 1859</a:t>
            </a:r>
          </a:p>
          <a:p>
            <a:endParaRPr lang="en-US" dirty="0"/>
          </a:p>
        </p:txBody>
      </p:sp>
      <p:pic>
        <p:nvPicPr>
          <p:cNvPr id="2" name="Picture 1">
            <a:extLst>
              <a:ext uri="{FF2B5EF4-FFF2-40B4-BE49-F238E27FC236}">
                <a16:creationId xmlns:a16="http://schemas.microsoft.com/office/drawing/2014/main" id="{400AE135-C2AF-40F7-8978-75C9B005E753}"/>
              </a:ext>
            </a:extLst>
          </p:cNvPr>
          <p:cNvPicPr>
            <a:picLocks noChangeAspect="1"/>
          </p:cNvPicPr>
          <p:nvPr/>
        </p:nvPicPr>
        <p:blipFill>
          <a:blip r:embed="rId2"/>
          <a:stretch>
            <a:fillRect/>
          </a:stretch>
        </p:blipFill>
        <p:spPr>
          <a:xfrm>
            <a:off x="0" y="671551"/>
            <a:ext cx="5938019" cy="2609314"/>
          </a:xfrm>
          <a:prstGeom prst="rect">
            <a:avLst/>
          </a:prstGeom>
        </p:spPr>
      </p:pic>
      <p:sp>
        <p:nvSpPr>
          <p:cNvPr id="5" name="Rectangle 4">
            <a:extLst>
              <a:ext uri="{FF2B5EF4-FFF2-40B4-BE49-F238E27FC236}">
                <a16:creationId xmlns:a16="http://schemas.microsoft.com/office/drawing/2014/main" id="{5E8373FB-E263-46A1-8511-13EF1B42FEBF}"/>
              </a:ext>
            </a:extLst>
          </p:cNvPr>
          <p:cNvSpPr/>
          <p:nvPr/>
        </p:nvSpPr>
        <p:spPr>
          <a:xfrm>
            <a:off x="308810" y="3406348"/>
            <a:ext cx="11781590" cy="1354217"/>
          </a:xfrm>
          <a:prstGeom prst="rect">
            <a:avLst/>
          </a:prstGeom>
        </p:spPr>
        <p:txBody>
          <a:bodyPr wrap="square">
            <a:spAutoFit/>
          </a:bodyPr>
          <a:lstStyle/>
          <a:p>
            <a:r>
              <a:rPr lang="en-US" sz="2800" dirty="0"/>
              <a:t>GRAPHENE OXIDE 160 YEAR KNOWN POISON !!!</a:t>
            </a:r>
            <a:br>
              <a:rPr lang="en-US" dirty="0"/>
            </a:br>
            <a:r>
              <a:rPr lang="en-US" dirty="0"/>
              <a:t>“Oops” they forgot to scrub the Wikipedia page</a:t>
            </a:r>
          </a:p>
          <a:p>
            <a:endParaRPr lang="en-US" dirty="0"/>
          </a:p>
          <a:p>
            <a:endParaRPr lang="en-US" dirty="0"/>
          </a:p>
        </p:txBody>
      </p:sp>
      <p:pic>
        <p:nvPicPr>
          <p:cNvPr id="3" name="Picture 2">
            <a:extLst>
              <a:ext uri="{FF2B5EF4-FFF2-40B4-BE49-F238E27FC236}">
                <a16:creationId xmlns:a16="http://schemas.microsoft.com/office/drawing/2014/main" id="{D3F31F64-BB3A-41D3-901D-FC30B0EE4A1B}"/>
              </a:ext>
            </a:extLst>
          </p:cNvPr>
          <p:cNvPicPr>
            <a:picLocks noChangeAspect="1"/>
          </p:cNvPicPr>
          <p:nvPr/>
        </p:nvPicPr>
        <p:blipFill>
          <a:blip r:embed="rId3"/>
          <a:stretch>
            <a:fillRect/>
          </a:stretch>
        </p:blipFill>
        <p:spPr>
          <a:xfrm>
            <a:off x="110677" y="4158510"/>
            <a:ext cx="11654683" cy="1871258"/>
          </a:xfrm>
          <a:prstGeom prst="rect">
            <a:avLst/>
          </a:prstGeom>
        </p:spPr>
      </p:pic>
      <p:sp>
        <p:nvSpPr>
          <p:cNvPr id="7" name="Rectangle 6">
            <a:extLst>
              <a:ext uri="{FF2B5EF4-FFF2-40B4-BE49-F238E27FC236}">
                <a16:creationId xmlns:a16="http://schemas.microsoft.com/office/drawing/2014/main" id="{FABCC16F-D743-4B07-A9D0-0BB3B97C90D8}"/>
              </a:ext>
            </a:extLst>
          </p:cNvPr>
          <p:cNvSpPr/>
          <p:nvPr/>
        </p:nvSpPr>
        <p:spPr>
          <a:xfrm>
            <a:off x="356034" y="6017436"/>
            <a:ext cx="11781590" cy="1200329"/>
          </a:xfrm>
          <a:prstGeom prst="rect">
            <a:avLst/>
          </a:prstGeom>
        </p:spPr>
        <p:txBody>
          <a:bodyPr wrap="square">
            <a:spAutoFit/>
          </a:bodyPr>
          <a:lstStyle/>
          <a:p>
            <a:r>
              <a:rPr lang="en-US" sz="3600" dirty="0"/>
              <a:t>This is why they don’t want to disclose what’s in the shots. </a:t>
            </a:r>
          </a:p>
          <a:p>
            <a:endParaRPr lang="en-US" dirty="0"/>
          </a:p>
          <a:p>
            <a:endParaRPr lang="en-US" dirty="0"/>
          </a:p>
        </p:txBody>
      </p:sp>
      <p:sp>
        <p:nvSpPr>
          <p:cNvPr id="9" name="TextBox 8">
            <a:extLst>
              <a:ext uri="{FF2B5EF4-FFF2-40B4-BE49-F238E27FC236}">
                <a16:creationId xmlns:a16="http://schemas.microsoft.com/office/drawing/2014/main" id="{75051A64-E01F-43A1-B51B-CBA465FA979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52705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403562" y="-72316"/>
            <a:ext cx="10465990" cy="2831544"/>
          </a:xfrm>
          <a:prstGeom prst="rect">
            <a:avLst/>
          </a:prstGeom>
        </p:spPr>
        <p:txBody>
          <a:bodyPr wrap="square">
            <a:spAutoFit/>
          </a:bodyPr>
          <a:lstStyle/>
          <a:p>
            <a:r>
              <a:rPr lang="en-US" sz="3200" dirty="0"/>
              <a:t>Why Graphene Oxide is Used in the Bio-Medical Industry</a:t>
            </a:r>
            <a:br>
              <a:rPr lang="en-US" sz="3200" dirty="0"/>
            </a:br>
            <a:r>
              <a:rPr lang="en-US" sz="3200" dirty="0"/>
              <a:t>(even though it shouldn’t be): </a:t>
            </a:r>
            <a:br>
              <a:rPr lang="en-US" dirty="0"/>
            </a:br>
            <a:endParaRPr lang="en-US" dirty="0"/>
          </a:p>
          <a:p>
            <a:r>
              <a:rPr lang="en-US" sz="1600" dirty="0"/>
              <a:t>The type of oxygen-based molecules attached to graphene oxide determines its unique properties and function to the graphene lattice, and why it has been researched in the biotech industry.</a:t>
            </a:r>
            <a:br>
              <a:rPr lang="en-US" sz="1600" dirty="0"/>
            </a:br>
            <a:endParaRPr lang="en-US" sz="1600" dirty="0"/>
          </a:p>
          <a:p>
            <a:r>
              <a:rPr lang="en-US" sz="1600" dirty="0"/>
              <a:t>Graphene oxide production is relatively easier to produce on large scales compared to graphene. It contains semi-conducting properties proportional to the level of oxidation of the graphene oxide. It’s hydrophilic (attracted to water) and has good dispersibility in an aqueous environment. </a:t>
            </a:r>
          </a:p>
        </p:txBody>
      </p:sp>
      <p:pic>
        <p:nvPicPr>
          <p:cNvPr id="3" name="Picture 2">
            <a:extLst>
              <a:ext uri="{FF2B5EF4-FFF2-40B4-BE49-F238E27FC236}">
                <a16:creationId xmlns:a16="http://schemas.microsoft.com/office/drawing/2014/main" id="{0289F2AE-F05D-4352-90FF-6E30FF02D0A7}"/>
              </a:ext>
            </a:extLst>
          </p:cNvPr>
          <p:cNvPicPr>
            <a:picLocks noChangeAspect="1"/>
          </p:cNvPicPr>
          <p:nvPr/>
        </p:nvPicPr>
        <p:blipFill>
          <a:blip r:embed="rId2"/>
          <a:stretch>
            <a:fillRect/>
          </a:stretch>
        </p:blipFill>
        <p:spPr>
          <a:xfrm>
            <a:off x="1435395" y="2816732"/>
            <a:ext cx="8849843" cy="1665703"/>
          </a:xfrm>
          <a:prstGeom prst="rect">
            <a:avLst/>
          </a:prstGeom>
        </p:spPr>
      </p:pic>
      <p:sp>
        <p:nvSpPr>
          <p:cNvPr id="6" name="Rectangle 5">
            <a:extLst>
              <a:ext uri="{FF2B5EF4-FFF2-40B4-BE49-F238E27FC236}">
                <a16:creationId xmlns:a16="http://schemas.microsoft.com/office/drawing/2014/main" id="{C001AC9E-E7F6-4278-9C8C-EEC19F22B5B8}"/>
              </a:ext>
            </a:extLst>
          </p:cNvPr>
          <p:cNvSpPr/>
          <p:nvPr/>
        </p:nvSpPr>
        <p:spPr>
          <a:xfrm>
            <a:off x="403562" y="4549676"/>
            <a:ext cx="8849843" cy="2308324"/>
          </a:xfrm>
          <a:prstGeom prst="rect">
            <a:avLst/>
          </a:prstGeom>
        </p:spPr>
        <p:txBody>
          <a:bodyPr wrap="square">
            <a:spAutoFit/>
          </a:bodyPr>
          <a:lstStyle/>
          <a:p>
            <a:r>
              <a:rPr lang="en-US" b="1" u="sng" dirty="0"/>
              <a:t>Applications for Graphene and Graphene Oxide include:</a:t>
            </a:r>
          </a:p>
          <a:p>
            <a:r>
              <a:rPr lang="en-US" dirty="0"/>
              <a:t>Water filtration</a:t>
            </a:r>
          </a:p>
          <a:p>
            <a:r>
              <a:rPr lang="en-US" dirty="0"/>
              <a:t>Covalent functionalization (drugs, polymers, fluorescent tags) </a:t>
            </a:r>
          </a:p>
          <a:p>
            <a:r>
              <a:rPr lang="en-US" dirty="0"/>
              <a:t>Bio-devices, biosensors, human tissue scaffolds, drug delivery and gene therapy vectors</a:t>
            </a:r>
          </a:p>
          <a:p>
            <a:r>
              <a:rPr lang="en-US" dirty="0"/>
              <a:t>Energy Storage for ultracapacitors and batteries cathode/dielectric interface</a:t>
            </a:r>
          </a:p>
          <a:p>
            <a:r>
              <a:rPr lang="en-US" dirty="0"/>
              <a:t>Enhanced fluid separation for passive porous membrane filters</a:t>
            </a:r>
          </a:p>
          <a:p>
            <a:r>
              <a:rPr lang="en-US" dirty="0"/>
              <a:t>Claimed GO shows excellent DNA absorption properties and ‘</a:t>
            </a:r>
            <a:r>
              <a:rPr lang="en-US" dirty="0" err="1"/>
              <a:t>biocompatiblity</a:t>
            </a:r>
            <a:r>
              <a:rPr lang="en-US" dirty="0"/>
              <a:t>’. DNA binding to GO is found to be very stable and reversible. 6 - (conflicting studies)</a:t>
            </a:r>
          </a:p>
        </p:txBody>
      </p:sp>
      <p:sp>
        <p:nvSpPr>
          <p:cNvPr id="7" name="TextBox 6">
            <a:extLst>
              <a:ext uri="{FF2B5EF4-FFF2-40B4-BE49-F238E27FC236}">
                <a16:creationId xmlns:a16="http://schemas.microsoft.com/office/drawing/2014/main" id="{4B9C53F0-9195-441B-BF07-FCF87E30C0B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1415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415772"/>
          </a:xfrm>
          <a:prstGeom prst="rect">
            <a:avLst/>
          </a:prstGeom>
          <a:noFill/>
        </p:spPr>
        <p:txBody>
          <a:bodyPr wrap="square" rtlCol="0">
            <a:spAutoFit/>
          </a:bodyPr>
          <a:lstStyle/>
          <a:p>
            <a:pPr algn="ctr"/>
            <a:r>
              <a:rPr lang="en-US" sz="4400" dirty="0"/>
              <a:t>Properties of Graphene Oxide </a:t>
            </a:r>
            <a:br>
              <a:rPr lang="en-US" sz="2400" dirty="0"/>
            </a:br>
            <a:r>
              <a:rPr lang="en-US" sz="2400" dirty="0"/>
              <a:t>(or why they are REALLY using it in Bio-Medical Industry) </a:t>
            </a:r>
          </a:p>
          <a:p>
            <a:endParaRPr lang="en-US" dirty="0"/>
          </a:p>
        </p:txBody>
      </p:sp>
      <p:pic>
        <p:nvPicPr>
          <p:cNvPr id="4" name="Picture 3">
            <a:extLst>
              <a:ext uri="{FF2B5EF4-FFF2-40B4-BE49-F238E27FC236}">
                <a16:creationId xmlns:a16="http://schemas.microsoft.com/office/drawing/2014/main" id="{BC569B72-560E-4CF7-95EA-928D544D9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9" y="2385199"/>
            <a:ext cx="4572000" cy="2571750"/>
          </a:xfrm>
          <a:prstGeom prst="rect">
            <a:avLst/>
          </a:prstGeom>
        </p:spPr>
      </p:pic>
      <p:sp>
        <p:nvSpPr>
          <p:cNvPr id="5" name="TextBox 4">
            <a:extLst>
              <a:ext uri="{FF2B5EF4-FFF2-40B4-BE49-F238E27FC236}">
                <a16:creationId xmlns:a16="http://schemas.microsoft.com/office/drawing/2014/main" id="{36D52260-8D25-4ADD-BD5D-2011DF07EE10}"/>
              </a:ext>
            </a:extLst>
          </p:cNvPr>
          <p:cNvSpPr txBox="1"/>
          <p:nvPr/>
        </p:nvSpPr>
        <p:spPr>
          <a:xfrm>
            <a:off x="5665225" y="2140372"/>
            <a:ext cx="5658807" cy="4062651"/>
          </a:xfrm>
          <a:prstGeom prst="rect">
            <a:avLst/>
          </a:prstGeom>
          <a:noFill/>
        </p:spPr>
        <p:txBody>
          <a:bodyPr wrap="square" rtlCol="0">
            <a:spAutoFit/>
          </a:bodyPr>
          <a:lstStyle/>
          <a:p>
            <a:r>
              <a:rPr lang="en-US" sz="2400" dirty="0"/>
              <a:t>-Stimulated / controlled by EMF frequencies, specifically those found in 5G</a:t>
            </a:r>
            <a:br>
              <a:rPr lang="en-US" sz="2400" dirty="0"/>
            </a:br>
            <a:r>
              <a:rPr lang="en-US" sz="2400" dirty="0"/>
              <a:t>-multiplies when electronically stimulated</a:t>
            </a:r>
            <a:br>
              <a:rPr lang="en-US" sz="2400" dirty="0"/>
            </a:br>
            <a:r>
              <a:rPr lang="en-US" sz="2400" dirty="0"/>
              <a:t>-transparent</a:t>
            </a:r>
            <a:br>
              <a:rPr lang="en-US" sz="2400" dirty="0"/>
            </a:br>
            <a:r>
              <a:rPr lang="en-US" sz="2400" dirty="0"/>
              <a:t>-LUCIFEROUS-bioluminescence</a:t>
            </a:r>
            <a:br>
              <a:rPr lang="en-US" sz="2400" dirty="0"/>
            </a:br>
            <a:r>
              <a:rPr lang="en-US" sz="2400" dirty="0"/>
              <a:t>-magnetism</a:t>
            </a:r>
            <a:br>
              <a:rPr lang="en-US" sz="2400" dirty="0"/>
            </a:br>
            <a:r>
              <a:rPr lang="en-US" sz="2400" dirty="0"/>
              <a:t>-passes through the blood brain barrier</a:t>
            </a:r>
            <a:br>
              <a:rPr lang="en-US" sz="2400" dirty="0"/>
            </a:br>
            <a:r>
              <a:rPr lang="en-US" sz="2400" dirty="0"/>
              <a:t>- extremely strong</a:t>
            </a:r>
            <a:br>
              <a:rPr lang="en-US" sz="2400" dirty="0"/>
            </a:br>
            <a:r>
              <a:rPr lang="en-US" sz="2400" dirty="0"/>
              <a:t>-can be used to manipulate neural pathways in the brain. </a:t>
            </a:r>
          </a:p>
          <a:p>
            <a:endParaRPr lang="en-US" dirty="0"/>
          </a:p>
        </p:txBody>
      </p:sp>
      <p:sp>
        <p:nvSpPr>
          <p:cNvPr id="6" name="TextBox 5">
            <a:extLst>
              <a:ext uri="{FF2B5EF4-FFF2-40B4-BE49-F238E27FC236}">
                <a16:creationId xmlns:a16="http://schemas.microsoft.com/office/drawing/2014/main" id="{070627DC-ECF1-44DD-ACA2-B67146EF14F5}"/>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br>
              <a:rPr lang="en-US" sz="2400" dirty="0"/>
            </a:br>
            <a:r>
              <a:rPr lang="en-US" sz="1400" dirty="0"/>
              <a:t>(VIEW IN SLIDESHOW MODE FOR ANIMATION)</a:t>
            </a:r>
          </a:p>
          <a:p>
            <a:endParaRPr lang="en-US" dirty="0"/>
          </a:p>
        </p:txBody>
      </p:sp>
      <p:pic>
        <p:nvPicPr>
          <p:cNvPr id="2" name="Picture 1">
            <a:extLst>
              <a:ext uri="{FF2B5EF4-FFF2-40B4-BE49-F238E27FC236}">
                <a16:creationId xmlns:a16="http://schemas.microsoft.com/office/drawing/2014/main" id="{842B0F2D-1A44-461A-9483-9B875408EAAF}"/>
              </a:ext>
            </a:extLst>
          </p:cNvPr>
          <p:cNvPicPr>
            <a:picLocks noChangeAspect="1"/>
          </p:cNvPicPr>
          <p:nvPr/>
        </p:nvPicPr>
        <p:blipFill>
          <a:blip r:embed="rId3"/>
          <a:stretch>
            <a:fillRect/>
          </a:stretch>
        </p:blipFill>
        <p:spPr>
          <a:xfrm>
            <a:off x="0" y="1470416"/>
            <a:ext cx="5252018" cy="1158340"/>
          </a:xfrm>
          <a:prstGeom prst="rect">
            <a:avLst/>
          </a:prstGeom>
        </p:spPr>
      </p:pic>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47473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C5FC6-9E7D-44C9-B759-CE4F309395DE}"/>
              </a:ext>
            </a:extLst>
          </p:cNvPr>
          <p:cNvSpPr/>
          <p:nvPr/>
        </p:nvSpPr>
        <p:spPr>
          <a:xfrm>
            <a:off x="799552" y="5626894"/>
            <a:ext cx="10592896" cy="1642629"/>
          </a:xfrm>
          <a:prstGeom prst="rect">
            <a:avLst/>
          </a:prstGeom>
        </p:spPr>
        <p:txBody>
          <a:bodyPr wrap="square">
            <a:spAutoFit/>
          </a:bodyPr>
          <a:lstStyle/>
          <a:p>
            <a:pPr lvl="0" defTabSz="457200">
              <a:lnSpc>
                <a:spcPct val="115000"/>
              </a:lnSpc>
              <a:spcAft>
                <a:spcPts val="1000"/>
              </a:spcAft>
            </a:pPr>
            <a:r>
              <a:rPr lang="en-US" dirty="0"/>
              <a:t>There are THOUSANDS of peer reviewed scientific studies and articles discussing conductive hydrogels. We’ve put together a short list of some relative studies as backup documentation. </a:t>
            </a:r>
            <a:br>
              <a:rPr lang="en-US" dirty="0"/>
            </a:br>
            <a:r>
              <a:rPr lang="en-US" u="sng" dirty="0">
                <a:hlinkClick r:id="rId2"/>
              </a:rPr>
              <a:t>Summary of Hydrogel &amp; Quantum Dot Nanotechnology Characteristics-Click to Download</a:t>
            </a:r>
            <a:r>
              <a:rPr lang="en-US" dirty="0"/>
              <a:t>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D4C9733-51A6-4E56-89A4-325B534FC68B}"/>
              </a:ext>
            </a:extLst>
          </p:cNvPr>
          <p:cNvPicPr>
            <a:picLocks noChangeAspect="1"/>
          </p:cNvPicPr>
          <p:nvPr/>
        </p:nvPicPr>
        <p:blipFill>
          <a:blip r:embed="rId3"/>
          <a:stretch>
            <a:fillRect/>
          </a:stretch>
        </p:blipFill>
        <p:spPr>
          <a:xfrm>
            <a:off x="2847496" y="2901746"/>
            <a:ext cx="5944115" cy="2725148"/>
          </a:xfrm>
          <a:prstGeom prst="rect">
            <a:avLst/>
          </a:prstGeom>
        </p:spPr>
      </p:pic>
      <p:sp>
        <p:nvSpPr>
          <p:cNvPr id="5" name="TextBox 4">
            <a:extLst>
              <a:ext uri="{FF2B5EF4-FFF2-40B4-BE49-F238E27FC236}">
                <a16:creationId xmlns:a16="http://schemas.microsoft.com/office/drawing/2014/main" id="{E6C54E59-D482-4820-90BE-88B71AA17E19}"/>
              </a:ext>
            </a:extLst>
          </p:cNvPr>
          <p:cNvSpPr txBox="1"/>
          <p:nvPr/>
        </p:nvSpPr>
        <p:spPr>
          <a:xfrm>
            <a:off x="1908802" y="2347525"/>
            <a:ext cx="10217888" cy="646331"/>
          </a:xfrm>
          <a:prstGeom prst="rect">
            <a:avLst/>
          </a:prstGeom>
          <a:noFill/>
        </p:spPr>
        <p:txBody>
          <a:bodyPr wrap="square" rtlCol="0">
            <a:spAutoFit/>
          </a:bodyPr>
          <a:lstStyle/>
          <a:p>
            <a:r>
              <a:rPr lang="en-US" dirty="0"/>
              <a:t>From: A Military-Funded Biosensor Could Be the Future of Pandemic Detection</a:t>
            </a:r>
          </a:p>
          <a:p>
            <a:endParaRPr lang="en-US" dirty="0"/>
          </a:p>
        </p:txBody>
      </p:sp>
      <p:pic>
        <p:nvPicPr>
          <p:cNvPr id="6" name="Picture 5">
            <a:extLst>
              <a:ext uri="{FF2B5EF4-FFF2-40B4-BE49-F238E27FC236}">
                <a16:creationId xmlns:a16="http://schemas.microsoft.com/office/drawing/2014/main" id="{402F844E-B1FF-4977-9C53-02A4F72B9C0E}"/>
              </a:ext>
            </a:extLst>
          </p:cNvPr>
          <p:cNvPicPr>
            <a:picLocks noChangeAspect="1"/>
          </p:cNvPicPr>
          <p:nvPr/>
        </p:nvPicPr>
        <p:blipFill>
          <a:blip r:embed="rId4"/>
          <a:stretch>
            <a:fillRect/>
          </a:stretch>
        </p:blipFill>
        <p:spPr>
          <a:xfrm>
            <a:off x="1409829" y="-285512"/>
            <a:ext cx="9372342" cy="3077288"/>
          </a:xfrm>
          <a:prstGeom prst="rect">
            <a:avLst/>
          </a:prstGeom>
        </p:spPr>
      </p:pic>
      <p:sp>
        <p:nvSpPr>
          <p:cNvPr id="7" name="TextBox 6">
            <a:extLst>
              <a:ext uri="{FF2B5EF4-FFF2-40B4-BE49-F238E27FC236}">
                <a16:creationId xmlns:a16="http://schemas.microsoft.com/office/drawing/2014/main" id="{6D660A52-A91F-41A1-B5E8-DCC0A61A80D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9908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234596" y="1084071"/>
            <a:ext cx="12683475" cy="194784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44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OXIDE FOUND IN </a:t>
            </a:r>
            <a:r>
              <a:rPr kumimoji="0" lang="en-US" sz="44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ALL</a:t>
            </a:r>
            <a:r>
              <a:rPr kumimoji="0" lang="en-US" sz="44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THE COVID SHOTS</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82C8452-7297-4F37-9B15-249B45D2EA2F}"/>
              </a:ext>
            </a:extLst>
          </p:cNvPr>
          <p:cNvPicPr/>
          <p:nvPr/>
        </p:nvPicPr>
        <p:blipFill rotWithShape="1">
          <a:blip r:embed="rId2">
            <a:extLst>
              <a:ext uri="{28A0092B-C50C-407E-A947-70E740481C1C}">
                <a14:useLocalDpi xmlns:a14="http://schemas.microsoft.com/office/drawing/2010/main" val="0"/>
              </a:ext>
            </a:extLst>
          </a:blip>
          <a:srcRect l="66434"/>
          <a:stretch/>
        </p:blipFill>
        <p:spPr bwMode="auto">
          <a:xfrm>
            <a:off x="234597" y="2750563"/>
            <a:ext cx="2631294" cy="2632459"/>
          </a:xfrm>
          <a:prstGeom prst="rect">
            <a:avLst/>
          </a:prstGeom>
          <a:noFill/>
        </p:spPr>
      </p:pic>
      <p:pic>
        <p:nvPicPr>
          <p:cNvPr id="10" name="Picture 9">
            <a:extLst>
              <a:ext uri="{FF2B5EF4-FFF2-40B4-BE49-F238E27FC236}">
                <a16:creationId xmlns:a16="http://schemas.microsoft.com/office/drawing/2014/main" id="{FF144977-75C4-42F8-A4E5-2BC0FD9D11C1}"/>
              </a:ext>
            </a:extLst>
          </p:cNvPr>
          <p:cNvPicPr/>
          <p:nvPr/>
        </p:nvPicPr>
        <p:blipFill rotWithShape="1">
          <a:blip r:embed="rId3">
            <a:extLst>
              <a:ext uri="{28A0092B-C50C-407E-A947-70E740481C1C}">
                <a14:useLocalDpi xmlns:a14="http://schemas.microsoft.com/office/drawing/2010/main" val="0"/>
              </a:ext>
            </a:extLst>
          </a:blip>
          <a:srcRect l="20924" r="21317"/>
          <a:stretch/>
        </p:blipFill>
        <p:spPr bwMode="auto">
          <a:xfrm>
            <a:off x="3131552" y="2733204"/>
            <a:ext cx="2769517" cy="2632459"/>
          </a:xfrm>
          <a:prstGeom prst="rect">
            <a:avLst/>
          </a:prstGeom>
          <a:noFill/>
        </p:spPr>
      </p:pic>
      <p:pic>
        <p:nvPicPr>
          <p:cNvPr id="2" name="Picture 1">
            <a:extLst>
              <a:ext uri="{FF2B5EF4-FFF2-40B4-BE49-F238E27FC236}">
                <a16:creationId xmlns:a16="http://schemas.microsoft.com/office/drawing/2014/main" id="{FEA429E8-11E3-437A-9E0B-21AD24F02D48}"/>
              </a:ext>
            </a:extLst>
          </p:cNvPr>
          <p:cNvPicPr>
            <a:picLocks noChangeAspect="1"/>
          </p:cNvPicPr>
          <p:nvPr/>
        </p:nvPicPr>
        <p:blipFill rotWithShape="1">
          <a:blip r:embed="rId4"/>
          <a:srcRect l="9397" t="35596" r="60237" b="12737"/>
          <a:stretch/>
        </p:blipFill>
        <p:spPr>
          <a:xfrm>
            <a:off x="9369491" y="2689715"/>
            <a:ext cx="2587912" cy="2671857"/>
          </a:xfrm>
          <a:prstGeom prst="rect">
            <a:avLst/>
          </a:prstGeom>
        </p:spPr>
      </p:pic>
      <p:pic>
        <p:nvPicPr>
          <p:cNvPr id="5" name="Picture 4">
            <a:extLst>
              <a:ext uri="{FF2B5EF4-FFF2-40B4-BE49-F238E27FC236}">
                <a16:creationId xmlns:a16="http://schemas.microsoft.com/office/drawing/2014/main" id="{751EAEA3-4A19-4445-9D3D-384F5654AC6E}"/>
              </a:ext>
            </a:extLst>
          </p:cNvPr>
          <p:cNvPicPr>
            <a:picLocks noChangeAspect="1"/>
          </p:cNvPicPr>
          <p:nvPr/>
        </p:nvPicPr>
        <p:blipFill rotWithShape="1">
          <a:blip r:embed="rId5"/>
          <a:srcRect l="12008" r="13629"/>
          <a:stretch/>
        </p:blipFill>
        <p:spPr>
          <a:xfrm>
            <a:off x="6290933" y="2693806"/>
            <a:ext cx="2843945" cy="2671857"/>
          </a:xfrm>
          <a:prstGeom prst="rect">
            <a:avLst/>
          </a:prstGeom>
        </p:spPr>
      </p:pic>
      <p:sp>
        <p:nvSpPr>
          <p:cNvPr id="12" name="Rectangle 11">
            <a:extLst>
              <a:ext uri="{FF2B5EF4-FFF2-40B4-BE49-F238E27FC236}">
                <a16:creationId xmlns:a16="http://schemas.microsoft.com/office/drawing/2014/main" id="{79D76E4E-DC34-4A71-90B9-AA1C3AFD7FE2}"/>
              </a:ext>
            </a:extLst>
          </p:cNvPr>
          <p:cNvSpPr/>
          <p:nvPr/>
        </p:nvSpPr>
        <p:spPr>
          <a:xfrm>
            <a:off x="6788612" y="2000272"/>
            <a:ext cx="2241655"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MODERNA</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D169E4-6C3F-4745-B202-F417C3204A44}"/>
              </a:ext>
            </a:extLst>
          </p:cNvPr>
          <p:cNvSpPr/>
          <p:nvPr/>
        </p:nvSpPr>
        <p:spPr>
          <a:xfrm>
            <a:off x="919844" y="2130972"/>
            <a:ext cx="1290322"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PFIZER</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E0C22E1-D3D1-4C1E-B7DE-128754B234B3}"/>
              </a:ext>
            </a:extLst>
          </p:cNvPr>
          <p:cNvSpPr/>
          <p:nvPr/>
        </p:nvSpPr>
        <p:spPr>
          <a:xfrm>
            <a:off x="9557058" y="1940879"/>
            <a:ext cx="2400346"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ASTRA ZENECA</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68C6D34-1DCD-48A7-BD66-070E41E053F9}"/>
              </a:ext>
            </a:extLst>
          </p:cNvPr>
          <p:cNvSpPr/>
          <p:nvPr/>
        </p:nvSpPr>
        <p:spPr>
          <a:xfrm>
            <a:off x="4093203" y="2057992"/>
            <a:ext cx="928293"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2800" u="none" dirty="0">
                <a:solidFill>
                  <a:prstClr val="white"/>
                </a:solidFill>
                <a:latin typeface="Calibri" panose="020F0502020204030204" pitchFamily="34" charset="0"/>
                <a:ea typeface="Calibri" panose="020F0502020204030204" pitchFamily="34" charset="0"/>
                <a:cs typeface="Arial" panose="020B0604020202020204" pitchFamily="34" charset="0"/>
              </a:rPr>
              <a:t>J&amp;J</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FC644A-060E-42C6-A808-79ABF1B5355A}"/>
              </a:ext>
            </a:extLst>
          </p:cNvPr>
          <p:cNvSpPr txBox="1"/>
          <p:nvPr/>
        </p:nvSpPr>
        <p:spPr>
          <a:xfrm>
            <a:off x="919844" y="5612292"/>
            <a:ext cx="12174278" cy="14157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Pho</a:t>
            </a:r>
            <a:r>
              <a:rPr lang="en-US" sz="2000" dirty="0" err="1">
                <a:solidFill>
                  <a:prstClr val="white"/>
                </a:solidFill>
                <a:latin typeface="Corbel" panose="020B0503020204020204"/>
              </a:rPr>
              <a:t>to’s</a:t>
            </a:r>
            <a:r>
              <a:rPr lang="en-US" sz="2000" dirty="0">
                <a:solidFill>
                  <a:prstClr val="white"/>
                </a:solidFill>
                <a:latin typeface="Corbel" panose="020B0503020204020204"/>
              </a:rPr>
              <a:t> from lab work done on Covid Vaccine Vials from Dr. Robert Young and La Quinta Columna</a:t>
            </a:r>
            <a:br>
              <a:rPr lang="en-US" sz="2000" dirty="0">
                <a:solidFill>
                  <a:prstClr val="white"/>
                </a:solidFill>
                <a:latin typeface="Corbel" panose="020B0503020204020204"/>
              </a:rPr>
            </a:br>
            <a:r>
              <a:rPr lang="en-US" sz="2000" dirty="0">
                <a:solidFill>
                  <a:prstClr val="white"/>
                </a:solidFill>
                <a:latin typeface="Corbel" panose="020B0503020204020204"/>
              </a:rPr>
              <a:t>Many other independent lab teams are replicating this work, in the true scientific method.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E768F786-2728-4F08-B809-5EFCA5D0413C}"/>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31088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7213BED-50D6-45CB-90C4-341179C386AE}"/>
              </a:ext>
            </a:extLst>
          </p:cNvPr>
          <p:cNvPicPr>
            <a:picLocks noChangeAspect="1"/>
          </p:cNvPicPr>
          <p:nvPr/>
        </p:nvPicPr>
        <p:blipFill>
          <a:blip r:embed="rId2"/>
          <a:stretch>
            <a:fillRect/>
          </a:stretch>
        </p:blipFill>
        <p:spPr>
          <a:xfrm>
            <a:off x="369583" y="1446663"/>
            <a:ext cx="5205521" cy="3700515"/>
          </a:xfrm>
          <a:prstGeom prst="rect">
            <a:avLst/>
          </a:prstGeom>
        </p:spPr>
      </p:pic>
      <p:pic>
        <p:nvPicPr>
          <p:cNvPr id="7" name="Picture 6">
            <a:extLst>
              <a:ext uri="{FF2B5EF4-FFF2-40B4-BE49-F238E27FC236}">
                <a16:creationId xmlns:a16="http://schemas.microsoft.com/office/drawing/2014/main" id="{2C74821F-2316-4F4A-8358-540A530478C3}"/>
              </a:ext>
            </a:extLst>
          </p:cNvPr>
          <p:cNvPicPr>
            <a:picLocks noChangeAspect="1"/>
          </p:cNvPicPr>
          <p:nvPr/>
        </p:nvPicPr>
        <p:blipFill>
          <a:blip r:embed="rId3"/>
          <a:stretch>
            <a:fillRect/>
          </a:stretch>
        </p:blipFill>
        <p:spPr>
          <a:xfrm>
            <a:off x="6185602" y="1446663"/>
            <a:ext cx="5325132" cy="3700515"/>
          </a:xfrm>
          <a:prstGeom prst="rect">
            <a:avLst/>
          </a:prstGeom>
        </p:spPr>
      </p:pic>
      <p:sp>
        <p:nvSpPr>
          <p:cNvPr id="15" name="Rectangle 14">
            <a:extLst>
              <a:ext uri="{FF2B5EF4-FFF2-40B4-BE49-F238E27FC236}">
                <a16:creationId xmlns:a16="http://schemas.microsoft.com/office/drawing/2014/main" id="{968C6D34-1DCD-48A7-BD66-070E41E053F9}"/>
              </a:ext>
            </a:extLst>
          </p:cNvPr>
          <p:cNvSpPr/>
          <p:nvPr/>
        </p:nvSpPr>
        <p:spPr>
          <a:xfrm>
            <a:off x="758007" y="5341919"/>
            <a:ext cx="5248392" cy="49212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2400" u="none" dirty="0">
                <a:solidFill>
                  <a:prstClr val="white"/>
                </a:solidFill>
                <a:latin typeface="Calibri" panose="020F0502020204030204" pitchFamily="34" charset="0"/>
                <a:ea typeface="Calibri" panose="020F0502020204030204" pitchFamily="34" charset="0"/>
                <a:cs typeface="Arial" panose="020B0604020202020204" pitchFamily="34" charset="0"/>
              </a:rPr>
              <a:t>Stainless Steel found in Astra </a:t>
            </a: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Z</a:t>
            </a:r>
            <a:r>
              <a:rPr lang="en-US" sz="2400" u="none" dirty="0">
                <a:solidFill>
                  <a:prstClr val="white"/>
                </a:solidFill>
                <a:latin typeface="Calibri" panose="020F0502020204030204" pitchFamily="34" charset="0"/>
                <a:ea typeface="Calibri" panose="020F0502020204030204" pitchFamily="34" charset="0"/>
                <a:cs typeface="Arial" panose="020B0604020202020204" pitchFamily="34" charset="0"/>
              </a:rPr>
              <a:t>eneca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B73CAF1-D8D7-4DD8-9281-059F3D0EF6B8}"/>
              </a:ext>
            </a:extLst>
          </p:cNvPr>
          <p:cNvPicPr>
            <a:picLocks noChangeAspect="1"/>
          </p:cNvPicPr>
          <p:nvPr/>
        </p:nvPicPr>
        <p:blipFill>
          <a:blip r:embed="rId4"/>
          <a:stretch>
            <a:fillRect/>
          </a:stretch>
        </p:blipFill>
        <p:spPr>
          <a:xfrm>
            <a:off x="6185602" y="5264864"/>
            <a:ext cx="4298325" cy="646232"/>
          </a:xfrm>
          <a:prstGeom prst="rect">
            <a:avLst/>
          </a:prstGeom>
        </p:spPr>
      </p:pic>
      <p:sp>
        <p:nvSpPr>
          <p:cNvPr id="17" name="TextBox 16">
            <a:extLst>
              <a:ext uri="{FF2B5EF4-FFF2-40B4-BE49-F238E27FC236}">
                <a16:creationId xmlns:a16="http://schemas.microsoft.com/office/drawing/2014/main" id="{7D384CC9-CF42-4B97-9F82-58DEE695611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39948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20FC644A-060E-42C6-A808-79ABF1B5355A}"/>
              </a:ext>
            </a:extLst>
          </p:cNvPr>
          <p:cNvSpPr txBox="1"/>
          <p:nvPr/>
        </p:nvSpPr>
        <p:spPr>
          <a:xfrm>
            <a:off x="0" y="3781704"/>
            <a:ext cx="4989636" cy="4062651"/>
          </a:xfrm>
          <a:prstGeom prst="rect">
            <a:avLst/>
          </a:prstGeom>
          <a:noFill/>
        </p:spPr>
        <p:txBody>
          <a:bodyPr wrap="square" rtlCol="0">
            <a:spAutoFit/>
          </a:bodyPr>
          <a:lstStyle/>
          <a:p>
            <a:pPr defTabSz="457200"/>
            <a:r>
              <a:rPr lang="en-US" sz="1600" dirty="0"/>
              <a:t>According to the CDC website, symptoms are: </a:t>
            </a:r>
            <a:r>
              <a:rPr lang="en-US" sz="1600" b="1" dirty="0"/>
              <a:t>Fever, severe headaches, irritability, extreme fatigue, swollen lymph nodes, and aching muscles and joints</a:t>
            </a:r>
            <a:r>
              <a:rPr lang="en-US" sz="1600" dirty="0"/>
              <a:t> are common symptoms of sleeping sickness. Some people develop a skin rash</a:t>
            </a:r>
            <a:r>
              <a:rPr lang="en-US" dirty="0"/>
              <a:t>. </a:t>
            </a:r>
            <a:r>
              <a:rPr lang="en-US" sz="2400" b="1" u="sng" dirty="0">
                <a:solidFill>
                  <a:srgbClr val="00B0F0"/>
                </a:solidFill>
              </a:rPr>
              <a:t>Progressive confusion, personality changes, and other neurologic problems occur after infection has invaded the central nervous system. </a:t>
            </a:r>
          </a:p>
          <a:p>
            <a:pPr lvl="0" defTabSz="457200"/>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FE6FA1B1-7769-48FD-8677-F570B0429D27}"/>
              </a:ext>
            </a:extLst>
          </p:cNvPr>
          <p:cNvPicPr>
            <a:picLocks noChangeAspect="1"/>
          </p:cNvPicPr>
          <p:nvPr/>
        </p:nvPicPr>
        <p:blipFill>
          <a:blip r:embed="rId2"/>
          <a:stretch>
            <a:fillRect/>
          </a:stretch>
        </p:blipFill>
        <p:spPr>
          <a:xfrm>
            <a:off x="256865" y="768080"/>
            <a:ext cx="3577839" cy="2049677"/>
          </a:xfrm>
          <a:prstGeom prst="rect">
            <a:avLst/>
          </a:prstGeom>
        </p:spPr>
      </p:pic>
      <p:sp>
        <p:nvSpPr>
          <p:cNvPr id="9" name="TextBox 8">
            <a:extLst>
              <a:ext uri="{FF2B5EF4-FFF2-40B4-BE49-F238E27FC236}">
                <a16:creationId xmlns:a16="http://schemas.microsoft.com/office/drawing/2014/main" id="{82083171-5762-4797-9F7B-9ECED009D3D6}"/>
              </a:ext>
            </a:extLst>
          </p:cNvPr>
          <p:cNvSpPr txBox="1"/>
          <p:nvPr/>
        </p:nvSpPr>
        <p:spPr>
          <a:xfrm>
            <a:off x="114627" y="429529"/>
            <a:ext cx="12174278" cy="400110"/>
          </a:xfrm>
          <a:prstGeom prst="rect">
            <a:avLst/>
          </a:prstGeom>
          <a:noFill/>
        </p:spPr>
        <p:txBody>
          <a:bodyPr wrap="square" rtlCol="0">
            <a:spAutoFit/>
          </a:bodyPr>
          <a:lstStyle/>
          <a:p>
            <a:pPr lvl="0" defTabSz="457200"/>
            <a:r>
              <a:rPr lang="en-US" sz="2000" dirty="0"/>
              <a:t>Trypanosoma Parasite in human blood.</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10E2E636-546B-4E1A-8A39-4CC27E60E886}"/>
              </a:ext>
            </a:extLst>
          </p:cNvPr>
          <p:cNvSpPr txBox="1"/>
          <p:nvPr/>
        </p:nvSpPr>
        <p:spPr>
          <a:xfrm>
            <a:off x="114627" y="2844281"/>
            <a:ext cx="3862316" cy="954107"/>
          </a:xfrm>
          <a:prstGeom prst="rect">
            <a:avLst/>
          </a:prstGeom>
          <a:noFill/>
        </p:spPr>
        <p:txBody>
          <a:bodyPr wrap="square" rtlCol="0">
            <a:spAutoFit/>
          </a:bodyPr>
          <a:lstStyle/>
          <a:p>
            <a:pPr lvl="0" defTabSz="457200"/>
            <a:r>
              <a:rPr lang="en-US" sz="2800" dirty="0"/>
              <a:t>This parasite is known as </a:t>
            </a:r>
            <a:br>
              <a:rPr lang="en-US" sz="2800" dirty="0"/>
            </a:br>
            <a:r>
              <a:rPr lang="en-US" sz="2800" dirty="0"/>
              <a:t>“Sleeping Sickness”</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D90A16AC-507D-4C25-AF67-A3C7930A4468}"/>
              </a:ext>
            </a:extLst>
          </p:cNvPr>
          <p:cNvPicPr>
            <a:picLocks noChangeAspect="1"/>
          </p:cNvPicPr>
          <p:nvPr/>
        </p:nvPicPr>
        <p:blipFill rotWithShape="1">
          <a:blip r:embed="rId3"/>
          <a:srcRect l="3429" t="4745" r="1407" b="5590"/>
          <a:stretch/>
        </p:blipFill>
        <p:spPr>
          <a:xfrm>
            <a:off x="5104263" y="914400"/>
            <a:ext cx="6871498" cy="4299045"/>
          </a:xfrm>
          <a:prstGeom prst="rect">
            <a:avLst/>
          </a:prstGeom>
        </p:spPr>
      </p:pic>
      <p:sp>
        <p:nvSpPr>
          <p:cNvPr id="12" name="TextBox 11">
            <a:extLst>
              <a:ext uri="{FF2B5EF4-FFF2-40B4-BE49-F238E27FC236}">
                <a16:creationId xmlns:a16="http://schemas.microsoft.com/office/drawing/2014/main" id="{34355285-5CA8-4604-99DB-94573EB32FAF}"/>
              </a:ext>
            </a:extLst>
          </p:cNvPr>
          <p:cNvSpPr txBox="1"/>
          <p:nvPr/>
        </p:nvSpPr>
        <p:spPr>
          <a:xfrm>
            <a:off x="6201766" y="5502297"/>
            <a:ext cx="5399428" cy="15388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THEY WERE EXPECTING THIS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BECAUSE THEY PUT IT IN THE SHOTS!</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id="{8B3A4AEB-AAE0-4693-9658-BFD195ED4BB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49553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82C3-36E0-4E80-860B-C95EAB958066}"/>
              </a:ext>
            </a:extLst>
          </p:cNvPr>
          <p:cNvSpPr>
            <a:spLocks noGrp="1"/>
          </p:cNvSpPr>
          <p:nvPr>
            <p:ph type="title"/>
          </p:nvPr>
        </p:nvSpPr>
        <p:spPr>
          <a:xfrm>
            <a:off x="838200" y="365125"/>
            <a:ext cx="7732594" cy="562923"/>
          </a:xfrm>
        </p:spPr>
        <p:txBody>
          <a:bodyPr>
            <a:normAutofit fontScale="90000"/>
          </a:bodyPr>
          <a:lstStyle/>
          <a:p>
            <a:r>
              <a:rPr lang="en-US" dirty="0"/>
              <a:t>What’s in the Covid Shots?</a:t>
            </a:r>
          </a:p>
        </p:txBody>
      </p:sp>
      <p:pic>
        <p:nvPicPr>
          <p:cNvPr id="6" name="Picture 5">
            <a:extLst>
              <a:ext uri="{FF2B5EF4-FFF2-40B4-BE49-F238E27FC236}">
                <a16:creationId xmlns:a16="http://schemas.microsoft.com/office/drawing/2014/main" id="{3E04238E-9284-46F4-ABA0-9CB4F45ACF40}"/>
              </a:ext>
            </a:extLst>
          </p:cNvPr>
          <p:cNvPicPr>
            <a:picLocks noChangeAspect="1"/>
          </p:cNvPicPr>
          <p:nvPr/>
        </p:nvPicPr>
        <p:blipFill>
          <a:blip r:embed="rId2"/>
          <a:stretch>
            <a:fillRect/>
          </a:stretch>
        </p:blipFill>
        <p:spPr>
          <a:xfrm>
            <a:off x="247554" y="2683979"/>
            <a:ext cx="6125950" cy="3944741"/>
          </a:xfrm>
          <a:prstGeom prst="rect">
            <a:avLst/>
          </a:prstGeom>
        </p:spPr>
      </p:pic>
      <p:sp>
        <p:nvSpPr>
          <p:cNvPr id="7" name="TextBox 6">
            <a:extLst>
              <a:ext uri="{FF2B5EF4-FFF2-40B4-BE49-F238E27FC236}">
                <a16:creationId xmlns:a16="http://schemas.microsoft.com/office/drawing/2014/main" id="{0724E8E2-396A-4BDC-B3FB-242468A7467E}"/>
              </a:ext>
            </a:extLst>
          </p:cNvPr>
          <p:cNvSpPr txBox="1"/>
          <p:nvPr/>
        </p:nvSpPr>
        <p:spPr>
          <a:xfrm>
            <a:off x="247554" y="1255594"/>
            <a:ext cx="6769290" cy="1384995"/>
          </a:xfrm>
          <a:prstGeom prst="rect">
            <a:avLst/>
          </a:prstGeom>
          <a:noFill/>
        </p:spPr>
        <p:txBody>
          <a:bodyPr wrap="square" rtlCol="0">
            <a:spAutoFit/>
          </a:bodyPr>
          <a:lstStyle/>
          <a:p>
            <a:r>
              <a:rPr lang="en-US" sz="2800" dirty="0"/>
              <a:t>Japanese government recalls Moderna vaccines because of a “metallic substance” that is magnetic and is killing people. </a:t>
            </a:r>
          </a:p>
        </p:txBody>
      </p:sp>
      <p:pic>
        <p:nvPicPr>
          <p:cNvPr id="8" name="Picture 7">
            <a:extLst>
              <a:ext uri="{FF2B5EF4-FFF2-40B4-BE49-F238E27FC236}">
                <a16:creationId xmlns:a16="http://schemas.microsoft.com/office/drawing/2014/main" id="{1F8C93DD-3BE7-4399-A87A-B08F1EE2A445}"/>
              </a:ext>
            </a:extLst>
          </p:cNvPr>
          <p:cNvPicPr>
            <a:picLocks noChangeAspect="1"/>
          </p:cNvPicPr>
          <p:nvPr/>
        </p:nvPicPr>
        <p:blipFill>
          <a:blip r:embed="rId3"/>
          <a:stretch>
            <a:fillRect/>
          </a:stretch>
        </p:blipFill>
        <p:spPr>
          <a:xfrm>
            <a:off x="6511727" y="3113198"/>
            <a:ext cx="5570942" cy="3086302"/>
          </a:xfrm>
          <a:prstGeom prst="rect">
            <a:avLst/>
          </a:prstGeom>
        </p:spPr>
      </p:pic>
      <p:sp>
        <p:nvSpPr>
          <p:cNvPr id="9" name="TextBox 8">
            <a:extLst>
              <a:ext uri="{FF2B5EF4-FFF2-40B4-BE49-F238E27FC236}">
                <a16:creationId xmlns:a16="http://schemas.microsoft.com/office/drawing/2014/main" id="{3378511D-FE02-48B7-BCCD-7A63D58CA3EB}"/>
              </a:ext>
            </a:extLst>
          </p:cNvPr>
          <p:cNvSpPr txBox="1"/>
          <p:nvPr/>
        </p:nvSpPr>
        <p:spPr>
          <a:xfrm>
            <a:off x="7222886" y="1757168"/>
            <a:ext cx="4394580" cy="954107"/>
          </a:xfrm>
          <a:prstGeom prst="rect">
            <a:avLst/>
          </a:prstGeom>
          <a:noFill/>
        </p:spPr>
        <p:txBody>
          <a:bodyPr wrap="square" rtlCol="0">
            <a:spAutoFit/>
          </a:bodyPr>
          <a:lstStyle/>
          <a:p>
            <a:r>
              <a:rPr lang="en-US" sz="2800" dirty="0"/>
              <a:t>This is what happened to Moderna Stock afterwards: </a:t>
            </a:r>
          </a:p>
        </p:txBody>
      </p:sp>
      <p:cxnSp>
        <p:nvCxnSpPr>
          <p:cNvPr id="11" name="Straight Arrow Connector 10">
            <a:extLst>
              <a:ext uri="{FF2B5EF4-FFF2-40B4-BE49-F238E27FC236}">
                <a16:creationId xmlns:a16="http://schemas.microsoft.com/office/drawing/2014/main" id="{5B33C0E2-5653-415A-8933-BD19217AD295}"/>
              </a:ext>
            </a:extLst>
          </p:cNvPr>
          <p:cNvCxnSpPr>
            <a:cxnSpLocks/>
          </p:cNvCxnSpPr>
          <p:nvPr/>
        </p:nvCxnSpPr>
        <p:spPr>
          <a:xfrm>
            <a:off x="11511141" y="3429000"/>
            <a:ext cx="0" cy="234447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DAB880-351F-4DC0-BD07-D434C845DAC0}"/>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74865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BF1A1FB-8347-4933-9BDD-A8534B2878FF}"/>
              </a:ext>
            </a:extLst>
          </p:cNvPr>
          <p:cNvSpPr/>
          <p:nvPr/>
        </p:nvSpPr>
        <p:spPr>
          <a:xfrm>
            <a:off x="218212" y="525804"/>
            <a:ext cx="11654054" cy="596330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28F1EB-A1CB-4D07-A4E1-FD1B8C09DD59}"/>
              </a:ext>
            </a:extLst>
          </p:cNvPr>
          <p:cNvSpPr txBox="1"/>
          <p:nvPr/>
        </p:nvSpPr>
        <p:spPr>
          <a:xfrm>
            <a:off x="219498" y="4952536"/>
            <a:ext cx="199257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orbel" panose="020B0503020204020204"/>
              </a:rPr>
              <a:t>Graphene Oxide Discovered</a:t>
            </a:r>
            <a:br>
              <a:rPr lang="en-US" sz="2000" dirty="0">
                <a:solidFill>
                  <a:prstClr val="white"/>
                </a:solidFill>
                <a:latin typeface="Corbel" panose="020B0503020204020204"/>
              </a:rPr>
            </a:br>
            <a:r>
              <a:rPr lang="en-US" sz="2000" dirty="0">
                <a:solidFill>
                  <a:prstClr val="white"/>
                </a:solidFill>
                <a:latin typeface="Corbel" panose="020B0503020204020204"/>
              </a:rPr>
              <a:t>(unpatentable)</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8306924E-1660-4155-B024-70A1690E272B}"/>
              </a:ext>
            </a:extLst>
          </p:cNvPr>
          <p:cNvPicPr>
            <a:picLocks noChangeAspect="1"/>
          </p:cNvPicPr>
          <p:nvPr/>
        </p:nvPicPr>
        <p:blipFill>
          <a:blip r:embed="rId2"/>
          <a:stretch>
            <a:fillRect/>
          </a:stretch>
        </p:blipFill>
        <p:spPr>
          <a:xfrm>
            <a:off x="0" y="-155300"/>
            <a:ext cx="13088202" cy="1045782"/>
          </a:xfrm>
          <a:prstGeom prst="rect">
            <a:avLst/>
          </a:prstGeom>
        </p:spPr>
      </p:pic>
      <p:sp>
        <p:nvSpPr>
          <p:cNvPr id="5" name="TextBox 4">
            <a:extLst>
              <a:ext uri="{FF2B5EF4-FFF2-40B4-BE49-F238E27FC236}">
                <a16:creationId xmlns:a16="http://schemas.microsoft.com/office/drawing/2014/main" id="{D52CE69D-38FF-4352-8E25-132081E96FC5}"/>
              </a:ext>
            </a:extLst>
          </p:cNvPr>
          <p:cNvSpPr txBox="1"/>
          <p:nvPr/>
        </p:nvSpPr>
        <p:spPr>
          <a:xfrm>
            <a:off x="6629394" y="4529712"/>
            <a:ext cx="199257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2004</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Graphene</a:t>
            </a:r>
            <a:r>
              <a:rPr lang="en-US" sz="1600" dirty="0">
                <a:solidFill>
                  <a:prstClr val="white"/>
                </a:solidFill>
                <a:latin typeface="Corbel" panose="020B0503020204020204"/>
              </a:rPr>
              <a:t> </a:t>
            </a:r>
            <a:br>
              <a:rPr lang="en-US" sz="1600" dirty="0">
                <a:solidFill>
                  <a:prstClr val="white"/>
                </a:solidFill>
                <a:latin typeface="Corbel" panose="020B0503020204020204"/>
              </a:rPr>
            </a:br>
            <a:r>
              <a:rPr lang="en-US" sz="1600" dirty="0">
                <a:solidFill>
                  <a:prstClr val="white"/>
                </a:solidFill>
                <a:latin typeface="Corbel" panose="020B0503020204020204"/>
              </a:rPr>
              <a:t>“Discovered”</a:t>
            </a:r>
            <a:br>
              <a:rPr lang="en-US" sz="1600" dirty="0">
                <a:solidFill>
                  <a:prstClr val="white"/>
                </a:solidFill>
                <a:latin typeface="Corbel" panose="020B0503020204020204"/>
              </a:rPr>
            </a:br>
            <a:r>
              <a:rPr lang="en-US" sz="1600" dirty="0">
                <a:solidFill>
                  <a:prstClr val="white"/>
                </a:solidFill>
                <a:latin typeface="Corbel" panose="020B0503020204020204"/>
              </a:rPr>
              <a:t>(patentable</a:t>
            </a:r>
            <a:br>
              <a:rPr lang="en-US" sz="1600" dirty="0">
                <a:solidFill>
                  <a:prstClr val="white"/>
                </a:solidFill>
                <a:latin typeface="Corbel" panose="020B0503020204020204"/>
              </a:rPr>
            </a:br>
            <a:r>
              <a:rPr lang="en-US" sz="1600" dirty="0">
                <a:solidFill>
                  <a:prstClr val="white"/>
                </a:solidFill>
                <a:latin typeface="Corbel" panose="020B0503020204020204"/>
              </a:rPr>
              <a:t>Trade secret)</a:t>
            </a: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7350BEED-7D3B-43B7-9346-0AD7A20003E1}"/>
              </a:ext>
            </a:extLst>
          </p:cNvPr>
          <p:cNvSpPr txBox="1"/>
          <p:nvPr/>
        </p:nvSpPr>
        <p:spPr>
          <a:xfrm>
            <a:off x="7770974" y="5522211"/>
            <a:ext cx="199257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2010</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Nobel Prize Awarded</a:t>
            </a:r>
          </a:p>
        </p:txBody>
      </p:sp>
      <p:sp>
        <p:nvSpPr>
          <p:cNvPr id="7" name="TextBox 6">
            <a:extLst>
              <a:ext uri="{FF2B5EF4-FFF2-40B4-BE49-F238E27FC236}">
                <a16:creationId xmlns:a16="http://schemas.microsoft.com/office/drawing/2014/main" id="{8EA9ECB4-4105-497C-A26C-2651EB942C80}"/>
              </a:ext>
            </a:extLst>
          </p:cNvPr>
          <p:cNvSpPr txBox="1"/>
          <p:nvPr/>
        </p:nvSpPr>
        <p:spPr>
          <a:xfrm>
            <a:off x="9243232" y="4090761"/>
            <a:ext cx="158769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2013</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Graphene Flagship Founded</a:t>
            </a:r>
          </a:p>
        </p:txBody>
      </p:sp>
      <p:cxnSp>
        <p:nvCxnSpPr>
          <p:cNvPr id="9" name="Straight Connector 8">
            <a:extLst>
              <a:ext uri="{FF2B5EF4-FFF2-40B4-BE49-F238E27FC236}">
                <a16:creationId xmlns:a16="http://schemas.microsoft.com/office/drawing/2014/main" id="{82EEBCBC-9F8D-415D-80C7-2C221165CB58}"/>
              </a:ext>
            </a:extLst>
          </p:cNvPr>
          <p:cNvCxnSpPr>
            <a:cxnSpLocks/>
          </p:cNvCxnSpPr>
          <p:nvPr/>
        </p:nvCxnSpPr>
        <p:spPr>
          <a:xfrm>
            <a:off x="491319" y="3428999"/>
            <a:ext cx="11122926" cy="1"/>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B8D0C99-ECB0-4AB7-BC0E-95FA89BBAE0C}"/>
              </a:ext>
            </a:extLst>
          </p:cNvPr>
          <p:cNvSpPr txBox="1"/>
          <p:nvPr/>
        </p:nvSpPr>
        <p:spPr>
          <a:xfrm>
            <a:off x="10384812" y="4589761"/>
            <a:ext cx="1587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2021</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Covid “Vaccine” Rollout</a:t>
            </a:r>
          </a:p>
        </p:txBody>
      </p:sp>
      <p:cxnSp>
        <p:nvCxnSpPr>
          <p:cNvPr id="13" name="Straight Connector 12">
            <a:extLst>
              <a:ext uri="{FF2B5EF4-FFF2-40B4-BE49-F238E27FC236}">
                <a16:creationId xmlns:a16="http://schemas.microsoft.com/office/drawing/2014/main" id="{11F663A9-61B3-4BB0-B8EE-F9E554D286A9}"/>
              </a:ext>
            </a:extLst>
          </p:cNvPr>
          <p:cNvCxnSpPr>
            <a:cxnSpLocks/>
          </p:cNvCxnSpPr>
          <p:nvPr/>
        </p:nvCxnSpPr>
        <p:spPr>
          <a:xfrm>
            <a:off x="1215783" y="3437043"/>
            <a:ext cx="0" cy="1123427"/>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19AB5E-6A62-4316-AE48-AD712A501C58}"/>
              </a:ext>
            </a:extLst>
          </p:cNvPr>
          <p:cNvSpPr txBox="1"/>
          <p:nvPr/>
        </p:nvSpPr>
        <p:spPr>
          <a:xfrm>
            <a:off x="856394" y="4552426"/>
            <a:ext cx="7187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1859</a:t>
            </a:r>
          </a:p>
        </p:txBody>
      </p:sp>
      <p:cxnSp>
        <p:nvCxnSpPr>
          <p:cNvPr id="18" name="Straight Connector 17">
            <a:extLst>
              <a:ext uri="{FF2B5EF4-FFF2-40B4-BE49-F238E27FC236}">
                <a16:creationId xmlns:a16="http://schemas.microsoft.com/office/drawing/2014/main" id="{57391B46-B472-4132-9157-FDF95CC6869E}"/>
              </a:ext>
            </a:extLst>
          </p:cNvPr>
          <p:cNvCxnSpPr>
            <a:cxnSpLocks/>
          </p:cNvCxnSpPr>
          <p:nvPr/>
        </p:nvCxnSpPr>
        <p:spPr>
          <a:xfrm>
            <a:off x="7668333" y="2211577"/>
            <a:ext cx="1" cy="2392346"/>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BAC0CE-F19D-4663-914A-FF7EFF2C5593}"/>
              </a:ext>
            </a:extLst>
          </p:cNvPr>
          <p:cNvCxnSpPr>
            <a:cxnSpLocks/>
          </p:cNvCxnSpPr>
          <p:nvPr/>
        </p:nvCxnSpPr>
        <p:spPr>
          <a:xfrm flipH="1">
            <a:off x="8786165" y="3447120"/>
            <a:ext cx="11796" cy="196708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6F71CB-DA53-44F1-BC83-0C70D6336F14}"/>
              </a:ext>
            </a:extLst>
          </p:cNvPr>
          <p:cNvCxnSpPr>
            <a:cxnSpLocks/>
          </p:cNvCxnSpPr>
          <p:nvPr/>
        </p:nvCxnSpPr>
        <p:spPr>
          <a:xfrm>
            <a:off x="9597794" y="2756892"/>
            <a:ext cx="0" cy="126116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881BFB-6E03-492B-997E-3E698078A65E}"/>
              </a:ext>
            </a:extLst>
          </p:cNvPr>
          <p:cNvCxnSpPr>
            <a:cxnSpLocks/>
          </p:cNvCxnSpPr>
          <p:nvPr/>
        </p:nvCxnSpPr>
        <p:spPr>
          <a:xfrm>
            <a:off x="11178657" y="3407750"/>
            <a:ext cx="0" cy="1034403"/>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id="{09BEC478-683A-4C52-AC6D-A5B121AB9FF1}"/>
              </a:ext>
            </a:extLst>
          </p:cNvPr>
          <p:cNvSpPr/>
          <p:nvPr/>
        </p:nvSpPr>
        <p:spPr>
          <a:xfrm rot="5400000">
            <a:off x="5823715" y="-1748986"/>
            <a:ext cx="747018" cy="996286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11498DCF-55A3-4225-A8CC-961592C5EA8A}"/>
              </a:ext>
            </a:extLst>
          </p:cNvPr>
          <p:cNvSpPr txBox="1"/>
          <p:nvPr/>
        </p:nvSpPr>
        <p:spPr>
          <a:xfrm>
            <a:off x="2343851" y="2065991"/>
            <a:ext cx="492456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160+ Years of experimentation</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lang="en-US" sz="2000" dirty="0">
                <a:solidFill>
                  <a:prstClr val="white"/>
                </a:solidFill>
                <a:latin typeface="Corbel" panose="020B0503020204020204"/>
              </a:rPr>
              <a:t>with </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invisible known poison</a:t>
            </a:r>
          </a:p>
        </p:txBody>
      </p:sp>
      <p:sp>
        <p:nvSpPr>
          <p:cNvPr id="32" name="TextBox 31">
            <a:extLst>
              <a:ext uri="{FF2B5EF4-FFF2-40B4-BE49-F238E27FC236}">
                <a16:creationId xmlns:a16="http://schemas.microsoft.com/office/drawing/2014/main" id="{BDB76AA8-8FEF-4309-85F2-9799489DD98B}"/>
              </a:ext>
            </a:extLst>
          </p:cNvPr>
          <p:cNvSpPr txBox="1"/>
          <p:nvPr/>
        </p:nvSpPr>
        <p:spPr>
          <a:xfrm>
            <a:off x="6834826" y="1305120"/>
            <a:ext cx="19513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Re-branded with a </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different name</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TROJAN HORSE</a:t>
            </a:r>
          </a:p>
        </p:txBody>
      </p:sp>
      <p:sp>
        <p:nvSpPr>
          <p:cNvPr id="34" name="TextBox 33">
            <a:extLst>
              <a:ext uri="{FF2B5EF4-FFF2-40B4-BE49-F238E27FC236}">
                <a16:creationId xmlns:a16="http://schemas.microsoft.com/office/drawing/2014/main" id="{E542359A-A8D9-4257-A6B6-40BB426474A7}"/>
              </a:ext>
            </a:extLst>
          </p:cNvPr>
          <p:cNvSpPr txBox="1"/>
          <p:nvPr/>
        </p:nvSpPr>
        <p:spPr>
          <a:xfrm>
            <a:off x="8664613" y="1709813"/>
            <a:ext cx="191011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Funded by Globalists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Multi-Billion </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t>
            </a:r>
          </a:p>
        </p:txBody>
      </p:sp>
      <p:sp>
        <p:nvSpPr>
          <p:cNvPr id="35" name="TextBox 34">
            <a:extLst>
              <a:ext uri="{FF2B5EF4-FFF2-40B4-BE49-F238E27FC236}">
                <a16:creationId xmlns:a16="http://schemas.microsoft.com/office/drawing/2014/main" id="{3F09D934-898C-4BE6-86B9-6FB937B43EBB}"/>
              </a:ext>
            </a:extLst>
          </p:cNvPr>
          <p:cNvSpPr txBox="1"/>
          <p:nvPr/>
        </p:nvSpPr>
        <p:spPr>
          <a:xfrm>
            <a:off x="10438264" y="1397632"/>
            <a:ext cx="1321128"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Poison Injected into billions of people without their informed consent</a:t>
            </a:r>
          </a:p>
        </p:txBody>
      </p:sp>
      <p:pic>
        <p:nvPicPr>
          <p:cNvPr id="42" name="Picture 41">
            <a:extLst>
              <a:ext uri="{FF2B5EF4-FFF2-40B4-BE49-F238E27FC236}">
                <a16:creationId xmlns:a16="http://schemas.microsoft.com/office/drawing/2014/main" id="{0298AC6F-0465-45A6-A8FB-9B46742E6CE9}"/>
              </a:ext>
            </a:extLst>
          </p:cNvPr>
          <p:cNvPicPr>
            <a:picLocks noChangeAspect="1"/>
          </p:cNvPicPr>
          <p:nvPr/>
        </p:nvPicPr>
        <p:blipFill>
          <a:blip r:embed="rId3"/>
          <a:stretch>
            <a:fillRect/>
          </a:stretch>
        </p:blipFill>
        <p:spPr>
          <a:xfrm>
            <a:off x="1215783" y="599712"/>
            <a:ext cx="9472109" cy="701692"/>
          </a:xfrm>
          <a:prstGeom prst="rect">
            <a:avLst/>
          </a:prstGeom>
        </p:spPr>
      </p:pic>
      <p:sp>
        <p:nvSpPr>
          <p:cNvPr id="44" name="TextBox 43">
            <a:extLst>
              <a:ext uri="{FF2B5EF4-FFF2-40B4-BE49-F238E27FC236}">
                <a16:creationId xmlns:a16="http://schemas.microsoft.com/office/drawing/2014/main" id="{B75EB23D-64FD-4FA4-B71A-F9733C6C03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44344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9192124" y="-170330"/>
            <a:ext cx="2610853"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These are only some of the many organizations and governments that are a part of the “Graphene Flagship”  Multibillion $ Project.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orbel" panose="020B0503020204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3" name="Rectangle 2">
            <a:extLst>
              <a:ext uri="{FF2B5EF4-FFF2-40B4-BE49-F238E27FC236}">
                <a16:creationId xmlns:a16="http://schemas.microsoft.com/office/drawing/2014/main" id="{94FC5FC6-9E7D-44C9-B759-CE4F309395DE}"/>
              </a:ext>
            </a:extLst>
          </p:cNvPr>
          <p:cNvSpPr/>
          <p:nvPr/>
        </p:nvSpPr>
        <p:spPr>
          <a:xfrm>
            <a:off x="9633223" y="-1796839"/>
            <a:ext cx="8525961" cy="201863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-text</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97D219E-F416-4425-9E1D-6BD2F7EA6F21}"/>
              </a:ext>
            </a:extLst>
          </p:cNvPr>
          <p:cNvPicPr>
            <a:picLocks noChangeAspect="1"/>
          </p:cNvPicPr>
          <p:nvPr/>
        </p:nvPicPr>
        <p:blipFill rotWithShape="1">
          <a:blip r:embed="rId2"/>
          <a:srcRect l="6345" t="28072" r="7392" b="901"/>
          <a:stretch/>
        </p:blipFill>
        <p:spPr>
          <a:xfrm>
            <a:off x="246858" y="1507958"/>
            <a:ext cx="8758990" cy="5133474"/>
          </a:xfrm>
          <a:prstGeom prst="rect">
            <a:avLst/>
          </a:prstGeom>
        </p:spPr>
      </p:pic>
      <p:pic>
        <p:nvPicPr>
          <p:cNvPr id="5" name="Picture 4">
            <a:extLst>
              <a:ext uri="{FF2B5EF4-FFF2-40B4-BE49-F238E27FC236}">
                <a16:creationId xmlns:a16="http://schemas.microsoft.com/office/drawing/2014/main" id="{313226F3-5B2C-42C7-9CD8-68F2F1E1876A}"/>
              </a:ext>
            </a:extLst>
          </p:cNvPr>
          <p:cNvPicPr>
            <a:picLocks noChangeAspect="1"/>
          </p:cNvPicPr>
          <p:nvPr/>
        </p:nvPicPr>
        <p:blipFill rotWithShape="1">
          <a:blip r:embed="rId3"/>
          <a:srcRect t="31868" b="27039"/>
          <a:stretch/>
        </p:blipFill>
        <p:spPr>
          <a:xfrm>
            <a:off x="246858" y="667993"/>
            <a:ext cx="8758990" cy="892405"/>
          </a:xfrm>
          <a:prstGeom prst="rect">
            <a:avLst/>
          </a:prstGeom>
        </p:spPr>
      </p:pic>
      <p:sp>
        <p:nvSpPr>
          <p:cNvPr id="6" name="TextBox 5">
            <a:extLst>
              <a:ext uri="{FF2B5EF4-FFF2-40B4-BE49-F238E27FC236}">
                <a16:creationId xmlns:a16="http://schemas.microsoft.com/office/drawing/2014/main" id="{BBAB6707-8CEE-4A14-975F-55659BCECBB1}"/>
              </a:ext>
            </a:extLst>
          </p:cNvPr>
          <p:cNvSpPr txBox="1"/>
          <p:nvPr/>
        </p:nvSpPr>
        <p:spPr>
          <a:xfrm>
            <a:off x="9192124" y="4304507"/>
            <a:ext cx="2999876"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“GRAPHENE WILL CHANGE THE WORLD!</a:t>
            </a:r>
            <a:b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GRAPHENE WILL BE IN EVERYTHING!!”</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orbel" panose="020B0503020204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7" name="TextBox 6">
            <a:extLst>
              <a:ext uri="{FF2B5EF4-FFF2-40B4-BE49-F238E27FC236}">
                <a16:creationId xmlns:a16="http://schemas.microsoft.com/office/drawing/2014/main" id="{668B32AA-EC8A-450C-BE3D-C1AB3B2FF78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11270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9854384" y="-110307"/>
            <a:ext cx="2337615" cy="2516623"/>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900928" y="953070"/>
            <a:ext cx="10099005" cy="631006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1</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Oxide Explained. They are trying to kill you with a 160 year old poison.</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Graphene vs. Graphene Oxide- why its important to know the difference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How is Graphene Oxide made?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What can Graphene Oxide Do? Its unique </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properties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is why they put it in everything.</a:t>
            </a:r>
          </a:p>
          <a:p>
            <a:pPr marL="0" marR="0" lvl="0" indent="0" algn="l" defTabSz="457200" rtl="0" eaLnBrk="1" fontAlgn="auto" latinLnBrk="0" hangingPunct="1">
              <a:lnSpc>
                <a:spcPct val="115000"/>
              </a:lnSpc>
              <a:spcBef>
                <a:spcPts val="0"/>
              </a:spcBef>
              <a:spcAft>
                <a:spcPts val="1000"/>
              </a:spcAft>
              <a:buClrTx/>
              <a:buSzTx/>
              <a:buFontTx/>
              <a:buNone/>
              <a:tabLst/>
              <a:defRPr/>
            </a:pP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is the main ingredient in DARPA Hydrogels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-What’s in the Covid shots? GO, </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Steel, Parasites and more: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New Photos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Flagship. The money and power behin</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d the agenda.</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-Before Covid, a study was done: How much GO can they put in a human before fatal?</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in the PCR tests, in the masks, in the water supply and in chemtrails.</a:t>
            </a:r>
          </a:p>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-How Graphene Oxide works with 5G</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10244680" y="280783"/>
            <a:ext cx="1557021" cy="1576729"/>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l="36462"/>
          <a:stretch/>
        </p:blipFill>
        <p:spPr>
          <a:xfrm>
            <a:off x="-1" y="255399"/>
            <a:ext cx="1900929" cy="6722874"/>
          </a:xfrm>
          <a:prstGeom prst="rect">
            <a:avLst/>
          </a:prstGeom>
        </p:spPr>
      </p:pic>
      <p:sp>
        <p:nvSpPr>
          <p:cNvPr id="2" name="TextBox 1">
            <a:extLst>
              <a:ext uri="{FF2B5EF4-FFF2-40B4-BE49-F238E27FC236}">
                <a16:creationId xmlns:a16="http://schemas.microsoft.com/office/drawing/2014/main" id="{F013D397-E1AE-4339-A5F9-C518DDB1A9D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80684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C5FC6-9E7D-44C9-B759-CE4F309395DE}"/>
              </a:ext>
            </a:extLst>
          </p:cNvPr>
          <p:cNvSpPr/>
          <p:nvPr/>
        </p:nvSpPr>
        <p:spPr>
          <a:xfrm>
            <a:off x="9355302" y="4779056"/>
            <a:ext cx="2836697" cy="223099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Sp</a:t>
            </a:r>
            <a:r>
              <a:rPr lang="en-US" sz="2000" dirty="0" err="1">
                <a:solidFill>
                  <a:prstClr val="white"/>
                </a:solidFill>
                <a:latin typeface="Calibri" panose="020F0502020204030204" pitchFamily="34" charset="0"/>
                <a:ea typeface="Calibri" panose="020F0502020204030204" pitchFamily="34" charset="0"/>
                <a:cs typeface="Arial" panose="020B0604020202020204" pitchFamily="34" charset="0"/>
              </a:rPr>
              <a:t>ecial</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 thanks given to the “Graphene Flagship” in the presentation</a:t>
            </a:r>
            <a:endPar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7B4EFEF-997F-4FB4-95F8-851B91A39054}"/>
              </a:ext>
            </a:extLst>
          </p:cNvPr>
          <p:cNvPicPr>
            <a:picLocks noChangeAspect="1"/>
          </p:cNvPicPr>
          <p:nvPr/>
        </p:nvPicPr>
        <p:blipFill>
          <a:blip r:embed="rId2"/>
          <a:stretch>
            <a:fillRect/>
          </a:stretch>
        </p:blipFill>
        <p:spPr>
          <a:xfrm>
            <a:off x="412827" y="1314991"/>
            <a:ext cx="8789765" cy="4805072"/>
          </a:xfrm>
          <a:prstGeom prst="rect">
            <a:avLst/>
          </a:prstGeom>
        </p:spPr>
      </p:pic>
      <p:pic>
        <p:nvPicPr>
          <p:cNvPr id="8" name="Picture 7">
            <a:extLst>
              <a:ext uri="{FF2B5EF4-FFF2-40B4-BE49-F238E27FC236}">
                <a16:creationId xmlns:a16="http://schemas.microsoft.com/office/drawing/2014/main" id="{3FE09C51-314C-45EF-97CF-6F663CFA2FD0}"/>
              </a:ext>
            </a:extLst>
          </p:cNvPr>
          <p:cNvPicPr>
            <a:picLocks noChangeAspect="1"/>
          </p:cNvPicPr>
          <p:nvPr/>
        </p:nvPicPr>
        <p:blipFill rotWithShape="1">
          <a:blip r:embed="rId3"/>
          <a:srcRect b="5342"/>
          <a:stretch/>
        </p:blipFill>
        <p:spPr>
          <a:xfrm>
            <a:off x="412827" y="1548727"/>
            <a:ext cx="5907762" cy="4106780"/>
          </a:xfrm>
          <a:prstGeom prst="rect">
            <a:avLst/>
          </a:prstGeom>
        </p:spPr>
      </p:pic>
      <p:sp>
        <p:nvSpPr>
          <p:cNvPr id="9" name="Rectangle 8">
            <a:extLst>
              <a:ext uri="{FF2B5EF4-FFF2-40B4-BE49-F238E27FC236}">
                <a16:creationId xmlns:a16="http://schemas.microsoft.com/office/drawing/2014/main" id="{81C4C2AE-38DD-40B0-BCE9-0B7E045B7196}"/>
              </a:ext>
            </a:extLst>
          </p:cNvPr>
          <p:cNvSpPr/>
          <p:nvPr/>
        </p:nvSpPr>
        <p:spPr>
          <a:xfrm>
            <a:off x="9473455" y="1376585"/>
            <a:ext cx="2194077" cy="3693319"/>
          </a:xfrm>
          <a:prstGeom prst="rect">
            <a:avLst/>
          </a:prstGeom>
        </p:spPr>
        <p:txBody>
          <a:bodyPr wrap="square">
            <a:spAutoFit/>
          </a:body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PROOF THEY KNEW THIS WOULD KILL PEOPLE BEFORE THEY INJECTED BILLIONS WITH THIS TOXIC SUBSTANCE IN COVID SHOTS. </a:t>
            </a:r>
            <a:br>
              <a:rPr lang="en-US" dirty="0">
                <a:solidFill>
                  <a:prstClr val="white"/>
                </a:solidFill>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10" name="Picture 9">
            <a:extLst>
              <a:ext uri="{FF2B5EF4-FFF2-40B4-BE49-F238E27FC236}">
                <a16:creationId xmlns:a16="http://schemas.microsoft.com/office/drawing/2014/main" id="{560E6F66-D547-4429-B950-1CCBE845C90A}"/>
              </a:ext>
            </a:extLst>
          </p:cNvPr>
          <p:cNvPicPr>
            <a:picLocks noChangeAspect="1"/>
          </p:cNvPicPr>
          <p:nvPr/>
        </p:nvPicPr>
        <p:blipFill>
          <a:blip r:embed="rId4"/>
          <a:stretch>
            <a:fillRect/>
          </a:stretch>
        </p:blipFill>
        <p:spPr>
          <a:xfrm>
            <a:off x="0" y="-150834"/>
            <a:ext cx="12432632" cy="1931507"/>
          </a:xfrm>
          <a:prstGeom prst="rect">
            <a:avLst/>
          </a:prstGeom>
        </p:spPr>
      </p:pic>
      <p:sp>
        <p:nvSpPr>
          <p:cNvPr id="11" name="Rectangle 10">
            <a:extLst>
              <a:ext uri="{FF2B5EF4-FFF2-40B4-BE49-F238E27FC236}">
                <a16:creationId xmlns:a16="http://schemas.microsoft.com/office/drawing/2014/main" id="{22409C4F-CD7D-435E-9F94-F4027A2B510C}"/>
              </a:ext>
            </a:extLst>
          </p:cNvPr>
          <p:cNvSpPr/>
          <p:nvPr/>
        </p:nvSpPr>
        <p:spPr>
          <a:xfrm>
            <a:off x="252405" y="798384"/>
            <a:ext cx="10090484" cy="461665"/>
          </a:xfrm>
          <a:prstGeom prst="rect">
            <a:avLst/>
          </a:prstGeom>
        </p:spPr>
        <p:txBody>
          <a:bodyPr wrap="square">
            <a:spAutoFit/>
          </a:bodyPr>
          <a:lstStyle/>
          <a:p>
            <a:r>
              <a:rPr lang="en-US" sz="2400" dirty="0"/>
              <a:t>2016 “Cellular Responses to Graphene Oxide Sheets” Dr. Sandra Vranic  </a:t>
            </a:r>
          </a:p>
        </p:txBody>
      </p:sp>
      <p:sp>
        <p:nvSpPr>
          <p:cNvPr id="12" name="Rectangle 11">
            <a:extLst>
              <a:ext uri="{FF2B5EF4-FFF2-40B4-BE49-F238E27FC236}">
                <a16:creationId xmlns:a16="http://schemas.microsoft.com/office/drawing/2014/main" id="{C453AB9D-8717-48B2-8D0B-ACA6D4ECF26B}"/>
              </a:ext>
            </a:extLst>
          </p:cNvPr>
          <p:cNvSpPr/>
          <p:nvPr/>
        </p:nvSpPr>
        <p:spPr>
          <a:xfrm>
            <a:off x="183562" y="6133599"/>
            <a:ext cx="12008437" cy="1806264"/>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AFTER GO was discovered in the Covid Vaccines, people found this presentation and the comments section exploded. It will probably be removed from Youtube soon, we saved the video file and screen shots of the comments</a:t>
            </a:r>
            <a:r>
              <a:rPr kumimoji="0" lang="en-US"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DA1B58A-E447-44F5-8151-CDCBAA42342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81757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DB1C4-A39D-430C-B22B-7BE98672CBBC}"/>
              </a:ext>
            </a:extLst>
          </p:cNvPr>
          <p:cNvPicPr>
            <a:picLocks noChangeAspect="1"/>
          </p:cNvPicPr>
          <p:nvPr/>
        </p:nvPicPr>
        <p:blipFill>
          <a:blip r:embed="rId2"/>
          <a:stretch>
            <a:fillRect/>
          </a:stretch>
        </p:blipFill>
        <p:spPr>
          <a:xfrm>
            <a:off x="-64561" y="-159204"/>
            <a:ext cx="12321122" cy="1133762"/>
          </a:xfrm>
          <a:prstGeom prst="rect">
            <a:avLst/>
          </a:prstGeom>
        </p:spPr>
      </p:pic>
      <p:pic>
        <p:nvPicPr>
          <p:cNvPr id="5" name="Picture 4">
            <a:extLst>
              <a:ext uri="{FF2B5EF4-FFF2-40B4-BE49-F238E27FC236}">
                <a16:creationId xmlns:a16="http://schemas.microsoft.com/office/drawing/2014/main" id="{2FA6A070-0D03-48A5-BA66-507E102C1AC6}"/>
              </a:ext>
            </a:extLst>
          </p:cNvPr>
          <p:cNvPicPr>
            <a:picLocks noChangeAspect="1"/>
          </p:cNvPicPr>
          <p:nvPr/>
        </p:nvPicPr>
        <p:blipFill rotWithShape="1">
          <a:blip r:embed="rId3"/>
          <a:srcRect l="13435" r="6747"/>
          <a:stretch/>
        </p:blipFill>
        <p:spPr>
          <a:xfrm>
            <a:off x="179635" y="3429000"/>
            <a:ext cx="3142410" cy="1603060"/>
          </a:xfrm>
          <a:prstGeom prst="rect">
            <a:avLst/>
          </a:prstGeom>
        </p:spPr>
      </p:pic>
      <p:pic>
        <p:nvPicPr>
          <p:cNvPr id="6" name="Picture 5">
            <a:extLst>
              <a:ext uri="{FF2B5EF4-FFF2-40B4-BE49-F238E27FC236}">
                <a16:creationId xmlns:a16="http://schemas.microsoft.com/office/drawing/2014/main" id="{85525446-5CBD-4054-8D76-D7AB92857F56}"/>
              </a:ext>
            </a:extLst>
          </p:cNvPr>
          <p:cNvPicPr>
            <a:picLocks noChangeAspect="1"/>
          </p:cNvPicPr>
          <p:nvPr/>
        </p:nvPicPr>
        <p:blipFill>
          <a:blip r:embed="rId4"/>
          <a:stretch>
            <a:fillRect/>
          </a:stretch>
        </p:blipFill>
        <p:spPr>
          <a:xfrm>
            <a:off x="179635" y="1041291"/>
            <a:ext cx="2383091" cy="1489030"/>
          </a:xfrm>
          <a:prstGeom prst="rect">
            <a:avLst/>
          </a:prstGeom>
        </p:spPr>
      </p:pic>
      <p:pic>
        <p:nvPicPr>
          <p:cNvPr id="7" name="Picture 6">
            <a:extLst>
              <a:ext uri="{FF2B5EF4-FFF2-40B4-BE49-F238E27FC236}">
                <a16:creationId xmlns:a16="http://schemas.microsoft.com/office/drawing/2014/main" id="{52A80DFC-27BE-460E-A953-EA9232F7AD8A}"/>
              </a:ext>
            </a:extLst>
          </p:cNvPr>
          <p:cNvPicPr>
            <a:picLocks noChangeAspect="1"/>
          </p:cNvPicPr>
          <p:nvPr/>
        </p:nvPicPr>
        <p:blipFill rotWithShape="1">
          <a:blip r:embed="rId5"/>
          <a:srcRect l="1836" r="2693" b="16315"/>
          <a:stretch/>
        </p:blipFill>
        <p:spPr>
          <a:xfrm>
            <a:off x="3452183" y="807060"/>
            <a:ext cx="2802753" cy="1035612"/>
          </a:xfrm>
          <a:prstGeom prst="rect">
            <a:avLst/>
          </a:prstGeom>
        </p:spPr>
      </p:pic>
      <p:pic>
        <p:nvPicPr>
          <p:cNvPr id="8" name="Picture 7">
            <a:extLst>
              <a:ext uri="{FF2B5EF4-FFF2-40B4-BE49-F238E27FC236}">
                <a16:creationId xmlns:a16="http://schemas.microsoft.com/office/drawing/2014/main" id="{22758070-9A81-4C07-BCC2-9E8AB57BAA76}"/>
              </a:ext>
            </a:extLst>
          </p:cNvPr>
          <p:cNvPicPr/>
          <p:nvPr/>
        </p:nvPicPr>
        <p:blipFill>
          <a:blip r:embed="rId6"/>
          <a:stretch>
            <a:fillRect/>
          </a:stretch>
        </p:blipFill>
        <p:spPr>
          <a:xfrm>
            <a:off x="4434313" y="3009690"/>
            <a:ext cx="2041750" cy="1220840"/>
          </a:xfrm>
          <a:prstGeom prst="rect">
            <a:avLst/>
          </a:prstGeom>
        </p:spPr>
      </p:pic>
      <p:cxnSp>
        <p:nvCxnSpPr>
          <p:cNvPr id="11" name="Straight Connector 10">
            <a:extLst>
              <a:ext uri="{FF2B5EF4-FFF2-40B4-BE49-F238E27FC236}">
                <a16:creationId xmlns:a16="http://schemas.microsoft.com/office/drawing/2014/main" id="{52E7B2AE-F90A-4E0B-977E-5616351BA058}"/>
              </a:ext>
            </a:extLst>
          </p:cNvPr>
          <p:cNvCxnSpPr>
            <a:cxnSpLocks/>
          </p:cNvCxnSpPr>
          <p:nvPr/>
        </p:nvCxnSpPr>
        <p:spPr>
          <a:xfrm flipV="1">
            <a:off x="1750840" y="1103085"/>
            <a:ext cx="1701343" cy="84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94DE6F-E899-4391-B53C-8B28A48FA61D}"/>
              </a:ext>
            </a:extLst>
          </p:cNvPr>
          <p:cNvCxnSpPr>
            <a:cxnSpLocks/>
          </p:cNvCxnSpPr>
          <p:nvPr/>
        </p:nvCxnSpPr>
        <p:spPr>
          <a:xfrm flipV="1">
            <a:off x="1740138" y="1727096"/>
            <a:ext cx="1712045" cy="22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2628CD-3E57-44D2-BD71-A7DB4729BC7E}"/>
              </a:ext>
            </a:extLst>
          </p:cNvPr>
          <p:cNvCxnSpPr>
            <a:cxnSpLocks/>
          </p:cNvCxnSpPr>
          <p:nvPr/>
        </p:nvCxnSpPr>
        <p:spPr>
          <a:xfrm flipV="1">
            <a:off x="1810122" y="1459058"/>
            <a:ext cx="1642061" cy="50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AB0CC5-3C18-42E7-9BA6-3B6848A456DD}"/>
              </a:ext>
            </a:extLst>
          </p:cNvPr>
          <p:cNvCxnSpPr/>
          <p:nvPr/>
        </p:nvCxnSpPr>
        <p:spPr>
          <a:xfrm flipV="1">
            <a:off x="2480756" y="3612052"/>
            <a:ext cx="1942855" cy="591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CDDF8F-2948-4EDA-80BB-3F5589D47E4A}"/>
              </a:ext>
            </a:extLst>
          </p:cNvPr>
          <p:cNvCxnSpPr>
            <a:cxnSpLocks/>
          </p:cNvCxnSpPr>
          <p:nvPr/>
        </p:nvCxnSpPr>
        <p:spPr>
          <a:xfrm flipV="1">
            <a:off x="2470054" y="4077940"/>
            <a:ext cx="2093484" cy="127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8E4454-42EA-470E-81E2-71412D57034F}"/>
              </a:ext>
            </a:extLst>
          </p:cNvPr>
          <p:cNvCxnSpPr>
            <a:cxnSpLocks/>
          </p:cNvCxnSpPr>
          <p:nvPr/>
        </p:nvCxnSpPr>
        <p:spPr>
          <a:xfrm flipV="1">
            <a:off x="2599320" y="3856343"/>
            <a:ext cx="1824291" cy="34031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4710103-96FC-4BA8-99EF-32CA8C70E81A}"/>
              </a:ext>
            </a:extLst>
          </p:cNvPr>
          <p:cNvPicPr>
            <a:picLocks noChangeAspect="1"/>
          </p:cNvPicPr>
          <p:nvPr/>
        </p:nvPicPr>
        <p:blipFill rotWithShape="1">
          <a:blip r:embed="rId7"/>
          <a:srcRect l="10659" r="25196"/>
          <a:stretch/>
        </p:blipFill>
        <p:spPr>
          <a:xfrm>
            <a:off x="9637295" y="829531"/>
            <a:ext cx="2253916" cy="1912550"/>
          </a:xfrm>
          <a:prstGeom prst="rect">
            <a:avLst/>
          </a:prstGeom>
        </p:spPr>
      </p:pic>
      <p:pic>
        <p:nvPicPr>
          <p:cNvPr id="25" name="Picture 24">
            <a:extLst>
              <a:ext uri="{FF2B5EF4-FFF2-40B4-BE49-F238E27FC236}">
                <a16:creationId xmlns:a16="http://schemas.microsoft.com/office/drawing/2014/main" id="{91206FFE-2C25-4820-9532-E59171A56849}"/>
              </a:ext>
            </a:extLst>
          </p:cNvPr>
          <p:cNvPicPr>
            <a:picLocks noChangeAspect="1"/>
          </p:cNvPicPr>
          <p:nvPr/>
        </p:nvPicPr>
        <p:blipFill rotWithShape="1">
          <a:blip r:embed="rId8"/>
          <a:srcRect l="19582" r="17527"/>
          <a:stretch/>
        </p:blipFill>
        <p:spPr>
          <a:xfrm>
            <a:off x="9747822" y="3636267"/>
            <a:ext cx="2143389" cy="1912550"/>
          </a:xfrm>
          <a:prstGeom prst="rect">
            <a:avLst/>
          </a:prstGeom>
        </p:spPr>
      </p:pic>
      <p:sp>
        <p:nvSpPr>
          <p:cNvPr id="26" name="Title 1">
            <a:extLst>
              <a:ext uri="{FF2B5EF4-FFF2-40B4-BE49-F238E27FC236}">
                <a16:creationId xmlns:a16="http://schemas.microsoft.com/office/drawing/2014/main" id="{2844E79B-66A9-4403-ADC1-4B0520FDE2AE}"/>
              </a:ext>
            </a:extLst>
          </p:cNvPr>
          <p:cNvSpPr txBox="1">
            <a:spLocks/>
          </p:cNvSpPr>
          <p:nvPr/>
        </p:nvSpPr>
        <p:spPr>
          <a:xfrm>
            <a:off x="2778925" y="1603318"/>
            <a:ext cx="3582163" cy="1482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PCR Tests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(lab studies)</a:t>
            </a:r>
            <a:endParaRPr lang="en-US" sz="2400" dirty="0"/>
          </a:p>
        </p:txBody>
      </p:sp>
      <p:sp>
        <p:nvSpPr>
          <p:cNvPr id="27" name="Title 1">
            <a:extLst>
              <a:ext uri="{FF2B5EF4-FFF2-40B4-BE49-F238E27FC236}">
                <a16:creationId xmlns:a16="http://schemas.microsoft.com/office/drawing/2014/main" id="{FEDDCE1E-2D85-43AF-85C5-56188C6FD23E}"/>
              </a:ext>
            </a:extLst>
          </p:cNvPr>
          <p:cNvSpPr txBox="1">
            <a:spLocks/>
          </p:cNvSpPr>
          <p:nvPr/>
        </p:nvSpPr>
        <p:spPr>
          <a:xfrm>
            <a:off x="3399550" y="4425345"/>
            <a:ext cx="2855385" cy="17565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masks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(Canada and Spain Gov recall and independent findings)</a:t>
            </a:r>
            <a:endParaRPr lang="en-US" sz="2400" dirty="0"/>
          </a:p>
        </p:txBody>
      </p:sp>
      <p:sp>
        <p:nvSpPr>
          <p:cNvPr id="28" name="Title 1">
            <a:extLst>
              <a:ext uri="{FF2B5EF4-FFF2-40B4-BE49-F238E27FC236}">
                <a16:creationId xmlns:a16="http://schemas.microsoft.com/office/drawing/2014/main" id="{C61993B3-D20F-4083-9F40-54C5E9C402BE}"/>
              </a:ext>
            </a:extLst>
          </p:cNvPr>
          <p:cNvSpPr txBox="1">
            <a:spLocks/>
          </p:cNvSpPr>
          <p:nvPr/>
        </p:nvSpPr>
        <p:spPr>
          <a:xfrm>
            <a:off x="7173525" y="920904"/>
            <a:ext cx="2617508" cy="1693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chemtrails (studies and patents)</a:t>
            </a:r>
            <a:endParaRPr lang="en-US" sz="2400" dirty="0"/>
          </a:p>
        </p:txBody>
      </p:sp>
      <p:sp>
        <p:nvSpPr>
          <p:cNvPr id="29" name="Title 1">
            <a:extLst>
              <a:ext uri="{FF2B5EF4-FFF2-40B4-BE49-F238E27FC236}">
                <a16:creationId xmlns:a16="http://schemas.microsoft.com/office/drawing/2014/main" id="{5B1340D2-44B7-449E-A86F-6A75F1FDA50D}"/>
              </a:ext>
            </a:extLst>
          </p:cNvPr>
          <p:cNvSpPr txBox="1">
            <a:spLocks/>
          </p:cNvSpPr>
          <p:nvPr/>
        </p:nvSpPr>
        <p:spPr>
          <a:xfrm>
            <a:off x="7130314" y="4044053"/>
            <a:ext cx="2617508" cy="13334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water supply</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(major contract in UK)</a:t>
            </a:r>
            <a:endParaRPr lang="en-US" sz="2400" dirty="0"/>
          </a:p>
        </p:txBody>
      </p:sp>
      <p:pic>
        <p:nvPicPr>
          <p:cNvPr id="33" name="Picture 32">
            <a:extLst>
              <a:ext uri="{FF2B5EF4-FFF2-40B4-BE49-F238E27FC236}">
                <a16:creationId xmlns:a16="http://schemas.microsoft.com/office/drawing/2014/main" id="{FFA14438-76B0-47C9-8008-314D09A128BC}"/>
              </a:ext>
            </a:extLst>
          </p:cNvPr>
          <p:cNvPicPr>
            <a:picLocks noChangeAspect="1"/>
          </p:cNvPicPr>
          <p:nvPr/>
        </p:nvPicPr>
        <p:blipFill>
          <a:blip r:embed="rId9"/>
          <a:stretch>
            <a:fillRect/>
          </a:stretch>
        </p:blipFill>
        <p:spPr>
          <a:xfrm>
            <a:off x="130832" y="6005017"/>
            <a:ext cx="12669645" cy="1680297"/>
          </a:xfrm>
          <a:prstGeom prst="rect">
            <a:avLst/>
          </a:prstGeom>
        </p:spPr>
      </p:pic>
      <p:sp>
        <p:nvSpPr>
          <p:cNvPr id="34" name="TextBox 33">
            <a:extLst>
              <a:ext uri="{FF2B5EF4-FFF2-40B4-BE49-F238E27FC236}">
                <a16:creationId xmlns:a16="http://schemas.microsoft.com/office/drawing/2014/main" id="{46FC3F1A-4793-4E7F-8DB4-7E7F73B3A2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43116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55083F-06EF-442F-9E8B-3F3F0B9FBD1E}"/>
              </a:ext>
            </a:extLst>
          </p:cNvPr>
          <p:cNvSpPr txBox="1"/>
          <p:nvPr/>
        </p:nvSpPr>
        <p:spPr>
          <a:xfrm>
            <a:off x="3513221" y="861150"/>
            <a:ext cx="8543424" cy="3416320"/>
          </a:xfrm>
          <a:prstGeom prst="rect">
            <a:avLst/>
          </a:prstGeom>
          <a:noFill/>
        </p:spPr>
        <p:txBody>
          <a:bodyPr wrap="square" rtlCol="0">
            <a:spAutoFit/>
          </a:bodyPr>
          <a:lstStyle/>
          <a:p>
            <a:r>
              <a:rPr lang="en-US" dirty="0"/>
              <a:t>Hidden Behind “Trade Secret” Bill Gates said you can’t know what in the shots.</a:t>
            </a:r>
            <a:br>
              <a:rPr lang="en-US" dirty="0"/>
            </a:br>
            <a:r>
              <a:rPr lang="en-US" dirty="0"/>
              <a:t>Trade secrets are not disclosed to the public to protect intellectual property.</a:t>
            </a:r>
            <a:br>
              <a:rPr lang="en-US" dirty="0"/>
            </a:br>
            <a:r>
              <a:rPr lang="en-US" dirty="0"/>
              <a:t>You can’t patent something that 160 years old, which is why they renamed it.</a:t>
            </a:r>
          </a:p>
          <a:p>
            <a:br>
              <a:rPr lang="en-US" dirty="0"/>
            </a:br>
            <a:r>
              <a:rPr lang="en-US" dirty="0"/>
              <a:t>The Graphene Flagship is the Trojan Horse who’s main purpose is to get as much Graphene Oxide into human beings as possible without people knowing what is being injected into them.</a:t>
            </a:r>
          </a:p>
          <a:p>
            <a:endParaRPr lang="en-US" dirty="0"/>
          </a:p>
          <a:p>
            <a:r>
              <a:rPr lang="en-US" dirty="0"/>
              <a:t>Billions of people continuously injected with a poisonous experimental substance without their knowledge.  This is mass murder! </a:t>
            </a:r>
            <a:br>
              <a:rPr lang="en-US" dirty="0"/>
            </a:br>
            <a:br>
              <a:rPr lang="en-US" dirty="0"/>
            </a:br>
            <a:endParaRPr lang="en-US" dirty="0"/>
          </a:p>
        </p:txBody>
      </p:sp>
      <p:pic>
        <p:nvPicPr>
          <p:cNvPr id="6" name="Picture 5">
            <a:extLst>
              <a:ext uri="{FF2B5EF4-FFF2-40B4-BE49-F238E27FC236}">
                <a16:creationId xmlns:a16="http://schemas.microsoft.com/office/drawing/2014/main" id="{B870A207-9FFD-4D71-9007-E6366CC723F9}"/>
              </a:ext>
            </a:extLst>
          </p:cNvPr>
          <p:cNvPicPr>
            <a:picLocks noChangeAspect="1"/>
          </p:cNvPicPr>
          <p:nvPr/>
        </p:nvPicPr>
        <p:blipFill>
          <a:blip r:embed="rId2"/>
          <a:stretch>
            <a:fillRect/>
          </a:stretch>
        </p:blipFill>
        <p:spPr>
          <a:xfrm>
            <a:off x="0" y="4512739"/>
            <a:ext cx="7881398" cy="2345261"/>
          </a:xfrm>
          <a:prstGeom prst="rect">
            <a:avLst/>
          </a:prstGeom>
        </p:spPr>
      </p:pic>
      <p:pic>
        <p:nvPicPr>
          <p:cNvPr id="9" name="Picture 8">
            <a:extLst>
              <a:ext uri="{FF2B5EF4-FFF2-40B4-BE49-F238E27FC236}">
                <a16:creationId xmlns:a16="http://schemas.microsoft.com/office/drawing/2014/main" id="{F7C50BAB-07D8-4B57-A5BD-F9E865DDC585}"/>
              </a:ext>
            </a:extLst>
          </p:cNvPr>
          <p:cNvPicPr>
            <a:picLocks noChangeAspect="1"/>
          </p:cNvPicPr>
          <p:nvPr/>
        </p:nvPicPr>
        <p:blipFill>
          <a:blip r:embed="rId3"/>
          <a:stretch>
            <a:fillRect/>
          </a:stretch>
        </p:blipFill>
        <p:spPr>
          <a:xfrm>
            <a:off x="7849603" y="4512739"/>
            <a:ext cx="4342397" cy="2345261"/>
          </a:xfrm>
          <a:prstGeom prst="rect">
            <a:avLst/>
          </a:prstGeom>
        </p:spPr>
      </p:pic>
      <p:pic>
        <p:nvPicPr>
          <p:cNvPr id="10" name="Picture 9">
            <a:extLst>
              <a:ext uri="{FF2B5EF4-FFF2-40B4-BE49-F238E27FC236}">
                <a16:creationId xmlns:a16="http://schemas.microsoft.com/office/drawing/2014/main" id="{81B3D44C-8B0D-4591-97BF-DAAD237469A9}"/>
              </a:ext>
            </a:extLst>
          </p:cNvPr>
          <p:cNvPicPr>
            <a:picLocks noChangeAspect="1"/>
          </p:cNvPicPr>
          <p:nvPr/>
        </p:nvPicPr>
        <p:blipFill>
          <a:blip r:embed="rId4"/>
          <a:stretch>
            <a:fillRect/>
          </a:stretch>
        </p:blipFill>
        <p:spPr>
          <a:xfrm>
            <a:off x="-114300" y="-191155"/>
            <a:ext cx="12671820" cy="1428750"/>
          </a:xfrm>
          <a:prstGeom prst="rect">
            <a:avLst/>
          </a:prstGeom>
        </p:spPr>
      </p:pic>
      <p:pic>
        <p:nvPicPr>
          <p:cNvPr id="11" name="Picture 10">
            <a:extLst>
              <a:ext uri="{FF2B5EF4-FFF2-40B4-BE49-F238E27FC236}">
                <a16:creationId xmlns:a16="http://schemas.microsoft.com/office/drawing/2014/main" id="{D1111825-3B4B-4B1B-8930-3A612143E8D5}"/>
              </a:ext>
            </a:extLst>
          </p:cNvPr>
          <p:cNvPicPr>
            <a:picLocks noChangeAspect="1"/>
          </p:cNvPicPr>
          <p:nvPr/>
        </p:nvPicPr>
        <p:blipFill>
          <a:blip r:embed="rId5"/>
          <a:stretch>
            <a:fillRect/>
          </a:stretch>
        </p:blipFill>
        <p:spPr>
          <a:xfrm>
            <a:off x="0" y="3115776"/>
            <a:ext cx="13258800" cy="1642502"/>
          </a:xfrm>
          <a:prstGeom prst="rect">
            <a:avLst/>
          </a:prstGeom>
        </p:spPr>
      </p:pic>
      <p:pic>
        <p:nvPicPr>
          <p:cNvPr id="12" name="Picture 11">
            <a:extLst>
              <a:ext uri="{FF2B5EF4-FFF2-40B4-BE49-F238E27FC236}">
                <a16:creationId xmlns:a16="http://schemas.microsoft.com/office/drawing/2014/main" id="{14634361-C5F3-4486-A670-85F722DDBD94}"/>
              </a:ext>
            </a:extLst>
          </p:cNvPr>
          <p:cNvPicPr>
            <a:picLocks noChangeAspect="1"/>
          </p:cNvPicPr>
          <p:nvPr/>
        </p:nvPicPr>
        <p:blipFill rotWithShape="1">
          <a:blip r:embed="rId6"/>
          <a:srcRect t="17039" b="22779"/>
          <a:stretch/>
        </p:blipFill>
        <p:spPr>
          <a:xfrm>
            <a:off x="561975" y="854255"/>
            <a:ext cx="2646362" cy="2345262"/>
          </a:xfrm>
          <a:prstGeom prst="rect">
            <a:avLst/>
          </a:prstGeom>
        </p:spPr>
      </p:pic>
      <p:sp>
        <p:nvSpPr>
          <p:cNvPr id="14" name="TextBox 13">
            <a:extLst>
              <a:ext uri="{FF2B5EF4-FFF2-40B4-BE49-F238E27FC236}">
                <a16:creationId xmlns:a16="http://schemas.microsoft.com/office/drawing/2014/main" id="{70E8EF9D-7727-4D0B-BA97-0DE24C8FD76B}"/>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867304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6B96-73B2-4D41-823D-93EFF9D50329}"/>
              </a:ext>
            </a:extLst>
          </p:cNvPr>
          <p:cNvSpPr>
            <a:spLocks noGrp="1"/>
          </p:cNvSpPr>
          <p:nvPr>
            <p:ph type="title"/>
          </p:nvPr>
        </p:nvSpPr>
        <p:spPr>
          <a:xfrm>
            <a:off x="721242" y="-294094"/>
            <a:ext cx="10515600" cy="1325563"/>
          </a:xfrm>
        </p:spPr>
        <p:txBody>
          <a:bodyPr/>
          <a:lstStyle/>
          <a:p>
            <a:r>
              <a:rPr lang="en-US" dirty="0"/>
              <a:t>How Graphene Oxide Works with 5G</a:t>
            </a:r>
          </a:p>
        </p:txBody>
      </p:sp>
      <p:sp>
        <p:nvSpPr>
          <p:cNvPr id="4" name="Rectangle 3">
            <a:extLst>
              <a:ext uri="{FF2B5EF4-FFF2-40B4-BE49-F238E27FC236}">
                <a16:creationId xmlns:a16="http://schemas.microsoft.com/office/drawing/2014/main" id="{B05BDBC1-A391-49EB-A9A8-66E8D2CF83B8}"/>
              </a:ext>
            </a:extLst>
          </p:cNvPr>
          <p:cNvSpPr/>
          <p:nvPr/>
        </p:nvSpPr>
        <p:spPr>
          <a:xfrm>
            <a:off x="5252483" y="842949"/>
            <a:ext cx="6696740" cy="4533292"/>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Graphene oxide is activated by electromagnetic frequencies (EMF), specifically the frequencies that are part of the 5G spectrum. </a:t>
            </a: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All materials have what is known as an electronic absorption band. An absorption band is a range of wavelengths, frequencies or energies in the electromagnetic spectrum which are characteristic of a particular transition from initial to final state in a substance. This is a specific frequency above which a substance is excited and oxidizes very quickly. </a:t>
            </a: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Frequencies beamed at human beings that have a build up of graphene oxide in their body can cause the graphene oxide to multiply very rapidly, breaking the balance of glutathione and causing a cytokine storm in a matter of hours. </a:t>
            </a:r>
          </a:p>
        </p:txBody>
      </p:sp>
      <p:sp>
        <p:nvSpPr>
          <p:cNvPr id="6" name="Rectangle 5">
            <a:extLst>
              <a:ext uri="{FF2B5EF4-FFF2-40B4-BE49-F238E27FC236}">
                <a16:creationId xmlns:a16="http://schemas.microsoft.com/office/drawing/2014/main" id="{E539D9ED-9E44-4660-8584-9937035785B0}"/>
              </a:ext>
            </a:extLst>
          </p:cNvPr>
          <p:cNvSpPr/>
          <p:nvPr/>
        </p:nvSpPr>
        <p:spPr>
          <a:xfrm>
            <a:off x="5156790" y="5485219"/>
            <a:ext cx="6696740" cy="1157496"/>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This is why EMF protection and graphene oxide removal are an essential way for you and your family to fight back. </a:t>
            </a:r>
          </a:p>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MUCH MORE ABOUT THIS IN PART TWO!</a:t>
            </a:r>
          </a:p>
        </p:txBody>
      </p:sp>
      <p:pic>
        <p:nvPicPr>
          <p:cNvPr id="8" name="Picture 7">
            <a:extLst>
              <a:ext uri="{FF2B5EF4-FFF2-40B4-BE49-F238E27FC236}">
                <a16:creationId xmlns:a16="http://schemas.microsoft.com/office/drawing/2014/main" id="{52A893CC-B497-4C03-8192-808F7110B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9" y="2385199"/>
            <a:ext cx="4572000" cy="2571750"/>
          </a:xfrm>
          <a:prstGeom prst="rect">
            <a:avLst/>
          </a:prstGeom>
        </p:spPr>
      </p:pic>
      <p:sp>
        <p:nvSpPr>
          <p:cNvPr id="9" name="TextBox 8">
            <a:extLst>
              <a:ext uri="{FF2B5EF4-FFF2-40B4-BE49-F238E27FC236}">
                <a16:creationId xmlns:a16="http://schemas.microsoft.com/office/drawing/2014/main" id="{BEF6C686-06B3-4B68-9472-EADEC5D99F6A}"/>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br>
              <a:rPr lang="en-US" sz="2400" dirty="0"/>
            </a:br>
            <a:r>
              <a:rPr lang="en-US" sz="1400" dirty="0"/>
              <a:t>(VIEW IN SLIDESHOW MODE FOR ANIMATION)</a:t>
            </a:r>
          </a:p>
          <a:p>
            <a:endParaRPr lang="en-US" dirty="0"/>
          </a:p>
        </p:txBody>
      </p:sp>
      <p:pic>
        <p:nvPicPr>
          <p:cNvPr id="10" name="Picture 9">
            <a:extLst>
              <a:ext uri="{FF2B5EF4-FFF2-40B4-BE49-F238E27FC236}">
                <a16:creationId xmlns:a16="http://schemas.microsoft.com/office/drawing/2014/main" id="{6328B956-A3F7-432B-A1F5-5134B204A352}"/>
              </a:ext>
            </a:extLst>
          </p:cNvPr>
          <p:cNvPicPr>
            <a:picLocks noChangeAspect="1"/>
          </p:cNvPicPr>
          <p:nvPr/>
        </p:nvPicPr>
        <p:blipFill>
          <a:blip r:embed="rId3"/>
          <a:stretch>
            <a:fillRect/>
          </a:stretch>
        </p:blipFill>
        <p:spPr>
          <a:xfrm>
            <a:off x="0" y="1470416"/>
            <a:ext cx="5252018" cy="1158340"/>
          </a:xfrm>
          <a:prstGeom prst="rect">
            <a:avLst/>
          </a:prstGeom>
        </p:spPr>
      </p:pic>
      <p:sp>
        <p:nvSpPr>
          <p:cNvPr id="11" name="TextBox 10">
            <a:extLst>
              <a:ext uri="{FF2B5EF4-FFF2-40B4-BE49-F238E27FC236}">
                <a16:creationId xmlns:a16="http://schemas.microsoft.com/office/drawing/2014/main" id="{2005811D-4639-48FC-BEB6-262F5A78321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27782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143713" y="4321135"/>
            <a:ext cx="2717181" cy="2925256"/>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783768" y="815289"/>
            <a:ext cx="10099005" cy="4531625"/>
          </a:xfrm>
          <a:prstGeom prst="rect">
            <a:avLst/>
          </a:prstGeom>
        </p:spPr>
        <p:txBody>
          <a:bodyPr wrap="square">
            <a:spAutoFit/>
          </a:bodyPr>
          <a:lstStyle/>
          <a:p>
            <a:pPr defTabSz="457200">
              <a:lnSpc>
                <a:spcPct val="115000"/>
              </a:lnSpc>
              <a:spcAft>
                <a:spcPts val="1000"/>
              </a:spcAft>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2</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-Spike Proteins, Graphene Oxide, Covid Shots Explained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Health concerns of Graphene Oxide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-Its the same symptoms! GO poisoning, EMF Radiation Sickness, Covid</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dirty="0"/>
              <a:t>Magnetism in those who got the shots explained. It’s the graphene oxide and other nanotech.</a:t>
            </a:r>
            <a:br>
              <a:rPr lang="en-US" dirty="0"/>
            </a:br>
            <a:r>
              <a:rPr lang="en-US" dirty="0"/>
              <a:t>-Connection between 5G rollouts and the Covid Variants</a:t>
            </a:r>
            <a:br>
              <a:rPr lang="en-US" dirty="0"/>
            </a:br>
            <a:r>
              <a:rPr lang="en-US" dirty="0"/>
              <a:t>-How to get graphene oxide out of your body</a:t>
            </a:r>
            <a:br>
              <a:rPr lang="en-US" dirty="0"/>
            </a:br>
            <a:r>
              <a:rPr lang="en-US" dirty="0"/>
              <a:t>-Orgone Energy, EMF protection and Graphene Oxide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301874" y="4718290"/>
            <a:ext cx="1826007" cy="1849120"/>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r="50000"/>
          <a:stretch/>
        </p:blipFill>
        <p:spPr>
          <a:xfrm>
            <a:off x="10885183" y="152851"/>
            <a:ext cx="1306818" cy="6794501"/>
          </a:xfrm>
          <a:prstGeom prst="rect">
            <a:avLst/>
          </a:prstGeom>
        </p:spPr>
      </p:pic>
      <p:sp>
        <p:nvSpPr>
          <p:cNvPr id="9" name="TextBox 8">
            <a:extLst>
              <a:ext uri="{FF2B5EF4-FFF2-40B4-BE49-F238E27FC236}">
                <a16:creationId xmlns:a16="http://schemas.microsoft.com/office/drawing/2014/main" id="{69015CE0-0C37-46A3-85FB-62FA2EC9D043}"/>
              </a:ext>
            </a:extLst>
          </p:cNvPr>
          <p:cNvSpPr txBox="1"/>
          <p:nvPr/>
        </p:nvSpPr>
        <p:spPr>
          <a:xfrm>
            <a:off x="2398315" y="5468081"/>
            <a:ext cx="8869913"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u="sng" dirty="0">
                <a:solidFill>
                  <a:prstClr val="white"/>
                </a:solidFill>
                <a:latin typeface="Corbel" panose="020B0503020204020204"/>
              </a:rPr>
              <a:t>WE CAN BACK UP EVERYTHING WE SAY WITH SCIENTIFIC EVIDENCE</a:t>
            </a:r>
            <a:br>
              <a:rPr lang="en-US" sz="2800" dirty="0">
                <a:solidFill>
                  <a:prstClr val="white"/>
                </a:solidFill>
                <a:latin typeface="Corbel" panose="020B0503020204020204"/>
              </a:rPr>
            </a:br>
            <a:r>
              <a:rPr lang="en-US" sz="2000" dirty="0">
                <a:solidFill>
                  <a:prstClr val="white"/>
                </a:solidFill>
                <a:latin typeface="Corbel" panose="020B0503020204020204"/>
              </a:rPr>
              <a:t>EXTENSIVE NOTES, ARTICLES, REFERENCE LINKS, STUDIES, VIDEOS AS WELL AS FREE TO USE GRAPHICS AND COPIES OF THIS SLIDESHOW ARE AVAILABLE AT OUR WEBSITE WWW.FTWPROJECT.COM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F5C2981E-A39A-4396-8493-40D3BE74C8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672567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593C8-F252-4DA5-AEF3-27F561B8273E}"/>
              </a:ext>
            </a:extLst>
          </p:cNvPr>
          <p:cNvSpPr txBox="1"/>
          <p:nvPr/>
        </p:nvSpPr>
        <p:spPr>
          <a:xfrm>
            <a:off x="531628" y="0"/>
            <a:ext cx="11334307" cy="646331"/>
          </a:xfrm>
          <a:prstGeom prst="rect">
            <a:avLst/>
          </a:prstGeom>
          <a:noFill/>
        </p:spPr>
        <p:txBody>
          <a:bodyPr wrap="square" rtlCol="0">
            <a:spAutoFit/>
          </a:bodyPr>
          <a:lstStyle/>
          <a:p>
            <a:r>
              <a:rPr lang="en-US" sz="3600" dirty="0"/>
              <a:t>Spike Proteins, Graphene Oxide, Covid Shots Explained</a:t>
            </a:r>
          </a:p>
        </p:txBody>
      </p:sp>
      <p:pic>
        <p:nvPicPr>
          <p:cNvPr id="5" name="Picture 4">
            <a:extLst>
              <a:ext uri="{FF2B5EF4-FFF2-40B4-BE49-F238E27FC236}">
                <a16:creationId xmlns:a16="http://schemas.microsoft.com/office/drawing/2014/main" id="{EC8DB94C-7BA9-4FB2-BE12-B12D075C737C}"/>
              </a:ext>
            </a:extLst>
          </p:cNvPr>
          <p:cNvPicPr>
            <a:picLocks noChangeAspect="1"/>
          </p:cNvPicPr>
          <p:nvPr/>
        </p:nvPicPr>
        <p:blipFill>
          <a:blip r:embed="rId2"/>
          <a:stretch>
            <a:fillRect/>
          </a:stretch>
        </p:blipFill>
        <p:spPr>
          <a:xfrm>
            <a:off x="3870250" y="3832583"/>
            <a:ext cx="4029739" cy="2769985"/>
          </a:xfrm>
          <a:prstGeom prst="rect">
            <a:avLst/>
          </a:prstGeom>
        </p:spPr>
      </p:pic>
      <p:sp>
        <p:nvSpPr>
          <p:cNvPr id="6" name="TextBox 5">
            <a:extLst>
              <a:ext uri="{FF2B5EF4-FFF2-40B4-BE49-F238E27FC236}">
                <a16:creationId xmlns:a16="http://schemas.microsoft.com/office/drawing/2014/main" id="{D54E7DF7-4A76-4DEF-89B9-CB53B594F0A3}"/>
              </a:ext>
            </a:extLst>
          </p:cNvPr>
          <p:cNvSpPr txBox="1"/>
          <p:nvPr/>
        </p:nvSpPr>
        <p:spPr>
          <a:xfrm>
            <a:off x="855919" y="818707"/>
            <a:ext cx="10058400" cy="3416320"/>
          </a:xfrm>
          <a:prstGeom prst="rect">
            <a:avLst/>
          </a:prstGeom>
          <a:noFill/>
        </p:spPr>
        <p:txBody>
          <a:bodyPr wrap="square" rtlCol="0">
            <a:spAutoFit/>
          </a:bodyPr>
          <a:lstStyle/>
          <a:p>
            <a:r>
              <a:rPr lang="en-US" u="sng" dirty="0"/>
              <a:t>Covid Shots </a:t>
            </a:r>
            <a:r>
              <a:rPr lang="en-US" dirty="0"/>
              <a:t>– contain mRNA which causes  your body to become a spike protein production factory.</a:t>
            </a:r>
            <a:br>
              <a:rPr lang="en-US" dirty="0"/>
            </a:br>
            <a:br>
              <a:rPr lang="en-US" dirty="0"/>
            </a:br>
            <a:r>
              <a:rPr lang="en-US" u="sng" dirty="0"/>
              <a:t>Graphene Oxide- </a:t>
            </a:r>
            <a:r>
              <a:rPr lang="en-US" dirty="0"/>
              <a:t>used in the shots to surround the mRNA in a protective biosphere in order to get it into the cells.  After it delivers this, the graphene oxide  stays in the body and causes many diseases and sickness. It also multiplies when stimulated by EMF. </a:t>
            </a:r>
            <a:br>
              <a:rPr lang="en-US" dirty="0"/>
            </a:br>
            <a:br>
              <a:rPr lang="en-US" dirty="0"/>
            </a:br>
            <a:r>
              <a:rPr lang="en-US" u="sng" dirty="0"/>
              <a:t>Spike Proteins- </a:t>
            </a:r>
            <a:r>
              <a:rPr lang="en-US" dirty="0"/>
              <a:t>are being continuously generated in your body due to the shot, and they cause many problems and disease, including prion disease in the old and infertility in the young.  They also cause “shedding” of the </a:t>
            </a:r>
            <a:r>
              <a:rPr lang="en-US" dirty="0" err="1"/>
              <a:t>vaxxed</a:t>
            </a:r>
            <a:r>
              <a:rPr lang="en-US" dirty="0"/>
              <a:t> to the non-</a:t>
            </a:r>
            <a:r>
              <a:rPr lang="en-US" dirty="0" err="1"/>
              <a:t>vaxxed</a:t>
            </a:r>
            <a:r>
              <a:rPr lang="en-US" dirty="0"/>
              <a:t>. New information is coming to light everyday about what these spike proteins are doing. </a:t>
            </a:r>
            <a:br>
              <a:rPr lang="en-US" dirty="0"/>
            </a:br>
            <a:br>
              <a:rPr lang="en-US" dirty="0"/>
            </a:br>
            <a:r>
              <a:rPr lang="en-US" dirty="0"/>
              <a:t> </a:t>
            </a:r>
          </a:p>
        </p:txBody>
      </p:sp>
      <p:sp>
        <p:nvSpPr>
          <p:cNvPr id="7" name="TextBox 6">
            <a:extLst>
              <a:ext uri="{FF2B5EF4-FFF2-40B4-BE49-F238E27FC236}">
                <a16:creationId xmlns:a16="http://schemas.microsoft.com/office/drawing/2014/main" id="{FEFB82FE-52E6-41A6-874E-686A9D2E14F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97486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593C8-F252-4DA5-AEF3-27F561B8273E}"/>
              </a:ext>
            </a:extLst>
          </p:cNvPr>
          <p:cNvSpPr txBox="1"/>
          <p:nvPr/>
        </p:nvSpPr>
        <p:spPr>
          <a:xfrm>
            <a:off x="2519916" y="-92166"/>
            <a:ext cx="7368361" cy="646331"/>
          </a:xfrm>
          <a:prstGeom prst="rect">
            <a:avLst/>
          </a:prstGeom>
          <a:noFill/>
        </p:spPr>
        <p:txBody>
          <a:bodyPr wrap="square" rtlCol="0">
            <a:spAutoFit/>
          </a:bodyPr>
          <a:lstStyle/>
          <a:p>
            <a:r>
              <a:rPr lang="en-US" sz="3600" dirty="0"/>
              <a:t>Health Concerns of Graphene Oxide</a:t>
            </a:r>
          </a:p>
        </p:txBody>
      </p:sp>
      <p:sp>
        <p:nvSpPr>
          <p:cNvPr id="6" name="TextBox 5">
            <a:extLst>
              <a:ext uri="{FF2B5EF4-FFF2-40B4-BE49-F238E27FC236}">
                <a16:creationId xmlns:a16="http://schemas.microsoft.com/office/drawing/2014/main" id="{D54E7DF7-4A76-4DEF-89B9-CB53B594F0A3}"/>
              </a:ext>
            </a:extLst>
          </p:cNvPr>
          <p:cNvSpPr txBox="1"/>
          <p:nvPr/>
        </p:nvSpPr>
        <p:spPr>
          <a:xfrm>
            <a:off x="570614" y="566678"/>
            <a:ext cx="10058400" cy="2862322"/>
          </a:xfrm>
          <a:prstGeom prst="rect">
            <a:avLst/>
          </a:prstGeom>
          <a:noFill/>
        </p:spPr>
        <p:txBody>
          <a:bodyPr wrap="square" rtlCol="0">
            <a:spAutoFit/>
          </a:bodyPr>
          <a:lstStyle/>
          <a:p>
            <a:r>
              <a:rPr lang="en-US" dirty="0"/>
              <a:t>Graphene is poisonous to humans. “ Toxicity of Graphene Family Nanoparticles a general review of origins and mechanisms. ” </a:t>
            </a:r>
            <a:br>
              <a:rPr lang="en-US" dirty="0"/>
            </a:br>
            <a:br>
              <a:rPr lang="en-US" dirty="0"/>
            </a:br>
            <a:r>
              <a:rPr lang="en-US" dirty="0"/>
              <a:t>“This is a mass, uniformed, without consent global experiment. They have never been able to get this into humans on an experimental basis. No human subject review board would ever approve of protocols with this stuff in it.”</a:t>
            </a:r>
          </a:p>
          <a:p>
            <a:r>
              <a:rPr lang="en-US" dirty="0"/>
              <a:t>-Dr. Jane Ruby</a:t>
            </a:r>
          </a:p>
          <a:p>
            <a:br>
              <a:rPr lang="en-US" dirty="0"/>
            </a:br>
            <a:br>
              <a:rPr lang="en-US" dirty="0"/>
            </a:br>
            <a:r>
              <a:rPr lang="en-US" dirty="0"/>
              <a:t> </a:t>
            </a:r>
          </a:p>
        </p:txBody>
      </p:sp>
      <p:pic>
        <p:nvPicPr>
          <p:cNvPr id="2" name="Picture 1">
            <a:extLst>
              <a:ext uri="{FF2B5EF4-FFF2-40B4-BE49-F238E27FC236}">
                <a16:creationId xmlns:a16="http://schemas.microsoft.com/office/drawing/2014/main" id="{A60F037E-C1AB-4965-9D53-92C67F1FC9A3}"/>
              </a:ext>
            </a:extLst>
          </p:cNvPr>
          <p:cNvPicPr>
            <a:picLocks noChangeAspect="1"/>
          </p:cNvPicPr>
          <p:nvPr/>
        </p:nvPicPr>
        <p:blipFill>
          <a:blip r:embed="rId2"/>
          <a:stretch>
            <a:fillRect/>
          </a:stretch>
        </p:blipFill>
        <p:spPr>
          <a:xfrm>
            <a:off x="264264" y="2785988"/>
            <a:ext cx="6512022" cy="885825"/>
          </a:xfrm>
          <a:prstGeom prst="rect">
            <a:avLst/>
          </a:prstGeom>
        </p:spPr>
      </p:pic>
      <p:pic>
        <p:nvPicPr>
          <p:cNvPr id="3" name="Picture 2">
            <a:extLst>
              <a:ext uri="{FF2B5EF4-FFF2-40B4-BE49-F238E27FC236}">
                <a16:creationId xmlns:a16="http://schemas.microsoft.com/office/drawing/2014/main" id="{7C4AE987-C1A5-4FE8-A620-FE2A4875C2D6}"/>
              </a:ext>
            </a:extLst>
          </p:cNvPr>
          <p:cNvPicPr>
            <a:picLocks noChangeAspect="1"/>
          </p:cNvPicPr>
          <p:nvPr/>
        </p:nvPicPr>
        <p:blipFill>
          <a:blip r:embed="rId3"/>
          <a:stretch>
            <a:fillRect/>
          </a:stretch>
        </p:blipFill>
        <p:spPr>
          <a:xfrm>
            <a:off x="264264" y="3672591"/>
            <a:ext cx="6512022" cy="1828800"/>
          </a:xfrm>
          <a:prstGeom prst="rect">
            <a:avLst/>
          </a:prstGeom>
        </p:spPr>
      </p:pic>
      <p:sp>
        <p:nvSpPr>
          <p:cNvPr id="7" name="TextBox 6">
            <a:extLst>
              <a:ext uri="{FF2B5EF4-FFF2-40B4-BE49-F238E27FC236}">
                <a16:creationId xmlns:a16="http://schemas.microsoft.com/office/drawing/2014/main" id="{1FA1C230-CD11-4227-A50E-9A9C6923DD8E}"/>
              </a:ext>
            </a:extLst>
          </p:cNvPr>
          <p:cNvSpPr txBox="1"/>
          <p:nvPr/>
        </p:nvSpPr>
        <p:spPr>
          <a:xfrm>
            <a:off x="6926086" y="2487405"/>
            <a:ext cx="5586756" cy="3570208"/>
          </a:xfrm>
          <a:prstGeom prst="rect">
            <a:avLst/>
          </a:prstGeom>
          <a:noFill/>
        </p:spPr>
        <p:txBody>
          <a:bodyPr wrap="square" rtlCol="0">
            <a:spAutoFit/>
          </a:bodyPr>
          <a:lstStyle/>
          <a:p>
            <a:r>
              <a:rPr lang="en-US" u="sng" dirty="0"/>
              <a:t>Some of the symptoms </a:t>
            </a:r>
          </a:p>
          <a:p>
            <a:r>
              <a:rPr lang="en-US" sz="1600" dirty="0"/>
              <a:t>GO creates thromboses.</a:t>
            </a:r>
            <a:br>
              <a:rPr lang="en-US" sz="1600" dirty="0"/>
            </a:br>
            <a:r>
              <a:rPr lang="en-US" sz="1600" dirty="0"/>
              <a:t>GO causes blood clots.</a:t>
            </a:r>
            <a:br>
              <a:rPr lang="en-US" sz="1600" dirty="0"/>
            </a:br>
            <a:r>
              <a:rPr lang="en-US" sz="1600" dirty="0"/>
              <a:t>GO disrupts the immune system.</a:t>
            </a:r>
            <a:br>
              <a:rPr lang="en-US" sz="1600" dirty="0"/>
            </a:br>
            <a:r>
              <a:rPr lang="en-US" sz="1600" dirty="0"/>
              <a:t>GO can trigger a cytokine storm.</a:t>
            </a:r>
            <a:br>
              <a:rPr lang="en-US" sz="1600" dirty="0"/>
            </a:br>
            <a:r>
              <a:rPr lang="en-US" sz="1600" dirty="0"/>
              <a:t>GO toxicity can instigate pneumonia.</a:t>
            </a:r>
            <a:br>
              <a:rPr lang="en-US" sz="1600" dirty="0"/>
            </a:br>
            <a:r>
              <a:rPr lang="en-US" sz="1600" dirty="0"/>
              <a:t>GO creates a metallic taste in the mouth.</a:t>
            </a:r>
            <a:br>
              <a:rPr lang="en-US" sz="1600" dirty="0"/>
            </a:br>
            <a:r>
              <a:rPr lang="en-US" sz="1600" dirty="0"/>
              <a:t>GO causes inflammation of the mucous membranes.</a:t>
            </a:r>
            <a:br>
              <a:rPr lang="en-US" sz="1600" dirty="0"/>
            </a:br>
            <a:r>
              <a:rPr lang="en-US" sz="1600" dirty="0"/>
              <a:t>GO produces a loss in the sense of taste and smell.</a:t>
            </a:r>
            <a:br>
              <a:rPr lang="en-US" sz="1600" dirty="0"/>
            </a:br>
            <a:r>
              <a:rPr lang="en-US" sz="1600" dirty="0"/>
              <a:t>GO is magnetic (especially at the injection site.)</a:t>
            </a:r>
            <a:br>
              <a:rPr lang="en-US" sz="1600" dirty="0"/>
            </a:br>
            <a:r>
              <a:rPr lang="en-US" sz="1600" dirty="0"/>
              <a:t>GO blocks detoxification in the body by blocking glutathione.</a:t>
            </a:r>
            <a:br>
              <a:rPr lang="en-US" sz="1600" dirty="0"/>
            </a:br>
            <a:r>
              <a:rPr lang="en-US" sz="1600" dirty="0"/>
              <a:t>GO may be activated by 5G frequencies.</a:t>
            </a:r>
            <a:br>
              <a:rPr lang="en-US" sz="1600" dirty="0"/>
            </a:br>
            <a:r>
              <a:rPr lang="en-US" sz="1600" dirty="0"/>
              <a:t>GO passes thru the blood-brain barrier.</a:t>
            </a:r>
            <a:br>
              <a:rPr lang="en-US" sz="1600" dirty="0"/>
            </a:br>
            <a:endParaRPr lang="en-US" sz="1600" dirty="0"/>
          </a:p>
        </p:txBody>
      </p:sp>
      <p:sp>
        <p:nvSpPr>
          <p:cNvPr id="8" name="TextBox 7">
            <a:extLst>
              <a:ext uri="{FF2B5EF4-FFF2-40B4-BE49-F238E27FC236}">
                <a16:creationId xmlns:a16="http://schemas.microsoft.com/office/drawing/2014/main" id="{07ADBEEF-062E-4D4D-BD54-0852A04DAB47}"/>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818246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4E7DF7-4A76-4DEF-89B9-CB53B594F0A3}"/>
              </a:ext>
            </a:extLst>
          </p:cNvPr>
          <p:cNvSpPr txBox="1"/>
          <p:nvPr/>
        </p:nvSpPr>
        <p:spPr>
          <a:xfrm>
            <a:off x="8662133" y="937969"/>
            <a:ext cx="3377982" cy="6647974"/>
          </a:xfrm>
          <a:prstGeom prst="rect">
            <a:avLst/>
          </a:prstGeom>
          <a:noFill/>
        </p:spPr>
        <p:txBody>
          <a:bodyPr wrap="square" rtlCol="0">
            <a:spAutoFit/>
          </a:bodyPr>
          <a:lstStyle/>
          <a:p>
            <a:r>
              <a:rPr lang="en-US" sz="2400" dirty="0"/>
              <a:t>-Based on studies linked in blog post for each sickness</a:t>
            </a:r>
            <a:br>
              <a:rPr lang="en-US" sz="2400" dirty="0"/>
            </a:br>
            <a:br>
              <a:rPr lang="en-US" sz="2400" dirty="0"/>
            </a:br>
            <a:r>
              <a:rPr lang="en-US" sz="2400" dirty="0"/>
              <a:t>-Creation of MASS CONFUSION AND MISDIAGNOSIS ON PURPOSE!</a:t>
            </a:r>
          </a:p>
          <a:p>
            <a:endParaRPr lang="en-US" sz="2400" dirty="0"/>
          </a:p>
          <a:p>
            <a:r>
              <a:rPr lang="en-US" sz="2400" dirty="0"/>
              <a:t>-Everything gets diagnosed as COVID</a:t>
            </a:r>
          </a:p>
          <a:p>
            <a:endParaRPr lang="en-US" sz="2400" dirty="0"/>
          </a:p>
          <a:p>
            <a:r>
              <a:rPr lang="en-US" sz="2400" dirty="0"/>
              <a:t>-Covid Virus has never been isolated</a:t>
            </a:r>
            <a:br>
              <a:rPr lang="en-US" sz="2400" dirty="0"/>
            </a:br>
            <a:br>
              <a:rPr lang="en-US" dirty="0"/>
            </a:br>
            <a:endParaRPr lang="en-US" dirty="0"/>
          </a:p>
          <a:p>
            <a:br>
              <a:rPr lang="en-US" dirty="0"/>
            </a:br>
            <a:br>
              <a:rPr lang="en-US" dirty="0"/>
            </a:br>
            <a:r>
              <a:rPr lang="en-US" dirty="0"/>
              <a:t> </a:t>
            </a:r>
          </a:p>
        </p:txBody>
      </p:sp>
      <p:pic>
        <p:nvPicPr>
          <p:cNvPr id="5" name="Picture 4">
            <a:extLst>
              <a:ext uri="{FF2B5EF4-FFF2-40B4-BE49-F238E27FC236}">
                <a16:creationId xmlns:a16="http://schemas.microsoft.com/office/drawing/2014/main" id="{43AEA2FE-B6D1-4FB2-9602-26629E3866F4}"/>
              </a:ext>
            </a:extLst>
          </p:cNvPr>
          <p:cNvPicPr>
            <a:picLocks noChangeAspect="1"/>
          </p:cNvPicPr>
          <p:nvPr/>
        </p:nvPicPr>
        <p:blipFill>
          <a:blip r:embed="rId2"/>
          <a:stretch>
            <a:fillRect/>
          </a:stretch>
        </p:blipFill>
        <p:spPr>
          <a:xfrm>
            <a:off x="151885" y="1061371"/>
            <a:ext cx="8252258" cy="5078313"/>
          </a:xfrm>
          <a:prstGeom prst="rect">
            <a:avLst/>
          </a:prstGeom>
        </p:spPr>
      </p:pic>
      <p:pic>
        <p:nvPicPr>
          <p:cNvPr id="8" name="Picture 7">
            <a:extLst>
              <a:ext uri="{FF2B5EF4-FFF2-40B4-BE49-F238E27FC236}">
                <a16:creationId xmlns:a16="http://schemas.microsoft.com/office/drawing/2014/main" id="{2C702A83-C8E9-404B-B883-D99F93D65BEB}"/>
              </a:ext>
            </a:extLst>
          </p:cNvPr>
          <p:cNvPicPr>
            <a:picLocks noChangeAspect="1"/>
          </p:cNvPicPr>
          <p:nvPr/>
        </p:nvPicPr>
        <p:blipFill>
          <a:blip r:embed="rId3"/>
          <a:stretch>
            <a:fillRect/>
          </a:stretch>
        </p:blipFill>
        <p:spPr>
          <a:xfrm>
            <a:off x="-208806" y="-113281"/>
            <a:ext cx="12609612" cy="1267326"/>
          </a:xfrm>
          <a:prstGeom prst="rect">
            <a:avLst/>
          </a:prstGeom>
        </p:spPr>
      </p:pic>
      <p:sp>
        <p:nvSpPr>
          <p:cNvPr id="9" name="TextBox 8">
            <a:extLst>
              <a:ext uri="{FF2B5EF4-FFF2-40B4-BE49-F238E27FC236}">
                <a16:creationId xmlns:a16="http://schemas.microsoft.com/office/drawing/2014/main" id="{18EC6458-4D6D-406E-8353-E971FEC9622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251429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C70218-A2B5-4BF1-86CE-5EA1C209EB55}"/>
              </a:ext>
            </a:extLst>
          </p:cNvPr>
          <p:cNvSpPr txBox="1"/>
          <p:nvPr/>
        </p:nvSpPr>
        <p:spPr>
          <a:xfrm>
            <a:off x="641684" y="112295"/>
            <a:ext cx="11999495" cy="923330"/>
          </a:xfrm>
          <a:prstGeom prst="rect">
            <a:avLst/>
          </a:prstGeom>
          <a:noFill/>
        </p:spPr>
        <p:txBody>
          <a:bodyPr wrap="square" rtlCol="0">
            <a:spAutoFit/>
          </a:bodyPr>
          <a:lstStyle/>
          <a:p>
            <a:r>
              <a:rPr lang="en-US" sz="5400" dirty="0"/>
              <a:t>Magnetism From the Shots Explained</a:t>
            </a:r>
          </a:p>
        </p:txBody>
      </p:sp>
      <p:pic>
        <p:nvPicPr>
          <p:cNvPr id="5" name="Picture 4">
            <a:extLst>
              <a:ext uri="{FF2B5EF4-FFF2-40B4-BE49-F238E27FC236}">
                <a16:creationId xmlns:a16="http://schemas.microsoft.com/office/drawing/2014/main" id="{C0E31F9F-3B63-478B-8170-69DDFCA3EBE7}"/>
              </a:ext>
            </a:extLst>
          </p:cNvPr>
          <p:cNvPicPr>
            <a:picLocks noChangeAspect="1"/>
          </p:cNvPicPr>
          <p:nvPr/>
        </p:nvPicPr>
        <p:blipFill>
          <a:blip r:embed="rId2"/>
          <a:stretch>
            <a:fillRect/>
          </a:stretch>
        </p:blipFill>
        <p:spPr>
          <a:xfrm>
            <a:off x="357939" y="1035625"/>
            <a:ext cx="3274904" cy="4226186"/>
          </a:xfrm>
          <a:prstGeom prst="rect">
            <a:avLst/>
          </a:prstGeom>
        </p:spPr>
      </p:pic>
      <p:sp>
        <p:nvSpPr>
          <p:cNvPr id="6" name="TextBox 5">
            <a:extLst>
              <a:ext uri="{FF2B5EF4-FFF2-40B4-BE49-F238E27FC236}">
                <a16:creationId xmlns:a16="http://schemas.microsoft.com/office/drawing/2014/main" id="{7CCDE369-7D14-4CC1-B6C6-2F343217A869}"/>
              </a:ext>
            </a:extLst>
          </p:cNvPr>
          <p:cNvSpPr txBox="1"/>
          <p:nvPr/>
        </p:nvSpPr>
        <p:spPr>
          <a:xfrm>
            <a:off x="357939" y="5444841"/>
            <a:ext cx="4181977" cy="1477328"/>
          </a:xfrm>
          <a:prstGeom prst="rect">
            <a:avLst/>
          </a:prstGeom>
          <a:noFill/>
        </p:spPr>
        <p:txBody>
          <a:bodyPr wrap="square" rtlCol="0">
            <a:spAutoFit/>
          </a:bodyPr>
          <a:lstStyle/>
          <a:p>
            <a:r>
              <a:rPr lang="en-US" dirty="0"/>
              <a:t>Brittany Galvin</a:t>
            </a:r>
            <a:br>
              <a:rPr lang="en-US" dirty="0"/>
            </a:br>
            <a:r>
              <a:rPr lang="en-US" dirty="0"/>
              <a:t>Magnetism and Vaccine Injury </a:t>
            </a:r>
            <a:br>
              <a:rPr lang="en-US" dirty="0"/>
            </a:br>
            <a:r>
              <a:rPr lang="en-US" dirty="0"/>
              <a:t>from the Moderna Shot</a:t>
            </a:r>
            <a:br>
              <a:rPr lang="en-US" dirty="0"/>
            </a:br>
            <a:r>
              <a:rPr lang="en-US" dirty="0"/>
              <a:t>See her story in blog post</a:t>
            </a:r>
            <a:br>
              <a:rPr lang="en-US" dirty="0"/>
            </a:br>
            <a:endParaRPr lang="en-US" dirty="0"/>
          </a:p>
        </p:txBody>
      </p:sp>
      <p:sp>
        <p:nvSpPr>
          <p:cNvPr id="7" name="TextBox 6">
            <a:extLst>
              <a:ext uri="{FF2B5EF4-FFF2-40B4-BE49-F238E27FC236}">
                <a16:creationId xmlns:a16="http://schemas.microsoft.com/office/drawing/2014/main" id="{5D70A822-23B4-43D8-9B2F-C66D6AB4A323}"/>
              </a:ext>
            </a:extLst>
          </p:cNvPr>
          <p:cNvSpPr txBox="1"/>
          <p:nvPr/>
        </p:nvSpPr>
        <p:spPr>
          <a:xfrm>
            <a:off x="4197385" y="1035625"/>
            <a:ext cx="6703286" cy="5078313"/>
          </a:xfrm>
          <a:prstGeom prst="rect">
            <a:avLst/>
          </a:prstGeom>
          <a:noFill/>
        </p:spPr>
        <p:txBody>
          <a:bodyPr wrap="square" rtlCol="0">
            <a:spAutoFit/>
          </a:bodyPr>
          <a:lstStyle/>
          <a:p>
            <a:r>
              <a:rPr lang="en-US" dirty="0"/>
              <a:t>Magnetism after the shots usually begins at the injection site, but then it moves through the body, usually towards the head.</a:t>
            </a:r>
          </a:p>
          <a:p>
            <a:endParaRPr lang="en-US" dirty="0"/>
          </a:p>
          <a:p>
            <a:r>
              <a:rPr lang="en-US" dirty="0"/>
              <a:t>Magnetism can be caused by a number of things:</a:t>
            </a:r>
            <a:br>
              <a:rPr lang="en-US" dirty="0"/>
            </a:br>
            <a:r>
              <a:rPr lang="en-US" dirty="0"/>
              <a:t>(none of which should be legal as it is experimenting on humans)</a:t>
            </a:r>
            <a:br>
              <a:rPr lang="en-US" dirty="0"/>
            </a:br>
            <a:br>
              <a:rPr lang="en-US" dirty="0"/>
            </a:br>
            <a:r>
              <a:rPr lang="en-US" dirty="0"/>
              <a:t>-Graphene Oxide in the shots – becomes magnet with contact of hydrogen in the body</a:t>
            </a:r>
          </a:p>
          <a:p>
            <a:br>
              <a:rPr lang="en-US" dirty="0"/>
            </a:br>
            <a:r>
              <a:rPr lang="en-US" dirty="0"/>
              <a:t>-Manipulative magnetic nanoparticles in the shots (link to study in blog)</a:t>
            </a:r>
            <a:br>
              <a:rPr lang="en-US" dirty="0"/>
            </a:br>
            <a:br>
              <a:rPr lang="en-US" dirty="0"/>
            </a:br>
            <a:r>
              <a:rPr lang="en-US" dirty="0"/>
              <a:t>-SPIONS – </a:t>
            </a:r>
            <a:r>
              <a:rPr lang="en-US" dirty="0" err="1"/>
              <a:t>Superparamegnetic</a:t>
            </a:r>
            <a:r>
              <a:rPr lang="en-US" dirty="0"/>
              <a:t> Iron Oxide Nanoparticles in the shots </a:t>
            </a:r>
            <a:br>
              <a:rPr lang="en-US" dirty="0"/>
            </a:br>
            <a:r>
              <a:rPr lang="en-US" dirty="0"/>
              <a:t>(link to study in blog)</a:t>
            </a:r>
            <a:br>
              <a:rPr lang="en-US" dirty="0"/>
            </a:br>
            <a:br>
              <a:rPr lang="en-US" dirty="0"/>
            </a:br>
            <a:r>
              <a:rPr lang="en-US" dirty="0"/>
              <a:t>-EMFs stimulating inside of the body whatever is in the shot</a:t>
            </a:r>
            <a:br>
              <a:rPr lang="en-US" dirty="0"/>
            </a:br>
            <a:br>
              <a:rPr lang="en-US" dirty="0"/>
            </a:br>
            <a:endParaRPr lang="en-US" dirty="0"/>
          </a:p>
        </p:txBody>
      </p:sp>
      <p:sp>
        <p:nvSpPr>
          <p:cNvPr id="8" name="TextBox 7">
            <a:extLst>
              <a:ext uri="{FF2B5EF4-FFF2-40B4-BE49-F238E27FC236}">
                <a16:creationId xmlns:a16="http://schemas.microsoft.com/office/drawing/2014/main" id="{205C4F24-2D48-43A4-8B1A-79A887409790}"/>
              </a:ext>
            </a:extLst>
          </p:cNvPr>
          <p:cNvSpPr txBox="1"/>
          <p:nvPr/>
        </p:nvSpPr>
        <p:spPr>
          <a:xfrm>
            <a:off x="4284921" y="5836939"/>
            <a:ext cx="7708605" cy="646331"/>
          </a:xfrm>
          <a:prstGeom prst="rect">
            <a:avLst/>
          </a:prstGeom>
          <a:noFill/>
        </p:spPr>
        <p:txBody>
          <a:bodyPr wrap="square" rtlCol="0">
            <a:spAutoFit/>
          </a:bodyPr>
          <a:lstStyle/>
          <a:p>
            <a:r>
              <a:rPr lang="en-US" dirty="0"/>
              <a:t>Sharing of a personal story about this. People are sticking metal objects to themselves all over the world!</a:t>
            </a:r>
          </a:p>
        </p:txBody>
      </p:sp>
      <p:sp>
        <p:nvSpPr>
          <p:cNvPr id="9" name="TextBox 8">
            <a:extLst>
              <a:ext uri="{FF2B5EF4-FFF2-40B4-BE49-F238E27FC236}">
                <a16:creationId xmlns:a16="http://schemas.microsoft.com/office/drawing/2014/main" id="{9789AF4F-A7DF-4A49-A5A4-A6DE29AE6C9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93445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8D06A-4578-4B56-8DDC-9A5A5EB3B640}"/>
              </a:ext>
            </a:extLst>
          </p:cNvPr>
          <p:cNvSpPr txBox="1"/>
          <p:nvPr/>
        </p:nvSpPr>
        <p:spPr>
          <a:xfrm>
            <a:off x="2232838" y="-95693"/>
            <a:ext cx="7440552" cy="923330"/>
          </a:xfrm>
          <a:prstGeom prst="rect">
            <a:avLst/>
          </a:prstGeom>
          <a:noFill/>
        </p:spPr>
        <p:txBody>
          <a:bodyPr wrap="square" rtlCol="0">
            <a:spAutoFit/>
          </a:bodyPr>
          <a:lstStyle/>
          <a:p>
            <a:r>
              <a:rPr lang="en-US" sz="5400" dirty="0"/>
              <a:t>EMF’S AND MAGNETISM </a:t>
            </a:r>
          </a:p>
        </p:txBody>
      </p:sp>
      <p:pic>
        <p:nvPicPr>
          <p:cNvPr id="5" name="Picture 4">
            <a:extLst>
              <a:ext uri="{FF2B5EF4-FFF2-40B4-BE49-F238E27FC236}">
                <a16:creationId xmlns:a16="http://schemas.microsoft.com/office/drawing/2014/main" id="{2559B21D-E0D0-4C55-807A-E0A3BDE381A8}"/>
              </a:ext>
            </a:extLst>
          </p:cNvPr>
          <p:cNvPicPr>
            <a:picLocks noChangeAspect="1"/>
          </p:cNvPicPr>
          <p:nvPr/>
        </p:nvPicPr>
        <p:blipFill>
          <a:blip r:embed="rId2"/>
          <a:stretch>
            <a:fillRect/>
          </a:stretch>
        </p:blipFill>
        <p:spPr>
          <a:xfrm>
            <a:off x="1" y="923330"/>
            <a:ext cx="3946358" cy="2517504"/>
          </a:xfrm>
          <a:prstGeom prst="rect">
            <a:avLst/>
          </a:prstGeom>
        </p:spPr>
      </p:pic>
      <p:pic>
        <p:nvPicPr>
          <p:cNvPr id="6" name="Picture 5">
            <a:extLst>
              <a:ext uri="{FF2B5EF4-FFF2-40B4-BE49-F238E27FC236}">
                <a16:creationId xmlns:a16="http://schemas.microsoft.com/office/drawing/2014/main" id="{7C1FA79E-A238-48B8-8428-F079077A88EE}"/>
              </a:ext>
            </a:extLst>
          </p:cNvPr>
          <p:cNvPicPr>
            <a:picLocks noChangeAspect="1"/>
          </p:cNvPicPr>
          <p:nvPr/>
        </p:nvPicPr>
        <p:blipFill rotWithShape="1">
          <a:blip r:embed="rId3"/>
          <a:srcRect r="5788"/>
          <a:stretch/>
        </p:blipFill>
        <p:spPr>
          <a:xfrm>
            <a:off x="1" y="4055169"/>
            <a:ext cx="3946358" cy="2517504"/>
          </a:xfrm>
          <a:prstGeom prst="rect">
            <a:avLst/>
          </a:prstGeom>
        </p:spPr>
      </p:pic>
      <p:sp>
        <p:nvSpPr>
          <p:cNvPr id="7" name="TextBox 6">
            <a:extLst>
              <a:ext uri="{FF2B5EF4-FFF2-40B4-BE49-F238E27FC236}">
                <a16:creationId xmlns:a16="http://schemas.microsoft.com/office/drawing/2014/main" id="{52473B3E-6B60-4DFA-A9E0-6C08610B6DDA}"/>
              </a:ext>
            </a:extLst>
          </p:cNvPr>
          <p:cNvSpPr txBox="1"/>
          <p:nvPr/>
        </p:nvSpPr>
        <p:spPr>
          <a:xfrm>
            <a:off x="4636168" y="827637"/>
            <a:ext cx="7010400" cy="5909310"/>
          </a:xfrm>
          <a:prstGeom prst="rect">
            <a:avLst/>
          </a:prstGeom>
          <a:noFill/>
        </p:spPr>
        <p:txBody>
          <a:bodyPr wrap="square" rtlCol="0">
            <a:spAutoFit/>
          </a:bodyPr>
          <a:lstStyle/>
          <a:p>
            <a:r>
              <a:rPr lang="en-US" dirty="0"/>
              <a:t>Video: Ricardo Delgado from La Quinta Columna in Spain</a:t>
            </a:r>
            <a:br>
              <a:rPr lang="en-US" dirty="0"/>
            </a:br>
            <a:br>
              <a:rPr lang="en-US" dirty="0"/>
            </a:br>
            <a:r>
              <a:rPr lang="en-US" dirty="0"/>
              <a:t>shows result of magnetism and EMF on a person who had 2 Pfizer shots. </a:t>
            </a:r>
            <a:br>
              <a:rPr lang="en-US" dirty="0"/>
            </a:br>
            <a:br>
              <a:rPr lang="en-US" dirty="0"/>
            </a:br>
            <a:r>
              <a:rPr lang="en-US" dirty="0"/>
              <a:t>First is shown that 5 neodymium magnets are sticking to the forehead.</a:t>
            </a:r>
            <a:br>
              <a:rPr lang="en-US" dirty="0"/>
            </a:br>
            <a:br>
              <a:rPr lang="en-US" dirty="0"/>
            </a:br>
            <a:r>
              <a:rPr lang="en-US" dirty="0"/>
              <a:t>A multimeter  measures fluctuating voltage coming from the subjects head. the difference in voltage coming from the subjects head. This shows that something outside of the body is inducing these voltage fluctuations. EMF is generating varying electromagnetic fields.  Which is why there is repulsion and sometimes extraction of magnets. </a:t>
            </a:r>
            <a:br>
              <a:rPr lang="en-US" dirty="0"/>
            </a:br>
            <a:br>
              <a:rPr lang="en-US" dirty="0"/>
            </a:br>
            <a:endParaRPr lang="en-US" dirty="0"/>
          </a:p>
          <a:p>
            <a:r>
              <a:rPr lang="en-US" dirty="0"/>
              <a:t>An electromagnetic radiation detector pencil placed directly on the head of the twice jabbed Pfizer subject and it starts going off in specific areas of the head, showing that the Pfizer Jabs make you EMIT EMF!  </a:t>
            </a:r>
            <a:br>
              <a:rPr lang="en-US" dirty="0"/>
            </a:br>
            <a:endParaRPr lang="en-US" dirty="0"/>
          </a:p>
          <a:p>
            <a:r>
              <a:rPr lang="en-US" dirty="0"/>
              <a:t>This is precisely what we covered in our last presentation in regards to “shedding” one theory being that the shots were turning humans body into EMF emitters and that’s how they were transmitting illness to non </a:t>
            </a:r>
            <a:r>
              <a:rPr lang="en-US" dirty="0" err="1"/>
              <a:t>vaxxed</a:t>
            </a:r>
            <a:r>
              <a:rPr lang="en-US" dirty="0"/>
              <a:t> people. </a:t>
            </a:r>
          </a:p>
        </p:txBody>
      </p:sp>
      <p:sp>
        <p:nvSpPr>
          <p:cNvPr id="8" name="TextBox 7">
            <a:extLst>
              <a:ext uri="{FF2B5EF4-FFF2-40B4-BE49-F238E27FC236}">
                <a16:creationId xmlns:a16="http://schemas.microsoft.com/office/drawing/2014/main" id="{FDF70EDF-56CD-4856-BE3C-A3DE79FEEFF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69338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143713" y="4321135"/>
            <a:ext cx="2717181" cy="2925256"/>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783768" y="815289"/>
            <a:ext cx="10099005" cy="4531625"/>
          </a:xfrm>
          <a:prstGeom prst="rect">
            <a:avLst/>
          </a:prstGeom>
        </p:spPr>
        <p:txBody>
          <a:bodyPr wrap="square">
            <a:spAutoFit/>
          </a:bodyPr>
          <a:lstStyle/>
          <a:p>
            <a:pPr defTabSz="457200">
              <a:lnSpc>
                <a:spcPct val="115000"/>
              </a:lnSpc>
              <a:spcAft>
                <a:spcPts val="1000"/>
              </a:spcAft>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2</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-Spike Proteins, Graphene Oxide, Covid Shots Explained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Health concerns of Graphene Oxide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-Its the same symptoms! GO poisoning, EMF Radiation Sickness, Covid</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dirty="0"/>
              <a:t>Magnetism in those who got the shots explained. It’s the graphene oxide and other nanotech.</a:t>
            </a:r>
            <a:br>
              <a:rPr lang="en-US" dirty="0"/>
            </a:br>
            <a:r>
              <a:rPr lang="en-US" dirty="0"/>
              <a:t>-Connection between 5G rollouts and the Covid Variants</a:t>
            </a:r>
            <a:br>
              <a:rPr lang="en-US" dirty="0"/>
            </a:br>
            <a:r>
              <a:rPr lang="en-US" dirty="0"/>
              <a:t>-How to get graphene oxide out of your body</a:t>
            </a:r>
            <a:br>
              <a:rPr lang="en-US" dirty="0"/>
            </a:br>
            <a:r>
              <a:rPr lang="en-US" dirty="0"/>
              <a:t>-Orgone Energy, EMF protection and Graphene Oxide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301874" y="4718290"/>
            <a:ext cx="1826007" cy="1849120"/>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r="50000"/>
          <a:stretch/>
        </p:blipFill>
        <p:spPr>
          <a:xfrm>
            <a:off x="10885183" y="152851"/>
            <a:ext cx="1306818" cy="6794501"/>
          </a:xfrm>
          <a:prstGeom prst="rect">
            <a:avLst/>
          </a:prstGeom>
        </p:spPr>
      </p:pic>
      <p:sp>
        <p:nvSpPr>
          <p:cNvPr id="9" name="TextBox 8">
            <a:extLst>
              <a:ext uri="{FF2B5EF4-FFF2-40B4-BE49-F238E27FC236}">
                <a16:creationId xmlns:a16="http://schemas.microsoft.com/office/drawing/2014/main" id="{69015CE0-0C37-46A3-85FB-62FA2EC9D043}"/>
              </a:ext>
            </a:extLst>
          </p:cNvPr>
          <p:cNvSpPr txBox="1"/>
          <p:nvPr/>
        </p:nvSpPr>
        <p:spPr>
          <a:xfrm>
            <a:off x="2398315" y="5468081"/>
            <a:ext cx="8869913"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u="sng" dirty="0">
                <a:solidFill>
                  <a:prstClr val="white"/>
                </a:solidFill>
                <a:latin typeface="Corbel" panose="020B0503020204020204"/>
              </a:rPr>
              <a:t>WE CAN BACK UP EVERYTHING WE SAY WITH SCIENTIFIC EVIDENCE</a:t>
            </a:r>
            <a:br>
              <a:rPr lang="en-US" sz="2800" dirty="0">
                <a:solidFill>
                  <a:prstClr val="white"/>
                </a:solidFill>
                <a:latin typeface="Corbel" panose="020B0503020204020204"/>
              </a:rPr>
            </a:br>
            <a:r>
              <a:rPr lang="en-US" sz="2000" dirty="0">
                <a:solidFill>
                  <a:prstClr val="white"/>
                </a:solidFill>
                <a:latin typeface="Corbel" panose="020B0503020204020204"/>
              </a:rPr>
              <a:t>EXTENSIVE NOTES, ARTICLES, REFERENCE LINKS, STUDIES, VIDEOS AS WELL AS FREE TO USE GRAPHICS AND COPIES OF THIS SLIDESHOW ARE AVAILABLE AT OUR WEBSITE WWW.FTWPROJECT.COM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F5C2981E-A39A-4396-8493-40D3BE74C8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002851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F79D72-BF40-4A8D-B4ED-E6F45E812D15}"/>
              </a:ext>
            </a:extLst>
          </p:cNvPr>
          <p:cNvSpPr txBox="1"/>
          <p:nvPr/>
        </p:nvSpPr>
        <p:spPr>
          <a:xfrm>
            <a:off x="1913860" y="138223"/>
            <a:ext cx="7878725" cy="707886"/>
          </a:xfrm>
          <a:prstGeom prst="rect">
            <a:avLst/>
          </a:prstGeom>
          <a:noFill/>
        </p:spPr>
        <p:txBody>
          <a:bodyPr wrap="square" rtlCol="0">
            <a:spAutoFit/>
          </a:bodyPr>
          <a:lstStyle/>
          <a:p>
            <a:r>
              <a:rPr lang="en-US" sz="4000" dirty="0"/>
              <a:t>Treatments to get rid of magnetism</a:t>
            </a:r>
          </a:p>
        </p:txBody>
      </p:sp>
      <p:sp>
        <p:nvSpPr>
          <p:cNvPr id="5" name="TextBox 4">
            <a:extLst>
              <a:ext uri="{FF2B5EF4-FFF2-40B4-BE49-F238E27FC236}">
                <a16:creationId xmlns:a16="http://schemas.microsoft.com/office/drawing/2014/main" id="{098F5BBF-DC41-4579-A7F2-EA81263D699F}"/>
              </a:ext>
            </a:extLst>
          </p:cNvPr>
          <p:cNvSpPr txBox="1"/>
          <p:nvPr/>
        </p:nvSpPr>
        <p:spPr>
          <a:xfrm>
            <a:off x="382772" y="846109"/>
            <a:ext cx="4572000" cy="1477328"/>
          </a:xfrm>
          <a:prstGeom prst="rect">
            <a:avLst/>
          </a:prstGeom>
          <a:noFill/>
        </p:spPr>
        <p:txBody>
          <a:bodyPr wrap="square" rtlCol="0">
            <a:spAutoFit/>
          </a:bodyPr>
          <a:lstStyle/>
          <a:p>
            <a:r>
              <a:rPr lang="en-US" dirty="0"/>
              <a:t>Drug name: Suramin, but the natural name is Shikimic Acid or Shikimate. You can make your own tea with Star Anise / Pine Needles / Fennel. Link to recipe and explanation in blog post.</a:t>
            </a:r>
          </a:p>
        </p:txBody>
      </p:sp>
      <p:pic>
        <p:nvPicPr>
          <p:cNvPr id="6" name="Picture 5">
            <a:extLst>
              <a:ext uri="{FF2B5EF4-FFF2-40B4-BE49-F238E27FC236}">
                <a16:creationId xmlns:a16="http://schemas.microsoft.com/office/drawing/2014/main" id="{5C94040C-F84E-4F0B-8B1D-7F6D3AEB67B7}"/>
              </a:ext>
            </a:extLst>
          </p:cNvPr>
          <p:cNvPicPr>
            <a:picLocks noChangeAspect="1"/>
          </p:cNvPicPr>
          <p:nvPr/>
        </p:nvPicPr>
        <p:blipFill>
          <a:blip r:embed="rId2"/>
          <a:stretch>
            <a:fillRect/>
          </a:stretch>
        </p:blipFill>
        <p:spPr>
          <a:xfrm>
            <a:off x="702634" y="2642854"/>
            <a:ext cx="3783419" cy="3783419"/>
          </a:xfrm>
          <a:prstGeom prst="rect">
            <a:avLst/>
          </a:prstGeom>
        </p:spPr>
      </p:pic>
      <p:sp>
        <p:nvSpPr>
          <p:cNvPr id="7" name="TextBox 6">
            <a:extLst>
              <a:ext uri="{FF2B5EF4-FFF2-40B4-BE49-F238E27FC236}">
                <a16:creationId xmlns:a16="http://schemas.microsoft.com/office/drawing/2014/main" id="{DC89A00C-485F-4482-B302-4F441EE8D935}"/>
              </a:ext>
            </a:extLst>
          </p:cNvPr>
          <p:cNvSpPr txBox="1"/>
          <p:nvPr/>
        </p:nvSpPr>
        <p:spPr>
          <a:xfrm>
            <a:off x="5730949" y="846109"/>
            <a:ext cx="5670697" cy="2031325"/>
          </a:xfrm>
          <a:prstGeom prst="rect">
            <a:avLst/>
          </a:prstGeom>
          <a:noFill/>
        </p:spPr>
        <p:txBody>
          <a:bodyPr wrap="square" rtlCol="0">
            <a:spAutoFit/>
          </a:bodyPr>
          <a:lstStyle/>
          <a:p>
            <a:r>
              <a:rPr lang="en-US" dirty="0"/>
              <a:t>Zinc in combination with NAC</a:t>
            </a:r>
            <a:br>
              <a:rPr lang="en-US" dirty="0"/>
            </a:br>
            <a:br>
              <a:rPr lang="en-US" dirty="0"/>
            </a:br>
            <a:r>
              <a:rPr lang="en-US" dirty="0"/>
              <a:t>Dr. Ricardo from La Quinta Columna has been treating people with double Pfizer shots who are effected with magnetism. After these supplements they no longer have this symptom.  Link for these supplements and dose recommendations in blog post.</a:t>
            </a:r>
          </a:p>
        </p:txBody>
      </p:sp>
      <p:pic>
        <p:nvPicPr>
          <p:cNvPr id="8" name="Picture 7">
            <a:extLst>
              <a:ext uri="{FF2B5EF4-FFF2-40B4-BE49-F238E27FC236}">
                <a16:creationId xmlns:a16="http://schemas.microsoft.com/office/drawing/2014/main" id="{5E293989-DE3C-4530-BDC8-3794418ABDC1}"/>
              </a:ext>
            </a:extLst>
          </p:cNvPr>
          <p:cNvPicPr>
            <a:picLocks noChangeAspect="1"/>
          </p:cNvPicPr>
          <p:nvPr/>
        </p:nvPicPr>
        <p:blipFill>
          <a:blip r:embed="rId3"/>
          <a:stretch>
            <a:fillRect/>
          </a:stretch>
        </p:blipFill>
        <p:spPr>
          <a:xfrm>
            <a:off x="7177459" y="2877434"/>
            <a:ext cx="2661629" cy="3548839"/>
          </a:xfrm>
          <a:prstGeom prst="rect">
            <a:avLst/>
          </a:prstGeom>
        </p:spPr>
      </p:pic>
      <p:sp>
        <p:nvSpPr>
          <p:cNvPr id="9" name="TextBox 8">
            <a:extLst>
              <a:ext uri="{FF2B5EF4-FFF2-40B4-BE49-F238E27FC236}">
                <a16:creationId xmlns:a16="http://schemas.microsoft.com/office/drawing/2014/main" id="{83703012-6B7C-4F62-9257-04869EDE5F7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025120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5168F7-9710-41F8-970C-258041AD8645}"/>
              </a:ext>
            </a:extLst>
          </p:cNvPr>
          <p:cNvSpPr txBox="1"/>
          <p:nvPr/>
        </p:nvSpPr>
        <p:spPr>
          <a:xfrm>
            <a:off x="0" y="699682"/>
            <a:ext cx="13042232" cy="523220"/>
          </a:xfrm>
          <a:prstGeom prst="rect">
            <a:avLst/>
          </a:prstGeom>
          <a:noFill/>
        </p:spPr>
        <p:txBody>
          <a:bodyPr wrap="square" rtlCol="0">
            <a:spAutoFit/>
          </a:bodyPr>
          <a:lstStyle/>
          <a:p>
            <a:r>
              <a:rPr lang="en-US" sz="2800" dirty="0"/>
              <a:t>The Rollout of 5G infrastructure has gone full steam ahead despite the “pandemic” </a:t>
            </a:r>
          </a:p>
        </p:txBody>
      </p:sp>
      <p:pic>
        <p:nvPicPr>
          <p:cNvPr id="6" name="Picture 5">
            <a:extLst>
              <a:ext uri="{FF2B5EF4-FFF2-40B4-BE49-F238E27FC236}">
                <a16:creationId xmlns:a16="http://schemas.microsoft.com/office/drawing/2014/main" id="{F433BF5A-4936-40ED-87EF-FD8C458E8717}"/>
              </a:ext>
            </a:extLst>
          </p:cNvPr>
          <p:cNvPicPr>
            <a:picLocks noChangeAspect="1"/>
          </p:cNvPicPr>
          <p:nvPr/>
        </p:nvPicPr>
        <p:blipFill>
          <a:blip r:embed="rId2"/>
          <a:stretch>
            <a:fillRect/>
          </a:stretch>
        </p:blipFill>
        <p:spPr>
          <a:xfrm>
            <a:off x="-90794" y="-150549"/>
            <a:ext cx="12373588" cy="1347537"/>
          </a:xfrm>
          <a:prstGeom prst="rect">
            <a:avLst/>
          </a:prstGeom>
        </p:spPr>
      </p:pic>
      <p:sp>
        <p:nvSpPr>
          <p:cNvPr id="7" name="TextBox 6">
            <a:extLst>
              <a:ext uri="{FF2B5EF4-FFF2-40B4-BE49-F238E27FC236}">
                <a16:creationId xmlns:a16="http://schemas.microsoft.com/office/drawing/2014/main" id="{8A9638D8-3901-4601-975E-76E71570C7E6}"/>
              </a:ext>
            </a:extLst>
          </p:cNvPr>
          <p:cNvSpPr txBox="1"/>
          <p:nvPr/>
        </p:nvSpPr>
        <p:spPr>
          <a:xfrm>
            <a:off x="6460700" y="1906245"/>
            <a:ext cx="5731300" cy="3600986"/>
          </a:xfrm>
          <a:prstGeom prst="rect">
            <a:avLst/>
          </a:prstGeom>
          <a:noFill/>
        </p:spPr>
        <p:txBody>
          <a:bodyPr wrap="square" rtlCol="0">
            <a:spAutoFit/>
          </a:bodyPr>
          <a:lstStyle/>
          <a:p>
            <a:r>
              <a:rPr lang="en-US" sz="3200" dirty="0"/>
              <a:t>First Links to 5G and Covid:</a:t>
            </a:r>
          </a:p>
          <a:p>
            <a:endParaRPr lang="en-US" sz="3200" dirty="0"/>
          </a:p>
          <a:p>
            <a:r>
              <a:rPr lang="en-US" sz="3200" dirty="0"/>
              <a:t>Wuhan 5G Pilot City</a:t>
            </a:r>
            <a:br>
              <a:rPr lang="en-US" sz="3200" dirty="0"/>
            </a:br>
            <a:r>
              <a:rPr lang="en-US" sz="3200" dirty="0"/>
              <a:t>Lombardy Italy 5G Pilot City</a:t>
            </a:r>
            <a:br>
              <a:rPr lang="en-US" sz="3200" dirty="0"/>
            </a:br>
            <a:r>
              <a:rPr lang="en-US" sz="3200" dirty="0"/>
              <a:t>Princess Cruise Ships using 5G</a:t>
            </a:r>
            <a:br>
              <a:rPr lang="en-US" sz="3200" dirty="0"/>
            </a:br>
            <a:r>
              <a:rPr lang="en-US" sz="3200" dirty="0"/>
              <a:t>NYC First to turn on 5G</a:t>
            </a:r>
            <a:br>
              <a:rPr lang="en-US" dirty="0"/>
            </a:br>
            <a:br>
              <a:rPr lang="en-US" dirty="0"/>
            </a:br>
            <a:endParaRPr lang="en-US" dirty="0"/>
          </a:p>
        </p:txBody>
      </p:sp>
      <p:pic>
        <p:nvPicPr>
          <p:cNvPr id="8" name="Picture 7">
            <a:extLst>
              <a:ext uri="{FF2B5EF4-FFF2-40B4-BE49-F238E27FC236}">
                <a16:creationId xmlns:a16="http://schemas.microsoft.com/office/drawing/2014/main" id="{85C18EF3-1587-4A32-9FDA-BD264707F067}"/>
              </a:ext>
            </a:extLst>
          </p:cNvPr>
          <p:cNvPicPr>
            <a:picLocks noChangeAspect="1"/>
          </p:cNvPicPr>
          <p:nvPr/>
        </p:nvPicPr>
        <p:blipFill>
          <a:blip r:embed="rId3"/>
          <a:stretch>
            <a:fillRect/>
          </a:stretch>
        </p:blipFill>
        <p:spPr>
          <a:xfrm>
            <a:off x="364700" y="1444580"/>
            <a:ext cx="5944115" cy="3968840"/>
          </a:xfrm>
          <a:prstGeom prst="rect">
            <a:avLst/>
          </a:prstGeom>
        </p:spPr>
      </p:pic>
      <p:sp>
        <p:nvSpPr>
          <p:cNvPr id="9" name="TextBox 8">
            <a:extLst>
              <a:ext uri="{FF2B5EF4-FFF2-40B4-BE49-F238E27FC236}">
                <a16:creationId xmlns:a16="http://schemas.microsoft.com/office/drawing/2014/main" id="{AE4F84D4-6850-4045-971C-89A34A0F3B72}"/>
              </a:ext>
            </a:extLst>
          </p:cNvPr>
          <p:cNvSpPr txBox="1"/>
          <p:nvPr/>
        </p:nvSpPr>
        <p:spPr>
          <a:xfrm>
            <a:off x="673768" y="4951755"/>
            <a:ext cx="6272463" cy="461665"/>
          </a:xfrm>
          <a:prstGeom prst="rect">
            <a:avLst/>
          </a:prstGeom>
          <a:noFill/>
        </p:spPr>
        <p:txBody>
          <a:bodyPr wrap="square" rtlCol="0">
            <a:spAutoFit/>
          </a:bodyPr>
          <a:lstStyle/>
          <a:p>
            <a:r>
              <a:rPr lang="en-US" sz="2400" dirty="0"/>
              <a:t>Princess Cruise Ship with Covid Breakout</a:t>
            </a:r>
          </a:p>
        </p:txBody>
      </p:sp>
      <p:sp>
        <p:nvSpPr>
          <p:cNvPr id="10" name="TextBox 9">
            <a:extLst>
              <a:ext uri="{FF2B5EF4-FFF2-40B4-BE49-F238E27FC236}">
                <a16:creationId xmlns:a16="http://schemas.microsoft.com/office/drawing/2014/main" id="{2777992C-6B22-4647-8103-EF56F8712A4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31649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9638D8-3901-4601-975E-76E71570C7E6}"/>
              </a:ext>
            </a:extLst>
          </p:cNvPr>
          <p:cNvSpPr txBox="1"/>
          <p:nvPr/>
        </p:nvSpPr>
        <p:spPr>
          <a:xfrm>
            <a:off x="6599397" y="2718295"/>
            <a:ext cx="4973052" cy="4678204"/>
          </a:xfrm>
          <a:prstGeom prst="rect">
            <a:avLst/>
          </a:prstGeom>
          <a:noFill/>
        </p:spPr>
        <p:txBody>
          <a:bodyPr wrap="square" rtlCol="0">
            <a:spAutoFit/>
          </a:bodyPr>
          <a:lstStyle/>
          <a:p>
            <a:r>
              <a:rPr lang="en-US" dirty="0"/>
              <a:t>A Spanish study proved that countries with 5G had 220% more COVID-19 infections than countries that had not deployed 5G.</a:t>
            </a:r>
            <a:br>
              <a:rPr lang="en-US" dirty="0"/>
            </a:br>
            <a:br>
              <a:rPr lang="en-US" sz="1600" dirty="0"/>
            </a:br>
            <a:r>
              <a:rPr lang="en-US" sz="1600" dirty="0"/>
              <a:t>“THE RESULTS OBTAINED DEMONSTRATE A CLEAR AND CLOSE RELATIONSHIP BETWEEN THE RATE OF CORONAVIRUS INFECTIONS AND 5G ANTENNA LOCATION.”</a:t>
            </a:r>
            <a:br>
              <a:rPr lang="en-US" sz="1600" dirty="0"/>
            </a:br>
            <a:endParaRPr lang="en-US" sz="1600" dirty="0"/>
          </a:p>
          <a:p>
            <a:r>
              <a:rPr lang="en-US" sz="1600" dirty="0"/>
              <a:t>“THE CASE OF SAN MARINO IS PARTICULARLY SIGNIFICANT. IT WAS THE FIRST STATE IN THE WORLD TO INSTALL 5G AND THEREFORE, THE STATE WHOSE CITIZENS HAVE BEEN EXPOSED TO 5G RADIATION THE LONGEST, AND SUSPICIOUSLY, THE FIRST STATE IN THE WORLD WITH INFECTIONS. THE PROBABILITY OF THIS HAPPENING IS 1 IN 37,636.”</a:t>
            </a:r>
          </a:p>
          <a:p>
            <a:br>
              <a:rPr lang="en-US" dirty="0"/>
            </a:br>
            <a:endParaRPr lang="en-US" dirty="0"/>
          </a:p>
        </p:txBody>
      </p:sp>
      <p:sp>
        <p:nvSpPr>
          <p:cNvPr id="9" name="TextBox 8">
            <a:extLst>
              <a:ext uri="{FF2B5EF4-FFF2-40B4-BE49-F238E27FC236}">
                <a16:creationId xmlns:a16="http://schemas.microsoft.com/office/drawing/2014/main" id="{AE4F84D4-6850-4045-971C-89A34A0F3B72}"/>
              </a:ext>
            </a:extLst>
          </p:cNvPr>
          <p:cNvSpPr txBox="1"/>
          <p:nvPr/>
        </p:nvSpPr>
        <p:spPr>
          <a:xfrm>
            <a:off x="327051" y="2795349"/>
            <a:ext cx="5197643" cy="3477875"/>
          </a:xfrm>
          <a:prstGeom prst="rect">
            <a:avLst/>
          </a:prstGeom>
          <a:noFill/>
        </p:spPr>
        <p:txBody>
          <a:bodyPr wrap="square" rtlCol="0">
            <a:spAutoFit/>
          </a:bodyPr>
          <a:lstStyle/>
          <a:p>
            <a:r>
              <a:rPr lang="en-US" sz="2000" dirty="0"/>
              <a:t>Dr. Magda Havas </a:t>
            </a:r>
            <a:r>
              <a:rPr lang="en-US" sz="2000" dirty="0" err="1"/>
              <a:t>Ph.D</a:t>
            </a:r>
            <a:r>
              <a:rPr lang="en-US" sz="2000" dirty="0"/>
              <a:t> did a study that compared the average number of cases, deaths and tests for Covid-19 per million population in states with and without 5G. </a:t>
            </a:r>
            <a:br>
              <a:rPr lang="en-US" sz="2000" dirty="0"/>
            </a:br>
            <a:br>
              <a:rPr lang="en-US" sz="2000" dirty="0"/>
            </a:br>
            <a:r>
              <a:rPr lang="en-US" sz="2000" dirty="0"/>
              <a:t>Dr. Havas found that the standardized testing for states with and without 5G was similar. </a:t>
            </a:r>
          </a:p>
          <a:p>
            <a:br>
              <a:rPr lang="en-US" sz="2000" dirty="0"/>
            </a:br>
            <a:r>
              <a:rPr lang="en-US" sz="2000" b="1" dirty="0"/>
              <a:t>“Covid-19 cases per million are 95% higher and covid-19 deaths per million are 126% higher in states with 5G.”</a:t>
            </a:r>
            <a:endParaRPr lang="en-US" sz="2000" dirty="0"/>
          </a:p>
        </p:txBody>
      </p:sp>
      <p:pic>
        <p:nvPicPr>
          <p:cNvPr id="2" name="Picture 1">
            <a:extLst>
              <a:ext uri="{FF2B5EF4-FFF2-40B4-BE49-F238E27FC236}">
                <a16:creationId xmlns:a16="http://schemas.microsoft.com/office/drawing/2014/main" id="{120BE08B-D7D0-4159-9269-8D2A3EC6E84C}"/>
              </a:ext>
            </a:extLst>
          </p:cNvPr>
          <p:cNvPicPr>
            <a:picLocks noChangeAspect="1"/>
          </p:cNvPicPr>
          <p:nvPr/>
        </p:nvPicPr>
        <p:blipFill>
          <a:blip r:embed="rId2"/>
          <a:stretch>
            <a:fillRect/>
          </a:stretch>
        </p:blipFill>
        <p:spPr>
          <a:xfrm>
            <a:off x="-192505" y="-188042"/>
            <a:ext cx="16908379" cy="1299411"/>
          </a:xfrm>
          <a:prstGeom prst="rect">
            <a:avLst/>
          </a:prstGeom>
        </p:spPr>
      </p:pic>
      <p:pic>
        <p:nvPicPr>
          <p:cNvPr id="3" name="Picture 2">
            <a:extLst>
              <a:ext uri="{FF2B5EF4-FFF2-40B4-BE49-F238E27FC236}">
                <a16:creationId xmlns:a16="http://schemas.microsoft.com/office/drawing/2014/main" id="{EBDA95C8-28F1-4720-8758-9B0534B3551D}"/>
              </a:ext>
            </a:extLst>
          </p:cNvPr>
          <p:cNvPicPr>
            <a:picLocks noChangeAspect="1"/>
          </p:cNvPicPr>
          <p:nvPr/>
        </p:nvPicPr>
        <p:blipFill>
          <a:blip r:embed="rId3"/>
          <a:stretch>
            <a:fillRect/>
          </a:stretch>
        </p:blipFill>
        <p:spPr>
          <a:xfrm>
            <a:off x="131431" y="820313"/>
            <a:ext cx="5588885" cy="1877731"/>
          </a:xfrm>
          <a:prstGeom prst="rect">
            <a:avLst/>
          </a:prstGeom>
        </p:spPr>
      </p:pic>
      <p:pic>
        <p:nvPicPr>
          <p:cNvPr id="4" name="Picture 3">
            <a:extLst>
              <a:ext uri="{FF2B5EF4-FFF2-40B4-BE49-F238E27FC236}">
                <a16:creationId xmlns:a16="http://schemas.microsoft.com/office/drawing/2014/main" id="{88609E8C-DC19-46E8-A330-36DFF23BA204}"/>
              </a:ext>
            </a:extLst>
          </p:cNvPr>
          <p:cNvPicPr>
            <a:picLocks noChangeAspect="1"/>
          </p:cNvPicPr>
          <p:nvPr/>
        </p:nvPicPr>
        <p:blipFill>
          <a:blip r:embed="rId4"/>
          <a:stretch>
            <a:fillRect/>
          </a:stretch>
        </p:blipFill>
        <p:spPr>
          <a:xfrm>
            <a:off x="6599397" y="820313"/>
            <a:ext cx="5179151" cy="1877731"/>
          </a:xfrm>
          <a:prstGeom prst="rect">
            <a:avLst/>
          </a:prstGeom>
        </p:spPr>
      </p:pic>
      <p:sp>
        <p:nvSpPr>
          <p:cNvPr id="10" name="TextBox 9">
            <a:extLst>
              <a:ext uri="{FF2B5EF4-FFF2-40B4-BE49-F238E27FC236}">
                <a16:creationId xmlns:a16="http://schemas.microsoft.com/office/drawing/2014/main" id="{7C42B52B-655F-4CC7-A2EC-DDDD3AFA863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616451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FC459-5B7D-4AF7-A091-742BE704E471}"/>
              </a:ext>
            </a:extLst>
          </p:cNvPr>
          <p:cNvSpPr txBox="1"/>
          <p:nvPr/>
        </p:nvSpPr>
        <p:spPr>
          <a:xfrm>
            <a:off x="944478" y="1007"/>
            <a:ext cx="9681411" cy="646331"/>
          </a:xfrm>
          <a:prstGeom prst="rect">
            <a:avLst/>
          </a:prstGeom>
          <a:noFill/>
        </p:spPr>
        <p:txBody>
          <a:bodyPr wrap="square" rtlCol="0">
            <a:spAutoFit/>
          </a:bodyPr>
          <a:lstStyle/>
          <a:p>
            <a:r>
              <a:rPr lang="en-US" sz="3600" dirty="0"/>
              <a:t>IS 5G BEING USED TO CREATE THE “VARIANTS”? </a:t>
            </a:r>
          </a:p>
        </p:txBody>
      </p:sp>
      <p:sp>
        <p:nvSpPr>
          <p:cNvPr id="8" name="TextBox 7">
            <a:extLst>
              <a:ext uri="{FF2B5EF4-FFF2-40B4-BE49-F238E27FC236}">
                <a16:creationId xmlns:a16="http://schemas.microsoft.com/office/drawing/2014/main" id="{24A5C6D9-F391-4C9B-AC0B-E09EC4C0C56A}"/>
              </a:ext>
            </a:extLst>
          </p:cNvPr>
          <p:cNvSpPr txBox="1"/>
          <p:nvPr/>
        </p:nvSpPr>
        <p:spPr>
          <a:xfrm>
            <a:off x="0" y="6065416"/>
            <a:ext cx="15051505" cy="461665"/>
          </a:xfrm>
          <a:prstGeom prst="rect">
            <a:avLst/>
          </a:prstGeom>
          <a:noFill/>
        </p:spPr>
        <p:txBody>
          <a:bodyPr wrap="square" rtlCol="0">
            <a:spAutoFit/>
          </a:bodyPr>
          <a:lstStyle/>
          <a:p>
            <a:r>
              <a:rPr lang="en-US" sz="2400" dirty="0"/>
              <a:t>IS THIS HOW THEY ARE CAUSING SICKNESS TO CONTROL AND SHUT DOWN OUR SOCIETY?</a:t>
            </a:r>
          </a:p>
        </p:txBody>
      </p:sp>
      <p:pic>
        <p:nvPicPr>
          <p:cNvPr id="10" name="Picture 9">
            <a:extLst>
              <a:ext uri="{FF2B5EF4-FFF2-40B4-BE49-F238E27FC236}">
                <a16:creationId xmlns:a16="http://schemas.microsoft.com/office/drawing/2014/main" id="{DBFFC430-EDB8-429E-9D3E-C38371DFECB5}"/>
              </a:ext>
            </a:extLst>
          </p:cNvPr>
          <p:cNvPicPr/>
          <p:nvPr/>
        </p:nvPicPr>
        <p:blipFill>
          <a:blip r:embed="rId2"/>
          <a:stretch>
            <a:fillRect/>
          </a:stretch>
        </p:blipFill>
        <p:spPr>
          <a:xfrm>
            <a:off x="283031" y="2707130"/>
            <a:ext cx="5342021" cy="3052077"/>
          </a:xfrm>
          <a:prstGeom prst="rect">
            <a:avLst/>
          </a:prstGeom>
        </p:spPr>
      </p:pic>
      <p:pic>
        <p:nvPicPr>
          <p:cNvPr id="11" name="Picture 10">
            <a:extLst>
              <a:ext uri="{FF2B5EF4-FFF2-40B4-BE49-F238E27FC236}">
                <a16:creationId xmlns:a16="http://schemas.microsoft.com/office/drawing/2014/main" id="{F92ED71E-0DFA-4EFB-B303-BE7E286C4B20}"/>
              </a:ext>
            </a:extLst>
          </p:cNvPr>
          <p:cNvPicPr/>
          <p:nvPr/>
        </p:nvPicPr>
        <p:blipFill rotWithShape="1">
          <a:blip r:embed="rId3"/>
          <a:srcRect t="7423"/>
          <a:stretch/>
        </p:blipFill>
        <p:spPr>
          <a:xfrm>
            <a:off x="6270170" y="2345081"/>
            <a:ext cx="5713281" cy="3552907"/>
          </a:xfrm>
          <a:prstGeom prst="rect">
            <a:avLst/>
          </a:prstGeom>
        </p:spPr>
      </p:pic>
      <p:sp>
        <p:nvSpPr>
          <p:cNvPr id="6" name="TextBox 5">
            <a:extLst>
              <a:ext uri="{FF2B5EF4-FFF2-40B4-BE49-F238E27FC236}">
                <a16:creationId xmlns:a16="http://schemas.microsoft.com/office/drawing/2014/main" id="{577B6790-AB53-4909-9BE8-14E89894E909}"/>
              </a:ext>
            </a:extLst>
          </p:cNvPr>
          <p:cNvSpPr txBox="1"/>
          <p:nvPr/>
        </p:nvSpPr>
        <p:spPr>
          <a:xfrm>
            <a:off x="461209" y="1055172"/>
            <a:ext cx="3749844" cy="1569660"/>
          </a:xfrm>
          <a:prstGeom prst="rect">
            <a:avLst/>
          </a:prstGeom>
          <a:noFill/>
        </p:spPr>
        <p:txBody>
          <a:bodyPr wrap="square" rtlCol="0">
            <a:spAutoFit/>
          </a:bodyPr>
          <a:lstStyle/>
          <a:p>
            <a:r>
              <a:rPr lang="en-US" sz="2400" dirty="0"/>
              <a:t>JUNE 4 – UK switches on 5G network in 9 coastal towns where all the people are going to be on holiday</a:t>
            </a:r>
          </a:p>
        </p:txBody>
      </p:sp>
      <p:sp>
        <p:nvSpPr>
          <p:cNvPr id="12" name="TextBox 11">
            <a:extLst>
              <a:ext uri="{FF2B5EF4-FFF2-40B4-BE49-F238E27FC236}">
                <a16:creationId xmlns:a16="http://schemas.microsoft.com/office/drawing/2014/main" id="{7C571D78-2AA0-42C5-908A-B951CBC9B266}"/>
              </a:ext>
            </a:extLst>
          </p:cNvPr>
          <p:cNvSpPr txBox="1"/>
          <p:nvPr/>
        </p:nvSpPr>
        <p:spPr>
          <a:xfrm>
            <a:off x="7303167" y="1026418"/>
            <a:ext cx="4311315" cy="830997"/>
          </a:xfrm>
          <a:prstGeom prst="rect">
            <a:avLst/>
          </a:prstGeom>
          <a:noFill/>
        </p:spPr>
        <p:txBody>
          <a:bodyPr wrap="square" rtlCol="0">
            <a:spAutoFit/>
          </a:bodyPr>
          <a:lstStyle/>
          <a:p>
            <a:r>
              <a:rPr lang="en-US" sz="2400" dirty="0"/>
              <a:t>JUNE 20– “Delta Variant” hits and shuts down all travel. </a:t>
            </a:r>
          </a:p>
        </p:txBody>
      </p:sp>
      <p:sp>
        <p:nvSpPr>
          <p:cNvPr id="13" name="Arrow: Right 12">
            <a:extLst>
              <a:ext uri="{FF2B5EF4-FFF2-40B4-BE49-F238E27FC236}">
                <a16:creationId xmlns:a16="http://schemas.microsoft.com/office/drawing/2014/main" id="{1E7C8C02-69C8-44E9-9098-F5E3C870A860}"/>
              </a:ext>
            </a:extLst>
          </p:cNvPr>
          <p:cNvSpPr/>
          <p:nvPr/>
        </p:nvSpPr>
        <p:spPr>
          <a:xfrm>
            <a:off x="4451684" y="891519"/>
            <a:ext cx="2610853" cy="1420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80B845-8C71-4523-9827-57B4B0F66206}"/>
              </a:ext>
            </a:extLst>
          </p:cNvPr>
          <p:cNvSpPr txBox="1"/>
          <p:nvPr/>
        </p:nvSpPr>
        <p:spPr>
          <a:xfrm>
            <a:off x="4477748" y="1346060"/>
            <a:ext cx="2825419" cy="523220"/>
          </a:xfrm>
          <a:prstGeom prst="rect">
            <a:avLst/>
          </a:prstGeom>
          <a:noFill/>
        </p:spPr>
        <p:txBody>
          <a:bodyPr wrap="square" rtlCol="0">
            <a:spAutoFit/>
          </a:bodyPr>
          <a:lstStyle/>
          <a:p>
            <a:r>
              <a:rPr lang="en-US" sz="2800" dirty="0">
                <a:solidFill>
                  <a:schemeClr val="bg1"/>
                </a:solidFill>
              </a:rPr>
              <a:t>1-2 weeks later</a:t>
            </a:r>
          </a:p>
        </p:txBody>
      </p:sp>
      <p:sp>
        <p:nvSpPr>
          <p:cNvPr id="15" name="Speech Bubble: Oval 14">
            <a:extLst>
              <a:ext uri="{FF2B5EF4-FFF2-40B4-BE49-F238E27FC236}">
                <a16:creationId xmlns:a16="http://schemas.microsoft.com/office/drawing/2014/main" id="{DA00B7C5-2019-4E46-86FD-CB169C8B52FA}"/>
              </a:ext>
            </a:extLst>
          </p:cNvPr>
          <p:cNvSpPr/>
          <p:nvPr/>
        </p:nvSpPr>
        <p:spPr>
          <a:xfrm flipH="1">
            <a:off x="8967536" y="4539916"/>
            <a:ext cx="2432381" cy="859352"/>
          </a:xfrm>
          <a:prstGeom prst="wedgeEllipseCallout">
            <a:avLst>
              <a:gd name="adj1" fmla="val -50517"/>
              <a:gd name="adj2" fmla="val 6410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A76AAD-EC2B-46F6-B012-17CB748F66EB}"/>
              </a:ext>
            </a:extLst>
          </p:cNvPr>
          <p:cNvSpPr txBox="1"/>
          <p:nvPr/>
        </p:nvSpPr>
        <p:spPr>
          <a:xfrm>
            <a:off x="9374601" y="4784926"/>
            <a:ext cx="2025316" cy="369332"/>
          </a:xfrm>
          <a:prstGeom prst="rect">
            <a:avLst/>
          </a:prstGeom>
          <a:noFill/>
        </p:spPr>
        <p:txBody>
          <a:bodyPr wrap="square" rtlCol="0">
            <a:spAutoFit/>
          </a:bodyPr>
          <a:lstStyle/>
          <a:p>
            <a:r>
              <a:rPr lang="en-US" dirty="0">
                <a:solidFill>
                  <a:schemeClr val="bg1"/>
                </a:solidFill>
              </a:rPr>
              <a:t>BLAME INDIA!!</a:t>
            </a:r>
            <a:endParaRPr lang="en-US" dirty="0"/>
          </a:p>
        </p:txBody>
      </p:sp>
      <p:sp>
        <p:nvSpPr>
          <p:cNvPr id="17" name="TextBox 16">
            <a:extLst>
              <a:ext uri="{FF2B5EF4-FFF2-40B4-BE49-F238E27FC236}">
                <a16:creationId xmlns:a16="http://schemas.microsoft.com/office/drawing/2014/main" id="{E0511C28-6D91-44CB-ABD3-BCCC5F9BEC2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002052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FC459-5B7D-4AF7-A091-742BE704E471}"/>
              </a:ext>
            </a:extLst>
          </p:cNvPr>
          <p:cNvSpPr txBox="1"/>
          <p:nvPr/>
        </p:nvSpPr>
        <p:spPr>
          <a:xfrm>
            <a:off x="944478" y="1007"/>
            <a:ext cx="9681411" cy="646331"/>
          </a:xfrm>
          <a:prstGeom prst="rect">
            <a:avLst/>
          </a:prstGeom>
          <a:noFill/>
        </p:spPr>
        <p:txBody>
          <a:bodyPr wrap="square" rtlCol="0">
            <a:spAutoFit/>
          </a:bodyPr>
          <a:lstStyle/>
          <a:p>
            <a:r>
              <a:rPr lang="en-US" sz="3600" dirty="0"/>
              <a:t>IS 5G BEING USED TO CREATE THE “VARIANTS”? </a:t>
            </a:r>
          </a:p>
        </p:txBody>
      </p:sp>
      <p:sp>
        <p:nvSpPr>
          <p:cNvPr id="8" name="TextBox 7">
            <a:extLst>
              <a:ext uri="{FF2B5EF4-FFF2-40B4-BE49-F238E27FC236}">
                <a16:creationId xmlns:a16="http://schemas.microsoft.com/office/drawing/2014/main" id="{24A5C6D9-F391-4C9B-AC0B-E09EC4C0C56A}"/>
              </a:ext>
            </a:extLst>
          </p:cNvPr>
          <p:cNvSpPr txBox="1"/>
          <p:nvPr/>
        </p:nvSpPr>
        <p:spPr>
          <a:xfrm>
            <a:off x="152400" y="5931817"/>
            <a:ext cx="12039600" cy="830997"/>
          </a:xfrm>
          <a:prstGeom prst="rect">
            <a:avLst/>
          </a:prstGeom>
          <a:noFill/>
        </p:spPr>
        <p:txBody>
          <a:bodyPr wrap="square" rtlCol="0">
            <a:spAutoFit/>
          </a:bodyPr>
          <a:lstStyle/>
          <a:p>
            <a:r>
              <a:rPr lang="en-US" sz="2400" dirty="0"/>
              <a:t>You can do this research yourself, compare 5G latest news and rollout dates and “variant” narratives according to geographic locations.  </a:t>
            </a:r>
          </a:p>
        </p:txBody>
      </p:sp>
      <p:sp>
        <p:nvSpPr>
          <p:cNvPr id="6" name="TextBox 5">
            <a:extLst>
              <a:ext uri="{FF2B5EF4-FFF2-40B4-BE49-F238E27FC236}">
                <a16:creationId xmlns:a16="http://schemas.microsoft.com/office/drawing/2014/main" id="{577B6790-AB53-4909-9BE8-14E89894E909}"/>
              </a:ext>
            </a:extLst>
          </p:cNvPr>
          <p:cNvSpPr txBox="1"/>
          <p:nvPr/>
        </p:nvSpPr>
        <p:spPr>
          <a:xfrm>
            <a:off x="461210" y="1200044"/>
            <a:ext cx="3749844" cy="830997"/>
          </a:xfrm>
          <a:prstGeom prst="rect">
            <a:avLst/>
          </a:prstGeom>
          <a:noFill/>
        </p:spPr>
        <p:txBody>
          <a:bodyPr wrap="square" rtlCol="0">
            <a:spAutoFit/>
          </a:bodyPr>
          <a:lstStyle/>
          <a:p>
            <a:r>
              <a:rPr lang="en-US" sz="2400" dirty="0"/>
              <a:t>JUNE 30 – 5G experimental network turned on in France</a:t>
            </a:r>
          </a:p>
        </p:txBody>
      </p:sp>
      <p:sp>
        <p:nvSpPr>
          <p:cNvPr id="12" name="TextBox 11">
            <a:extLst>
              <a:ext uri="{FF2B5EF4-FFF2-40B4-BE49-F238E27FC236}">
                <a16:creationId xmlns:a16="http://schemas.microsoft.com/office/drawing/2014/main" id="{7C571D78-2AA0-42C5-908A-B951CBC9B266}"/>
              </a:ext>
            </a:extLst>
          </p:cNvPr>
          <p:cNvSpPr txBox="1"/>
          <p:nvPr/>
        </p:nvSpPr>
        <p:spPr>
          <a:xfrm>
            <a:off x="7303167" y="1317085"/>
            <a:ext cx="4311315" cy="830997"/>
          </a:xfrm>
          <a:prstGeom prst="rect">
            <a:avLst/>
          </a:prstGeom>
          <a:noFill/>
        </p:spPr>
        <p:txBody>
          <a:bodyPr wrap="square" rtlCol="0">
            <a:spAutoFit/>
          </a:bodyPr>
          <a:lstStyle/>
          <a:p>
            <a:r>
              <a:rPr lang="en-US" sz="2400" dirty="0"/>
              <a:t> JULY 7– “Delta Variant” wave peaks in France</a:t>
            </a:r>
          </a:p>
        </p:txBody>
      </p:sp>
      <p:sp>
        <p:nvSpPr>
          <p:cNvPr id="13" name="Arrow: Right 12">
            <a:extLst>
              <a:ext uri="{FF2B5EF4-FFF2-40B4-BE49-F238E27FC236}">
                <a16:creationId xmlns:a16="http://schemas.microsoft.com/office/drawing/2014/main" id="{1E7C8C02-69C8-44E9-9098-F5E3C870A860}"/>
              </a:ext>
            </a:extLst>
          </p:cNvPr>
          <p:cNvSpPr/>
          <p:nvPr/>
        </p:nvSpPr>
        <p:spPr>
          <a:xfrm>
            <a:off x="4451684" y="891519"/>
            <a:ext cx="2610853" cy="1420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80B845-8C71-4523-9827-57B4B0F66206}"/>
              </a:ext>
            </a:extLst>
          </p:cNvPr>
          <p:cNvSpPr txBox="1"/>
          <p:nvPr/>
        </p:nvSpPr>
        <p:spPr>
          <a:xfrm>
            <a:off x="4477748" y="1346060"/>
            <a:ext cx="2825419" cy="523220"/>
          </a:xfrm>
          <a:prstGeom prst="rect">
            <a:avLst/>
          </a:prstGeom>
          <a:noFill/>
        </p:spPr>
        <p:txBody>
          <a:bodyPr wrap="square" rtlCol="0">
            <a:spAutoFit/>
          </a:bodyPr>
          <a:lstStyle/>
          <a:p>
            <a:r>
              <a:rPr lang="en-US" sz="2800" dirty="0">
                <a:solidFill>
                  <a:schemeClr val="bg1"/>
                </a:solidFill>
              </a:rPr>
              <a:t>1-2 weeks later</a:t>
            </a:r>
          </a:p>
        </p:txBody>
      </p:sp>
      <p:pic>
        <p:nvPicPr>
          <p:cNvPr id="15" name="Picture 14">
            <a:extLst>
              <a:ext uri="{FF2B5EF4-FFF2-40B4-BE49-F238E27FC236}">
                <a16:creationId xmlns:a16="http://schemas.microsoft.com/office/drawing/2014/main" id="{B0C3EB64-FED1-4D6C-B60F-017E8FCD4B03}"/>
              </a:ext>
            </a:extLst>
          </p:cNvPr>
          <p:cNvPicPr/>
          <p:nvPr/>
        </p:nvPicPr>
        <p:blipFill>
          <a:blip r:embed="rId2"/>
          <a:stretch>
            <a:fillRect/>
          </a:stretch>
        </p:blipFill>
        <p:spPr>
          <a:xfrm>
            <a:off x="461210" y="2312095"/>
            <a:ext cx="4928936" cy="3571441"/>
          </a:xfrm>
          <a:prstGeom prst="rect">
            <a:avLst/>
          </a:prstGeom>
        </p:spPr>
      </p:pic>
      <p:pic>
        <p:nvPicPr>
          <p:cNvPr id="16" name="Picture 15">
            <a:extLst>
              <a:ext uri="{FF2B5EF4-FFF2-40B4-BE49-F238E27FC236}">
                <a16:creationId xmlns:a16="http://schemas.microsoft.com/office/drawing/2014/main" id="{CAD6881B-06A9-4748-9B63-DB64BD801150}"/>
              </a:ext>
            </a:extLst>
          </p:cNvPr>
          <p:cNvPicPr/>
          <p:nvPr/>
        </p:nvPicPr>
        <p:blipFill rotWithShape="1">
          <a:blip r:embed="rId3"/>
          <a:srcRect t="16003"/>
          <a:stretch/>
        </p:blipFill>
        <p:spPr>
          <a:xfrm>
            <a:off x="6096000" y="2426884"/>
            <a:ext cx="5943600" cy="3390144"/>
          </a:xfrm>
          <a:prstGeom prst="rect">
            <a:avLst/>
          </a:prstGeom>
        </p:spPr>
      </p:pic>
      <p:sp>
        <p:nvSpPr>
          <p:cNvPr id="17" name="Speech Bubble: Oval 16">
            <a:extLst>
              <a:ext uri="{FF2B5EF4-FFF2-40B4-BE49-F238E27FC236}">
                <a16:creationId xmlns:a16="http://schemas.microsoft.com/office/drawing/2014/main" id="{0DBB5DDB-50B3-47A6-AA55-44AC372C23AA}"/>
              </a:ext>
            </a:extLst>
          </p:cNvPr>
          <p:cNvSpPr/>
          <p:nvPr/>
        </p:nvSpPr>
        <p:spPr>
          <a:xfrm flipH="1">
            <a:off x="6635419" y="4681563"/>
            <a:ext cx="2432381" cy="859352"/>
          </a:xfrm>
          <a:prstGeom prst="wedgeEllipseCallout">
            <a:avLst>
              <a:gd name="adj1" fmla="val -76473"/>
              <a:gd name="adj2" fmla="val -44432"/>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A6FF1B2-6A25-4C45-9207-1E1733EFDAC1}"/>
              </a:ext>
            </a:extLst>
          </p:cNvPr>
          <p:cNvSpPr txBox="1"/>
          <p:nvPr/>
        </p:nvSpPr>
        <p:spPr>
          <a:xfrm>
            <a:off x="6962274" y="4926573"/>
            <a:ext cx="2025316" cy="369332"/>
          </a:xfrm>
          <a:prstGeom prst="rect">
            <a:avLst/>
          </a:prstGeom>
          <a:noFill/>
        </p:spPr>
        <p:txBody>
          <a:bodyPr wrap="square" rtlCol="0">
            <a:spAutoFit/>
          </a:bodyPr>
          <a:lstStyle/>
          <a:p>
            <a:r>
              <a:rPr lang="en-US" dirty="0">
                <a:solidFill>
                  <a:schemeClr val="bg1"/>
                </a:solidFill>
              </a:rPr>
              <a:t>BLAME The UK!!</a:t>
            </a:r>
            <a:endParaRPr lang="en-US" dirty="0"/>
          </a:p>
        </p:txBody>
      </p:sp>
      <p:sp>
        <p:nvSpPr>
          <p:cNvPr id="19" name="TextBox 18">
            <a:extLst>
              <a:ext uri="{FF2B5EF4-FFF2-40B4-BE49-F238E27FC236}">
                <a16:creationId xmlns:a16="http://schemas.microsoft.com/office/drawing/2014/main" id="{6AA3C218-F00F-479B-B511-0EDFEC58F77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979749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0AE3BE-969E-4B6D-B0A9-5C635D68B4C2}"/>
              </a:ext>
            </a:extLst>
          </p:cNvPr>
          <p:cNvSpPr txBox="1"/>
          <p:nvPr/>
        </p:nvSpPr>
        <p:spPr>
          <a:xfrm>
            <a:off x="358365" y="574159"/>
            <a:ext cx="10986574" cy="1200329"/>
          </a:xfrm>
          <a:prstGeom prst="rect">
            <a:avLst/>
          </a:prstGeom>
          <a:noFill/>
        </p:spPr>
        <p:txBody>
          <a:bodyPr wrap="square" rtlCol="0">
            <a:spAutoFit/>
          </a:bodyPr>
          <a:lstStyle/>
          <a:p>
            <a:r>
              <a:rPr lang="en-US" dirty="0"/>
              <a:t>This is a holistic approach of using several different methods simultaneously for the best effect. Including, specific supplements to degrade the graphene oxide in the body, and controlling EMF’s in the environment to minimize graphene oxide activation. This information comes from several sources and is based on scientific studies. Links are reference in the blog post. </a:t>
            </a:r>
          </a:p>
        </p:txBody>
      </p:sp>
      <p:pic>
        <p:nvPicPr>
          <p:cNvPr id="9" name="Picture 8">
            <a:extLst>
              <a:ext uri="{FF2B5EF4-FFF2-40B4-BE49-F238E27FC236}">
                <a16:creationId xmlns:a16="http://schemas.microsoft.com/office/drawing/2014/main" id="{CF02BB1A-40A5-4195-83D4-58499140AFEA}"/>
              </a:ext>
            </a:extLst>
          </p:cNvPr>
          <p:cNvPicPr>
            <a:picLocks noChangeAspect="1"/>
          </p:cNvPicPr>
          <p:nvPr/>
        </p:nvPicPr>
        <p:blipFill>
          <a:blip r:embed="rId2"/>
          <a:stretch>
            <a:fillRect/>
          </a:stretch>
        </p:blipFill>
        <p:spPr>
          <a:xfrm>
            <a:off x="53164" y="-167612"/>
            <a:ext cx="11971857" cy="1073888"/>
          </a:xfrm>
          <a:prstGeom prst="rect">
            <a:avLst/>
          </a:prstGeom>
        </p:spPr>
      </p:pic>
      <p:sp>
        <p:nvSpPr>
          <p:cNvPr id="11" name="TextBox 10">
            <a:extLst>
              <a:ext uri="{FF2B5EF4-FFF2-40B4-BE49-F238E27FC236}">
                <a16:creationId xmlns:a16="http://schemas.microsoft.com/office/drawing/2014/main" id="{D71FB6D7-33E3-4E5D-B999-9FD1FEB2F2BB}"/>
              </a:ext>
            </a:extLst>
          </p:cNvPr>
          <p:cNvSpPr txBox="1"/>
          <p:nvPr/>
        </p:nvSpPr>
        <p:spPr>
          <a:xfrm>
            <a:off x="3764433" y="1540765"/>
            <a:ext cx="7783032" cy="5078313"/>
          </a:xfrm>
          <a:prstGeom prst="rect">
            <a:avLst/>
          </a:prstGeom>
          <a:noFill/>
        </p:spPr>
        <p:txBody>
          <a:bodyPr wrap="square" rtlCol="0">
            <a:spAutoFit/>
          </a:bodyPr>
          <a:lstStyle/>
          <a:p>
            <a:r>
              <a:rPr lang="en-US" dirty="0"/>
              <a:t>High Glutathione levels in the body= good immune system</a:t>
            </a:r>
            <a:br>
              <a:rPr lang="en-US" dirty="0"/>
            </a:br>
            <a:br>
              <a:rPr lang="en-US" dirty="0"/>
            </a:br>
            <a:r>
              <a:rPr lang="en-US" dirty="0"/>
              <a:t>When Graphene Oxide levels exceed glutathione levels our immune system collapses and triggers a cytokine storm. </a:t>
            </a:r>
          </a:p>
          <a:p>
            <a:br>
              <a:rPr lang="en-US" dirty="0"/>
            </a:br>
            <a:r>
              <a:rPr lang="en-US" dirty="0"/>
              <a:t>Graphene Oxide levels can rapidly increase when it is activated by EMF’s. This can rapidly trigger the disease. </a:t>
            </a:r>
            <a:br>
              <a:rPr lang="en-US" dirty="0"/>
            </a:br>
            <a:br>
              <a:rPr lang="en-US" dirty="0"/>
            </a:br>
            <a:r>
              <a:rPr lang="en-US" dirty="0"/>
              <a:t>NAC- “N-acetylcysteine” is a supplement that causes the body to produce glutathione. It is the precursor. The FDA is trying to ban NAC after it has been discovered that people are using it to recover from Covid symptoms. </a:t>
            </a:r>
            <a:br>
              <a:rPr lang="en-US" dirty="0"/>
            </a:br>
            <a:br>
              <a:rPr lang="en-US" dirty="0"/>
            </a:br>
            <a:r>
              <a:rPr lang="en-US" dirty="0"/>
              <a:t>Zinc and NAC degrade graphene oxide in the body. </a:t>
            </a:r>
            <a:br>
              <a:rPr lang="en-US" dirty="0"/>
            </a:br>
            <a:br>
              <a:rPr lang="en-US" dirty="0"/>
            </a:br>
            <a:r>
              <a:rPr lang="en-US" dirty="0"/>
              <a:t>Other supplements that can be taken in the removal of graphene oxide are: </a:t>
            </a:r>
            <a:br>
              <a:rPr lang="en-US" dirty="0"/>
            </a:br>
            <a:r>
              <a:rPr lang="en-US" dirty="0"/>
              <a:t>Astaxanthin, Melatonin , Milk Thistle, Quercetin, Vitamin C , Vitamin D3 </a:t>
            </a:r>
          </a:p>
          <a:p>
            <a:br>
              <a:rPr lang="en-US" dirty="0"/>
            </a:br>
            <a:endParaRPr lang="en-US" dirty="0"/>
          </a:p>
        </p:txBody>
      </p:sp>
      <p:pic>
        <p:nvPicPr>
          <p:cNvPr id="12" name="Picture 11">
            <a:extLst>
              <a:ext uri="{FF2B5EF4-FFF2-40B4-BE49-F238E27FC236}">
                <a16:creationId xmlns:a16="http://schemas.microsoft.com/office/drawing/2014/main" id="{B2C81403-074E-40B0-A1C5-FBBE28706EA8}"/>
              </a:ext>
            </a:extLst>
          </p:cNvPr>
          <p:cNvPicPr>
            <a:picLocks noChangeAspect="1"/>
          </p:cNvPicPr>
          <p:nvPr/>
        </p:nvPicPr>
        <p:blipFill>
          <a:blip r:embed="rId3"/>
          <a:stretch>
            <a:fillRect/>
          </a:stretch>
        </p:blipFill>
        <p:spPr>
          <a:xfrm>
            <a:off x="458486" y="2189157"/>
            <a:ext cx="2780017" cy="3706689"/>
          </a:xfrm>
          <a:prstGeom prst="rect">
            <a:avLst/>
          </a:prstGeom>
        </p:spPr>
      </p:pic>
      <p:sp>
        <p:nvSpPr>
          <p:cNvPr id="13" name="TextBox 12">
            <a:extLst>
              <a:ext uri="{FF2B5EF4-FFF2-40B4-BE49-F238E27FC236}">
                <a16:creationId xmlns:a16="http://schemas.microsoft.com/office/drawing/2014/main" id="{0B3299FA-90B4-40B5-BB53-F545107E8D20}"/>
              </a:ext>
            </a:extLst>
          </p:cNvPr>
          <p:cNvSpPr txBox="1"/>
          <p:nvPr/>
        </p:nvSpPr>
        <p:spPr>
          <a:xfrm>
            <a:off x="458486" y="6027442"/>
            <a:ext cx="12907925" cy="461665"/>
          </a:xfrm>
          <a:prstGeom prst="rect">
            <a:avLst/>
          </a:prstGeom>
          <a:noFill/>
        </p:spPr>
        <p:txBody>
          <a:bodyPr wrap="square" rtlCol="0">
            <a:spAutoFit/>
          </a:bodyPr>
          <a:lstStyle/>
          <a:p>
            <a:r>
              <a:rPr lang="en-US" sz="2400" dirty="0"/>
              <a:t>More information on these protocols / doses can be found at our link in the blog post. </a:t>
            </a:r>
          </a:p>
        </p:txBody>
      </p:sp>
      <p:sp>
        <p:nvSpPr>
          <p:cNvPr id="14" name="TextBox 13">
            <a:extLst>
              <a:ext uri="{FF2B5EF4-FFF2-40B4-BE49-F238E27FC236}">
                <a16:creationId xmlns:a16="http://schemas.microsoft.com/office/drawing/2014/main" id="{2E0ABEF6-8424-489A-ABC8-354224E34D44}"/>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7476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E7CEF-2823-4208-96CF-4ABF1B2FDE02}"/>
              </a:ext>
            </a:extLst>
          </p:cNvPr>
          <p:cNvSpPr txBox="1"/>
          <p:nvPr/>
        </p:nvSpPr>
        <p:spPr>
          <a:xfrm>
            <a:off x="5883441" y="1125507"/>
            <a:ext cx="5498432" cy="5262979"/>
          </a:xfrm>
          <a:prstGeom prst="rect">
            <a:avLst/>
          </a:prstGeom>
          <a:noFill/>
        </p:spPr>
        <p:txBody>
          <a:bodyPr wrap="square" rtlCol="0">
            <a:spAutoFit/>
          </a:bodyPr>
          <a:lstStyle/>
          <a:p>
            <a:r>
              <a:rPr lang="en-US" sz="2400" dirty="0"/>
              <a:t>“We have seen clinical trials with hundreds of patients who were in the ICU, on a respirator and intubated, practically on the verge of death. With bilateral pneumonias caused by the spread of graphene oxide and subsequent 5G radiation in the lung plaques... when treated with glutathione via direct intravenous —or even orally as well— or with N-acetylcysteine (NAC) 600 mg or higher doses, people within hours began to recover their oxygen saturation”</a:t>
            </a:r>
            <a:br>
              <a:rPr lang="en-US" sz="2400" dirty="0"/>
            </a:br>
            <a:br>
              <a:rPr lang="en-US" sz="2400" dirty="0"/>
            </a:br>
            <a:r>
              <a:rPr lang="en-US" sz="2400" dirty="0"/>
              <a:t>Dr. Ricardo Delgado La Quinta Columna</a:t>
            </a:r>
          </a:p>
        </p:txBody>
      </p:sp>
      <p:pic>
        <p:nvPicPr>
          <p:cNvPr id="5" name="Picture 4">
            <a:extLst>
              <a:ext uri="{FF2B5EF4-FFF2-40B4-BE49-F238E27FC236}">
                <a16:creationId xmlns:a16="http://schemas.microsoft.com/office/drawing/2014/main" id="{346EC3F8-F94C-47F8-B45F-4FABEE575229}"/>
              </a:ext>
            </a:extLst>
          </p:cNvPr>
          <p:cNvPicPr>
            <a:picLocks noChangeAspect="1"/>
          </p:cNvPicPr>
          <p:nvPr/>
        </p:nvPicPr>
        <p:blipFill>
          <a:blip r:embed="rId2"/>
          <a:stretch>
            <a:fillRect/>
          </a:stretch>
        </p:blipFill>
        <p:spPr>
          <a:xfrm>
            <a:off x="0" y="192798"/>
            <a:ext cx="12290714" cy="643951"/>
          </a:xfrm>
          <a:prstGeom prst="rect">
            <a:avLst/>
          </a:prstGeom>
        </p:spPr>
      </p:pic>
      <p:pic>
        <p:nvPicPr>
          <p:cNvPr id="6" name="Picture 5">
            <a:extLst>
              <a:ext uri="{FF2B5EF4-FFF2-40B4-BE49-F238E27FC236}">
                <a16:creationId xmlns:a16="http://schemas.microsoft.com/office/drawing/2014/main" id="{37799212-539A-435A-9DDE-0B101B727275}"/>
              </a:ext>
            </a:extLst>
          </p:cNvPr>
          <p:cNvPicPr>
            <a:picLocks noChangeAspect="1"/>
          </p:cNvPicPr>
          <p:nvPr/>
        </p:nvPicPr>
        <p:blipFill rotWithShape="1">
          <a:blip r:embed="rId3"/>
          <a:srcRect l="3453" t="5773" r="7006" b="18661"/>
          <a:stretch/>
        </p:blipFill>
        <p:spPr>
          <a:xfrm>
            <a:off x="810127" y="1370186"/>
            <a:ext cx="4877708" cy="4585483"/>
          </a:xfrm>
          <a:prstGeom prst="rect">
            <a:avLst/>
          </a:prstGeom>
        </p:spPr>
      </p:pic>
      <p:sp>
        <p:nvSpPr>
          <p:cNvPr id="7" name="TextBox 6">
            <a:extLst>
              <a:ext uri="{FF2B5EF4-FFF2-40B4-BE49-F238E27FC236}">
                <a16:creationId xmlns:a16="http://schemas.microsoft.com/office/drawing/2014/main" id="{1254665A-3807-4904-B72E-238D279B384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362917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AB982-B43B-4665-A2B9-B2313AD401A4}"/>
              </a:ext>
            </a:extLst>
          </p:cNvPr>
          <p:cNvPicPr>
            <a:picLocks noChangeAspect="1"/>
          </p:cNvPicPr>
          <p:nvPr/>
        </p:nvPicPr>
        <p:blipFill>
          <a:blip r:embed="rId2"/>
          <a:stretch>
            <a:fillRect/>
          </a:stretch>
        </p:blipFill>
        <p:spPr>
          <a:xfrm>
            <a:off x="1351046" y="1275419"/>
            <a:ext cx="9570118" cy="5213688"/>
          </a:xfrm>
          <a:prstGeom prst="rect">
            <a:avLst/>
          </a:prstGeom>
        </p:spPr>
      </p:pic>
      <p:sp>
        <p:nvSpPr>
          <p:cNvPr id="5" name="TextBox 4">
            <a:extLst>
              <a:ext uri="{FF2B5EF4-FFF2-40B4-BE49-F238E27FC236}">
                <a16:creationId xmlns:a16="http://schemas.microsoft.com/office/drawing/2014/main" id="{297E4F65-73AE-4FAB-90DB-3AF6E520564C}"/>
              </a:ext>
            </a:extLst>
          </p:cNvPr>
          <p:cNvSpPr txBox="1"/>
          <p:nvPr/>
        </p:nvSpPr>
        <p:spPr>
          <a:xfrm>
            <a:off x="844177" y="0"/>
            <a:ext cx="10892589" cy="646331"/>
          </a:xfrm>
          <a:prstGeom prst="rect">
            <a:avLst/>
          </a:prstGeom>
          <a:noFill/>
        </p:spPr>
        <p:txBody>
          <a:bodyPr wrap="square" rtlCol="0">
            <a:spAutoFit/>
          </a:bodyPr>
          <a:lstStyle/>
          <a:p>
            <a:r>
              <a:rPr lang="en-US" sz="3600" dirty="0"/>
              <a:t>More Info on Graphene Oxide Removal Supplements at: </a:t>
            </a:r>
          </a:p>
        </p:txBody>
      </p:sp>
      <p:pic>
        <p:nvPicPr>
          <p:cNvPr id="7" name="Picture 6">
            <a:extLst>
              <a:ext uri="{FF2B5EF4-FFF2-40B4-BE49-F238E27FC236}">
                <a16:creationId xmlns:a16="http://schemas.microsoft.com/office/drawing/2014/main" id="{F8982936-BC73-424A-9C28-4A71F610F150}"/>
              </a:ext>
            </a:extLst>
          </p:cNvPr>
          <p:cNvPicPr>
            <a:picLocks noChangeAspect="1"/>
          </p:cNvPicPr>
          <p:nvPr/>
        </p:nvPicPr>
        <p:blipFill>
          <a:blip r:embed="rId3"/>
          <a:stretch>
            <a:fillRect/>
          </a:stretch>
        </p:blipFill>
        <p:spPr>
          <a:xfrm>
            <a:off x="1644315" y="424245"/>
            <a:ext cx="8983579" cy="1073260"/>
          </a:xfrm>
          <a:prstGeom prst="rect">
            <a:avLst/>
          </a:prstGeom>
        </p:spPr>
      </p:pic>
      <p:sp>
        <p:nvSpPr>
          <p:cNvPr id="8" name="TextBox 7">
            <a:extLst>
              <a:ext uri="{FF2B5EF4-FFF2-40B4-BE49-F238E27FC236}">
                <a16:creationId xmlns:a16="http://schemas.microsoft.com/office/drawing/2014/main" id="{EB771123-B2EC-4721-B836-5C7DA218908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97981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722874"/>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2602972" y="913817"/>
            <a:ext cx="7977942" cy="461665"/>
          </a:xfrm>
          <a:prstGeom prst="rect">
            <a:avLst/>
          </a:prstGeom>
          <a:noFill/>
        </p:spPr>
        <p:txBody>
          <a:bodyPr wrap="square" rtlCol="0">
            <a:spAutoFit/>
          </a:bodyPr>
          <a:lstStyle/>
          <a:p>
            <a:r>
              <a:rPr lang="en-US" sz="2400" dirty="0"/>
              <a:t>ELECTOMAGNETIC FREQUENCY (EMF) PROTECTION</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89171" y="1757500"/>
            <a:ext cx="5780315" cy="5078313"/>
          </a:xfrm>
          <a:prstGeom prst="rect">
            <a:avLst/>
          </a:prstGeom>
          <a:noFill/>
        </p:spPr>
        <p:txBody>
          <a:bodyPr wrap="square" rtlCol="0">
            <a:spAutoFit/>
          </a:bodyPr>
          <a:lstStyle/>
          <a:p>
            <a:r>
              <a:rPr lang="en-US" sz="2400" dirty="0"/>
              <a:t>Since graphene oxide is activated by EMF, you want to create a protective barrier in your immediate environment that mitigates the EMF so that it does not activate the graphene oxide.</a:t>
            </a:r>
          </a:p>
          <a:p>
            <a:endParaRPr lang="en-US" sz="2400" dirty="0"/>
          </a:p>
          <a:p>
            <a:r>
              <a:rPr lang="en-US" sz="2400" dirty="0"/>
              <a:t>-Don’t live near towers crowded cities</a:t>
            </a:r>
            <a:br>
              <a:rPr lang="en-US" sz="2400" dirty="0"/>
            </a:br>
            <a:r>
              <a:rPr lang="en-US" sz="2400" dirty="0"/>
              <a:t>-Turn off  </a:t>
            </a:r>
            <a:r>
              <a:rPr lang="en-US" sz="2400" dirty="0" err="1"/>
              <a:t>Wifi</a:t>
            </a:r>
            <a:r>
              <a:rPr lang="en-US" sz="2400" dirty="0"/>
              <a:t> at night</a:t>
            </a:r>
            <a:br>
              <a:rPr lang="en-US" sz="2400" dirty="0"/>
            </a:br>
            <a:r>
              <a:rPr lang="en-US" sz="2400" dirty="0"/>
              <a:t>-Don’t use smart meters or smart appliances</a:t>
            </a:r>
            <a:br>
              <a:rPr lang="en-US" sz="2400" dirty="0"/>
            </a:br>
            <a:r>
              <a:rPr lang="en-US" sz="2400" dirty="0"/>
              <a:t>-Use orgone energy devices to clean up the EMF in your environment</a:t>
            </a:r>
            <a:br>
              <a:rPr lang="en-US" sz="2400" dirty="0"/>
            </a:br>
            <a:r>
              <a:rPr lang="en-US" sz="2400" dirty="0"/>
              <a:t> </a:t>
            </a:r>
          </a:p>
          <a:p>
            <a:endParaRPr lang="en-US" dirty="0"/>
          </a:p>
          <a:p>
            <a:endParaRPr lang="en-US" dirty="0"/>
          </a:p>
        </p:txBody>
      </p:sp>
      <p:pic>
        <p:nvPicPr>
          <p:cNvPr id="2" name="Picture 1">
            <a:extLst>
              <a:ext uri="{FF2B5EF4-FFF2-40B4-BE49-F238E27FC236}">
                <a16:creationId xmlns:a16="http://schemas.microsoft.com/office/drawing/2014/main" id="{68080552-E2EA-405A-8735-A3553A6B2229}"/>
              </a:ext>
            </a:extLst>
          </p:cNvPr>
          <p:cNvPicPr>
            <a:picLocks noChangeAspect="1"/>
          </p:cNvPicPr>
          <p:nvPr/>
        </p:nvPicPr>
        <p:blipFill>
          <a:blip r:embed="rId3"/>
          <a:stretch>
            <a:fillRect/>
          </a:stretch>
        </p:blipFill>
        <p:spPr>
          <a:xfrm>
            <a:off x="-130883" y="-132098"/>
            <a:ext cx="13599042" cy="1200329"/>
          </a:xfrm>
          <a:prstGeom prst="rect">
            <a:avLst/>
          </a:prstGeom>
        </p:spPr>
      </p:pic>
      <p:pic>
        <p:nvPicPr>
          <p:cNvPr id="5" name="Picture 4">
            <a:extLst>
              <a:ext uri="{FF2B5EF4-FFF2-40B4-BE49-F238E27FC236}">
                <a16:creationId xmlns:a16="http://schemas.microsoft.com/office/drawing/2014/main" id="{45EA8579-A0FF-44D1-86D0-57F2A6E2D4DC}"/>
              </a:ext>
            </a:extLst>
          </p:cNvPr>
          <p:cNvPicPr>
            <a:picLocks noChangeAspect="1"/>
          </p:cNvPicPr>
          <p:nvPr/>
        </p:nvPicPr>
        <p:blipFill>
          <a:blip r:embed="rId4"/>
          <a:stretch>
            <a:fillRect/>
          </a:stretch>
        </p:blipFill>
        <p:spPr>
          <a:xfrm>
            <a:off x="1028700" y="2404440"/>
            <a:ext cx="4495800" cy="329565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97489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0AE3BE-969E-4B6D-B0A9-5C635D68B4C2}"/>
              </a:ext>
            </a:extLst>
          </p:cNvPr>
          <p:cNvSpPr txBox="1"/>
          <p:nvPr/>
        </p:nvSpPr>
        <p:spPr>
          <a:xfrm>
            <a:off x="2358424" y="105743"/>
            <a:ext cx="7977942" cy="461665"/>
          </a:xfrm>
          <a:prstGeom prst="rect">
            <a:avLst/>
          </a:prstGeom>
          <a:noFill/>
        </p:spPr>
        <p:txBody>
          <a:bodyPr wrap="square" rtlCol="0">
            <a:spAutoFit/>
          </a:bodyPr>
          <a:lstStyle/>
          <a:p>
            <a:r>
              <a:rPr lang="en-US" sz="2400" dirty="0"/>
              <a:t>Orgone Energy, EMF Protection and Graphene Oxide</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14743" y="1108913"/>
            <a:ext cx="5780315" cy="6063198"/>
          </a:xfrm>
          <a:prstGeom prst="rect">
            <a:avLst/>
          </a:prstGeom>
          <a:noFill/>
        </p:spPr>
        <p:txBody>
          <a:bodyPr wrap="square" rtlCol="0">
            <a:spAutoFit/>
          </a:bodyPr>
          <a:lstStyle/>
          <a:p>
            <a:r>
              <a:rPr lang="en-US" sz="1600" dirty="0"/>
              <a:t>In the 1930’s a discovery was made that can be applied today to help with EMF protection. During a series of experiments, the late Dr. Wilhelm Reich discovered that living samples placed within containers made from alternating layers of steel and non-conductive organic material were able to harness healthy ‘cosmic energy’ from the environment. He called this energy ‘orgone’.</a:t>
            </a:r>
          </a:p>
          <a:p>
            <a:endParaRPr lang="en-US" sz="1600" dirty="0"/>
          </a:p>
          <a:p>
            <a:r>
              <a:rPr lang="en-US" sz="1600" dirty="0"/>
              <a:t>These orgone accumulators and had the ability to:</a:t>
            </a:r>
          </a:p>
          <a:p>
            <a:r>
              <a:rPr lang="en-US" sz="1600" dirty="0"/>
              <a:t>– Preserve blood samples for longer periods of time</a:t>
            </a:r>
          </a:p>
          <a:p>
            <a:r>
              <a:rPr lang="en-US" sz="1600" dirty="0"/>
              <a:t>– Sprout healthier plant seedlings</a:t>
            </a:r>
          </a:p>
          <a:p>
            <a:r>
              <a:rPr lang="en-US" sz="1600" dirty="0"/>
              <a:t>– Provided pain relief for his patients who sat inside them.</a:t>
            </a:r>
          </a:p>
          <a:p>
            <a:endParaRPr lang="en-US" sz="1600" dirty="0"/>
          </a:p>
          <a:p>
            <a:r>
              <a:rPr lang="en-US" sz="1600" dirty="0"/>
              <a:t>Today, instead of using sheets of steel and plastic we use a composite made from a blend of; iron oxide, steel, brass, shungite and crystal powders encased in epoxy resin. The end result is a harmonizer that is able to transform the harmful wireless fields from; cell towers, smart meters, smartphones, internet router and your television, into more beneficial energy for you and your plants and pets.</a:t>
            </a:r>
          </a:p>
          <a:p>
            <a:br>
              <a:rPr lang="en-US" sz="2400" dirty="0"/>
            </a:br>
            <a:r>
              <a:rPr lang="en-US" sz="2400" dirty="0"/>
              <a:t> </a:t>
            </a:r>
          </a:p>
          <a:p>
            <a:endParaRPr lang="en-US" dirty="0"/>
          </a:p>
          <a:p>
            <a:endParaRPr lang="en-US" dirty="0"/>
          </a:p>
        </p:txBody>
      </p:sp>
      <p:pic>
        <p:nvPicPr>
          <p:cNvPr id="4" name="Picture 3">
            <a:extLst>
              <a:ext uri="{FF2B5EF4-FFF2-40B4-BE49-F238E27FC236}">
                <a16:creationId xmlns:a16="http://schemas.microsoft.com/office/drawing/2014/main" id="{65105B69-715E-4C27-B74C-19AE432E08DF}"/>
              </a:ext>
            </a:extLst>
          </p:cNvPr>
          <p:cNvPicPr>
            <a:picLocks noChangeAspect="1"/>
          </p:cNvPicPr>
          <p:nvPr/>
        </p:nvPicPr>
        <p:blipFill rotWithShape="1">
          <a:blip r:embed="rId2"/>
          <a:srcRect l="8961" t="8022" r="50109" b="31004"/>
          <a:stretch/>
        </p:blipFill>
        <p:spPr>
          <a:xfrm>
            <a:off x="2371671" y="811957"/>
            <a:ext cx="3295384" cy="1947273"/>
          </a:xfrm>
          <a:prstGeom prst="rect">
            <a:avLst/>
          </a:prstGeom>
        </p:spPr>
      </p:pic>
      <p:pic>
        <p:nvPicPr>
          <p:cNvPr id="6" name="Picture 5">
            <a:extLst>
              <a:ext uri="{FF2B5EF4-FFF2-40B4-BE49-F238E27FC236}">
                <a16:creationId xmlns:a16="http://schemas.microsoft.com/office/drawing/2014/main" id="{3B287FD0-3ADD-4DB8-95B4-39EC97EC625E}"/>
              </a:ext>
            </a:extLst>
          </p:cNvPr>
          <p:cNvPicPr>
            <a:picLocks noChangeAspect="1"/>
          </p:cNvPicPr>
          <p:nvPr/>
        </p:nvPicPr>
        <p:blipFill>
          <a:blip r:embed="rId3"/>
          <a:stretch>
            <a:fillRect/>
          </a:stretch>
        </p:blipFill>
        <p:spPr>
          <a:xfrm>
            <a:off x="127591" y="2202473"/>
            <a:ext cx="3187236" cy="2522470"/>
          </a:xfrm>
          <a:prstGeom prst="rect">
            <a:avLst/>
          </a:prstGeom>
        </p:spPr>
      </p:pic>
      <p:pic>
        <p:nvPicPr>
          <p:cNvPr id="8" name="Picture 7">
            <a:extLst>
              <a:ext uri="{FF2B5EF4-FFF2-40B4-BE49-F238E27FC236}">
                <a16:creationId xmlns:a16="http://schemas.microsoft.com/office/drawing/2014/main" id="{AE9E32A4-F2D3-4B46-B751-135E7796F370}"/>
              </a:ext>
            </a:extLst>
          </p:cNvPr>
          <p:cNvPicPr>
            <a:picLocks noChangeAspect="1"/>
          </p:cNvPicPr>
          <p:nvPr/>
        </p:nvPicPr>
        <p:blipFill>
          <a:blip r:embed="rId4"/>
          <a:stretch>
            <a:fillRect/>
          </a:stretch>
        </p:blipFill>
        <p:spPr>
          <a:xfrm>
            <a:off x="2425745" y="4410244"/>
            <a:ext cx="3187236" cy="2171893"/>
          </a:xfrm>
          <a:prstGeom prst="rect">
            <a:avLst/>
          </a:prstGeom>
        </p:spPr>
      </p:pic>
      <p:sp>
        <p:nvSpPr>
          <p:cNvPr id="12" name="TextBox 11">
            <a:extLst>
              <a:ext uri="{FF2B5EF4-FFF2-40B4-BE49-F238E27FC236}">
                <a16:creationId xmlns:a16="http://schemas.microsoft.com/office/drawing/2014/main" id="{343DF716-C8F7-48E8-A2D5-69EAFB31F910}"/>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26172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2123658"/>
          </a:xfrm>
          <a:prstGeom prst="rect">
            <a:avLst/>
          </a:prstGeom>
          <a:noFill/>
        </p:spPr>
        <p:txBody>
          <a:bodyPr wrap="square" rtlCol="0">
            <a:spAutoFit/>
          </a:bodyPr>
          <a:lstStyle/>
          <a:p>
            <a:r>
              <a:rPr lang="en-US" b="1" dirty="0">
                <a:solidFill>
                  <a:srgbClr val="00B0F0"/>
                </a:solidFill>
              </a:rPr>
              <a:t>“I will give thee the treasures of darkness, the hidden riches of the secret places…” Isaiah 45:3</a:t>
            </a:r>
            <a:br>
              <a:rPr lang="en-US" b="1" dirty="0">
                <a:solidFill>
                  <a:srgbClr val="00B0F0"/>
                </a:solidFill>
              </a:rPr>
            </a:br>
            <a:endParaRPr lang="en-US" b="1" dirty="0">
              <a:solidFill>
                <a:srgbClr val="00B0F0"/>
              </a:solidFill>
            </a:endParaRPr>
          </a:p>
          <a:p>
            <a:r>
              <a:rPr lang="en-US" sz="2000" dirty="0"/>
              <a:t>FORBIDDEN TECH: The complete guide to energy, social, and biological technologies that they did not want you to know about.  (2017)</a:t>
            </a:r>
            <a:br>
              <a:rPr lang="en-US" sz="2000" dirty="0"/>
            </a:br>
            <a:r>
              <a:rPr lang="en-US" sz="2000" dirty="0"/>
              <a:t>www.FORBIDDENTECH.WEBSITE</a:t>
            </a:r>
          </a:p>
          <a:p>
            <a:endParaRPr lang="en-US" dirty="0"/>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477328"/>
          </a:xfrm>
          <a:prstGeom prst="rect">
            <a:avLst/>
          </a:prstGeom>
          <a:noFill/>
        </p:spPr>
        <p:txBody>
          <a:bodyPr wrap="square" rtlCol="0">
            <a:spAutoFit/>
          </a:bodyPr>
          <a:lstStyle/>
          <a:p>
            <a:r>
              <a:rPr lang="en-US" dirty="0"/>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lang="en-US" dirty="0"/>
            </a:br>
            <a:br>
              <a:rPr lang="en-US" dirty="0"/>
            </a:br>
            <a:endParaRPr lang="en-US" dirty="0"/>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r>
              <a:rPr lang="en-US" sz="2000" dirty="0"/>
              <a:t>Handmade products orgone and shungite for EMF protection. Made by us in our workshop in Morocco. WWW.FTWPROJECT.COM</a:t>
            </a:r>
          </a:p>
          <a:p>
            <a:endParaRPr lang="en-US" dirty="0"/>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r>
              <a:rPr lang="en-US" sz="2000" dirty="0"/>
              <a:t>Online engineering academy for the co-development of researching and building DIY off grid energy devices. WWW.CLEANENERGYACADEMY.COM</a:t>
            </a:r>
          </a:p>
          <a:p>
            <a:endParaRPr lang="en-US" dirty="0"/>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
        <p:nvSpPr>
          <p:cNvPr id="14" name="TextBox 13">
            <a:extLst>
              <a:ext uri="{FF2B5EF4-FFF2-40B4-BE49-F238E27FC236}">
                <a16:creationId xmlns:a16="http://schemas.microsoft.com/office/drawing/2014/main" id="{53921FE7-01B7-47EF-A2B5-45EE80ECC7B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9692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D520B-96FC-4B97-AD48-986473F7200E}"/>
              </a:ext>
            </a:extLst>
          </p:cNvPr>
          <p:cNvSpPr txBox="1"/>
          <p:nvPr/>
        </p:nvSpPr>
        <p:spPr>
          <a:xfrm>
            <a:off x="189618" y="4635258"/>
            <a:ext cx="12002382" cy="1846659"/>
          </a:xfrm>
          <a:prstGeom prst="rect">
            <a:avLst/>
          </a:prstGeom>
          <a:noFill/>
        </p:spPr>
        <p:txBody>
          <a:bodyPr wrap="square" rtlCol="0">
            <a:spAutoFit/>
          </a:bodyPr>
          <a:lstStyle/>
          <a:p>
            <a:r>
              <a:rPr lang="en-US" dirty="0"/>
              <a:t>When a red blood cell has defects and starts to die, they can develop something called Acanthocyte formation, where multiple spiky like projections of varying lengths protrude from the cell. These slides above are showing the bionic disintegration of living and non-living matter. The healthier cell has a more solid membrane with a blue light around it. This blue light is actually the lifeforce or “Aura” of the cell. It is what Reich called “orgone” energy.  As the cell dies and disintegrates, the membrane wall forms spikey protrusions coming out of it. </a:t>
            </a:r>
          </a:p>
          <a:p>
            <a:endParaRPr lang="en-US" sz="2400" dirty="0"/>
          </a:p>
        </p:txBody>
      </p:sp>
      <p:pic>
        <p:nvPicPr>
          <p:cNvPr id="5" name="Picture 4">
            <a:extLst>
              <a:ext uri="{FF2B5EF4-FFF2-40B4-BE49-F238E27FC236}">
                <a16:creationId xmlns:a16="http://schemas.microsoft.com/office/drawing/2014/main" id="{FDB99B00-1AEC-49D1-87F9-B49185502271}"/>
              </a:ext>
            </a:extLst>
          </p:cNvPr>
          <p:cNvPicPr>
            <a:picLocks noChangeAspect="1"/>
          </p:cNvPicPr>
          <p:nvPr/>
        </p:nvPicPr>
        <p:blipFill>
          <a:blip r:embed="rId2"/>
          <a:stretch>
            <a:fillRect/>
          </a:stretch>
        </p:blipFill>
        <p:spPr>
          <a:xfrm>
            <a:off x="-170141" y="-181350"/>
            <a:ext cx="13290718" cy="1259035"/>
          </a:xfrm>
          <a:prstGeom prst="rect">
            <a:avLst/>
          </a:prstGeom>
        </p:spPr>
      </p:pic>
      <p:pic>
        <p:nvPicPr>
          <p:cNvPr id="6" name="Picture 5">
            <a:extLst>
              <a:ext uri="{FF2B5EF4-FFF2-40B4-BE49-F238E27FC236}">
                <a16:creationId xmlns:a16="http://schemas.microsoft.com/office/drawing/2014/main" id="{B74DE607-0595-4951-BB43-89FB7DB758F2}"/>
              </a:ext>
            </a:extLst>
          </p:cNvPr>
          <p:cNvPicPr/>
          <p:nvPr/>
        </p:nvPicPr>
        <p:blipFill>
          <a:blip r:embed="rId3"/>
          <a:stretch>
            <a:fillRect/>
          </a:stretch>
        </p:blipFill>
        <p:spPr>
          <a:xfrm>
            <a:off x="8175173" y="1437912"/>
            <a:ext cx="3688261" cy="2970802"/>
          </a:xfrm>
          <a:prstGeom prst="rect">
            <a:avLst/>
          </a:prstGeom>
        </p:spPr>
      </p:pic>
      <p:pic>
        <p:nvPicPr>
          <p:cNvPr id="7" name="Picture 6">
            <a:extLst>
              <a:ext uri="{FF2B5EF4-FFF2-40B4-BE49-F238E27FC236}">
                <a16:creationId xmlns:a16="http://schemas.microsoft.com/office/drawing/2014/main" id="{B64A85D2-868F-4CF1-8784-2B92CA8B0627}"/>
              </a:ext>
            </a:extLst>
          </p:cNvPr>
          <p:cNvPicPr/>
          <p:nvPr/>
        </p:nvPicPr>
        <p:blipFill>
          <a:blip r:embed="rId4"/>
          <a:stretch>
            <a:fillRect/>
          </a:stretch>
        </p:blipFill>
        <p:spPr>
          <a:xfrm>
            <a:off x="4387704" y="1437912"/>
            <a:ext cx="3526972" cy="2970802"/>
          </a:xfrm>
          <a:prstGeom prst="rect">
            <a:avLst/>
          </a:prstGeom>
        </p:spPr>
      </p:pic>
      <p:pic>
        <p:nvPicPr>
          <p:cNvPr id="8" name="Picture 7">
            <a:extLst>
              <a:ext uri="{FF2B5EF4-FFF2-40B4-BE49-F238E27FC236}">
                <a16:creationId xmlns:a16="http://schemas.microsoft.com/office/drawing/2014/main" id="{408FB599-D22E-480B-AE60-9517B874D97D}"/>
              </a:ext>
            </a:extLst>
          </p:cNvPr>
          <p:cNvPicPr/>
          <p:nvPr/>
        </p:nvPicPr>
        <p:blipFill>
          <a:blip r:embed="rId5"/>
          <a:stretch>
            <a:fillRect/>
          </a:stretch>
        </p:blipFill>
        <p:spPr>
          <a:xfrm>
            <a:off x="189617" y="1437912"/>
            <a:ext cx="3937590" cy="2970802"/>
          </a:xfrm>
          <a:prstGeom prst="rect">
            <a:avLst/>
          </a:prstGeom>
        </p:spPr>
      </p:pic>
      <p:sp>
        <p:nvSpPr>
          <p:cNvPr id="9" name="TextBox 8">
            <a:extLst>
              <a:ext uri="{FF2B5EF4-FFF2-40B4-BE49-F238E27FC236}">
                <a16:creationId xmlns:a16="http://schemas.microsoft.com/office/drawing/2014/main" id="{6D7F3E23-36DC-4F24-9602-AC7E7CC5E70D}"/>
              </a:ext>
            </a:extLst>
          </p:cNvPr>
          <p:cNvSpPr txBox="1"/>
          <p:nvPr/>
        </p:nvSpPr>
        <p:spPr>
          <a:xfrm>
            <a:off x="2066291" y="934897"/>
            <a:ext cx="9339943" cy="369332"/>
          </a:xfrm>
          <a:prstGeom prst="rect">
            <a:avLst/>
          </a:prstGeom>
          <a:noFill/>
        </p:spPr>
        <p:txBody>
          <a:bodyPr wrap="square" rtlCol="0">
            <a:spAutoFit/>
          </a:bodyPr>
          <a:lstStyle/>
          <a:p>
            <a:r>
              <a:rPr lang="en-US" dirty="0"/>
              <a:t>Reich Blood Test- Shows dying red blood cells and life force or orgone energy (blue light)</a:t>
            </a:r>
          </a:p>
        </p:txBody>
      </p:sp>
      <p:sp>
        <p:nvSpPr>
          <p:cNvPr id="10" name="TextBox 9">
            <a:extLst>
              <a:ext uri="{FF2B5EF4-FFF2-40B4-BE49-F238E27FC236}">
                <a16:creationId xmlns:a16="http://schemas.microsoft.com/office/drawing/2014/main" id="{A75DC0A7-7688-41C7-8691-32754328EE4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954344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D520B-96FC-4B97-AD48-986473F7200E}"/>
              </a:ext>
            </a:extLst>
          </p:cNvPr>
          <p:cNvSpPr txBox="1"/>
          <p:nvPr/>
        </p:nvSpPr>
        <p:spPr>
          <a:xfrm>
            <a:off x="189618" y="4635258"/>
            <a:ext cx="11697582" cy="2031325"/>
          </a:xfrm>
          <a:prstGeom prst="rect">
            <a:avLst/>
          </a:prstGeom>
          <a:noFill/>
        </p:spPr>
        <p:txBody>
          <a:bodyPr wrap="square" rtlCol="0">
            <a:spAutoFit/>
          </a:bodyPr>
          <a:lstStyle/>
          <a:p>
            <a:r>
              <a:rPr lang="en-US" dirty="0"/>
              <a:t>Dr. Robert Young’s conclusion is that what we are seeing in these blood cells is from the effect of EMF radiation poisoning and graphene oxide poisoning. He calls the formation of the blood cell membranes “The corona effect” and the “Spike protein effect”. The graphene oxide based nanoparticles used in the Covid shots is designed to penetrate the membrane of the cells in order to get the mRNA into them. This constant penetration of the cell membrane wall could be what is causing these membrane deformities. This looks identical to the behavior of the dying blood cells in the Reich Blood Test experiment. What we are seeing here are cells that have been poisoned and are dying. We also see the formation of the spike protein in the last slide.  </a:t>
            </a:r>
            <a:endParaRPr lang="en-US" sz="2400" dirty="0"/>
          </a:p>
        </p:txBody>
      </p:sp>
      <p:pic>
        <p:nvPicPr>
          <p:cNvPr id="5" name="Picture 4">
            <a:extLst>
              <a:ext uri="{FF2B5EF4-FFF2-40B4-BE49-F238E27FC236}">
                <a16:creationId xmlns:a16="http://schemas.microsoft.com/office/drawing/2014/main" id="{FDB99B00-1AEC-49D1-87F9-B49185502271}"/>
              </a:ext>
            </a:extLst>
          </p:cNvPr>
          <p:cNvPicPr>
            <a:picLocks noChangeAspect="1"/>
          </p:cNvPicPr>
          <p:nvPr/>
        </p:nvPicPr>
        <p:blipFill>
          <a:blip r:embed="rId2"/>
          <a:stretch>
            <a:fillRect/>
          </a:stretch>
        </p:blipFill>
        <p:spPr>
          <a:xfrm>
            <a:off x="-170141" y="-181350"/>
            <a:ext cx="13290718" cy="1259035"/>
          </a:xfrm>
          <a:prstGeom prst="rect">
            <a:avLst/>
          </a:prstGeom>
        </p:spPr>
      </p:pic>
      <p:sp>
        <p:nvSpPr>
          <p:cNvPr id="9" name="TextBox 8">
            <a:extLst>
              <a:ext uri="{FF2B5EF4-FFF2-40B4-BE49-F238E27FC236}">
                <a16:creationId xmlns:a16="http://schemas.microsoft.com/office/drawing/2014/main" id="{6D7F3E23-36DC-4F24-9602-AC7E7CC5E70D}"/>
              </a:ext>
            </a:extLst>
          </p:cNvPr>
          <p:cNvSpPr txBox="1"/>
          <p:nvPr/>
        </p:nvSpPr>
        <p:spPr>
          <a:xfrm>
            <a:off x="917677" y="1159430"/>
            <a:ext cx="10546263" cy="369332"/>
          </a:xfrm>
          <a:prstGeom prst="rect">
            <a:avLst/>
          </a:prstGeom>
          <a:noFill/>
        </p:spPr>
        <p:txBody>
          <a:bodyPr wrap="square" rtlCol="0">
            <a:spAutoFit/>
          </a:bodyPr>
          <a:lstStyle/>
          <a:p>
            <a:r>
              <a:rPr lang="en-US" dirty="0"/>
              <a:t>Recent Blood work samples from Dr. Robert Young showing graphene oxide damage of red blood cells</a:t>
            </a:r>
          </a:p>
        </p:txBody>
      </p:sp>
      <p:pic>
        <p:nvPicPr>
          <p:cNvPr id="10" name="Picture 9">
            <a:extLst>
              <a:ext uri="{FF2B5EF4-FFF2-40B4-BE49-F238E27FC236}">
                <a16:creationId xmlns:a16="http://schemas.microsoft.com/office/drawing/2014/main" id="{0E93B74F-9EAA-40C6-9522-BB5CD8725CAD}"/>
              </a:ext>
            </a:extLst>
          </p:cNvPr>
          <p:cNvPicPr/>
          <p:nvPr/>
        </p:nvPicPr>
        <p:blipFill>
          <a:blip r:embed="rId3"/>
          <a:stretch>
            <a:fillRect/>
          </a:stretch>
        </p:blipFill>
        <p:spPr>
          <a:xfrm>
            <a:off x="284390" y="1979839"/>
            <a:ext cx="3676650" cy="2467610"/>
          </a:xfrm>
          <a:prstGeom prst="rect">
            <a:avLst/>
          </a:prstGeom>
        </p:spPr>
      </p:pic>
      <p:pic>
        <p:nvPicPr>
          <p:cNvPr id="11" name="Picture 10">
            <a:extLst>
              <a:ext uri="{FF2B5EF4-FFF2-40B4-BE49-F238E27FC236}">
                <a16:creationId xmlns:a16="http://schemas.microsoft.com/office/drawing/2014/main" id="{793B6E44-CD2F-45A9-BD1A-EFCDDBF76536}"/>
              </a:ext>
            </a:extLst>
          </p:cNvPr>
          <p:cNvPicPr/>
          <p:nvPr/>
        </p:nvPicPr>
        <p:blipFill>
          <a:blip r:embed="rId4"/>
          <a:stretch>
            <a:fillRect/>
          </a:stretch>
        </p:blipFill>
        <p:spPr>
          <a:xfrm>
            <a:off x="4204744" y="1979839"/>
            <a:ext cx="3670300" cy="2428875"/>
          </a:xfrm>
          <a:prstGeom prst="rect">
            <a:avLst/>
          </a:prstGeom>
        </p:spPr>
      </p:pic>
      <p:pic>
        <p:nvPicPr>
          <p:cNvPr id="12" name="Picture 11">
            <a:extLst>
              <a:ext uri="{FF2B5EF4-FFF2-40B4-BE49-F238E27FC236}">
                <a16:creationId xmlns:a16="http://schemas.microsoft.com/office/drawing/2014/main" id="{B8F6754A-B3BA-4CBF-A134-A2ECBCB8F453}"/>
              </a:ext>
            </a:extLst>
          </p:cNvPr>
          <p:cNvPicPr/>
          <p:nvPr/>
        </p:nvPicPr>
        <p:blipFill>
          <a:blip r:embed="rId5"/>
          <a:stretch>
            <a:fillRect/>
          </a:stretch>
        </p:blipFill>
        <p:spPr>
          <a:xfrm>
            <a:off x="8118748" y="1979839"/>
            <a:ext cx="3768452" cy="2428874"/>
          </a:xfrm>
          <a:prstGeom prst="rect">
            <a:avLst/>
          </a:prstGeom>
        </p:spPr>
      </p:pic>
      <p:sp>
        <p:nvSpPr>
          <p:cNvPr id="13" name="TextBox 12">
            <a:extLst>
              <a:ext uri="{FF2B5EF4-FFF2-40B4-BE49-F238E27FC236}">
                <a16:creationId xmlns:a16="http://schemas.microsoft.com/office/drawing/2014/main" id="{69D9A94E-77F6-4AE6-B900-4A1B6ACC5304}"/>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94334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D520B-96FC-4B97-AD48-986473F7200E}"/>
              </a:ext>
            </a:extLst>
          </p:cNvPr>
          <p:cNvSpPr txBox="1"/>
          <p:nvPr/>
        </p:nvSpPr>
        <p:spPr>
          <a:xfrm>
            <a:off x="199363" y="1359812"/>
            <a:ext cx="11697582" cy="923330"/>
          </a:xfrm>
          <a:prstGeom prst="rect">
            <a:avLst/>
          </a:prstGeom>
          <a:noFill/>
        </p:spPr>
        <p:txBody>
          <a:bodyPr wrap="square" rtlCol="0">
            <a:spAutoFit/>
          </a:bodyPr>
          <a:lstStyle/>
          <a:p>
            <a:r>
              <a:rPr lang="en-US" dirty="0"/>
              <a:t>A striking discovery is found in the Reich Blood Test that shows how the orgone energy devices slows down, and stops this decay of blood cells.   This is showing, at a cellular level, how the orgone energy devices protect the human body from harmful EMF.</a:t>
            </a:r>
            <a:endParaRPr lang="en-US" sz="2400" dirty="0"/>
          </a:p>
        </p:txBody>
      </p:sp>
      <p:sp>
        <p:nvSpPr>
          <p:cNvPr id="9" name="TextBox 8">
            <a:extLst>
              <a:ext uri="{FF2B5EF4-FFF2-40B4-BE49-F238E27FC236}">
                <a16:creationId xmlns:a16="http://schemas.microsoft.com/office/drawing/2014/main" id="{6D7F3E23-36DC-4F24-9602-AC7E7CC5E70D}"/>
              </a:ext>
            </a:extLst>
          </p:cNvPr>
          <p:cNvSpPr txBox="1"/>
          <p:nvPr/>
        </p:nvSpPr>
        <p:spPr>
          <a:xfrm>
            <a:off x="3051546" y="538515"/>
            <a:ext cx="11206716" cy="400110"/>
          </a:xfrm>
          <a:prstGeom prst="rect">
            <a:avLst/>
          </a:prstGeom>
          <a:noFill/>
        </p:spPr>
        <p:txBody>
          <a:bodyPr wrap="square" rtlCol="0">
            <a:spAutoFit/>
          </a:bodyPr>
          <a:lstStyle/>
          <a:p>
            <a:r>
              <a:rPr lang="en-US" sz="2000" dirty="0"/>
              <a:t>“For the life of the flesh is in the blood” – Leviticus 17:11</a:t>
            </a:r>
          </a:p>
        </p:txBody>
      </p:sp>
      <p:pic>
        <p:nvPicPr>
          <p:cNvPr id="2" name="Picture 1">
            <a:extLst>
              <a:ext uri="{FF2B5EF4-FFF2-40B4-BE49-F238E27FC236}">
                <a16:creationId xmlns:a16="http://schemas.microsoft.com/office/drawing/2014/main" id="{341B0FCD-E02A-44D3-8F1E-8DB3C812480D}"/>
              </a:ext>
            </a:extLst>
          </p:cNvPr>
          <p:cNvPicPr>
            <a:picLocks noChangeAspect="1"/>
          </p:cNvPicPr>
          <p:nvPr/>
        </p:nvPicPr>
        <p:blipFill>
          <a:blip r:embed="rId2"/>
          <a:stretch>
            <a:fillRect/>
          </a:stretch>
        </p:blipFill>
        <p:spPr>
          <a:xfrm>
            <a:off x="-95692" y="-1"/>
            <a:ext cx="12287692" cy="627321"/>
          </a:xfrm>
          <a:prstGeom prst="rect">
            <a:avLst/>
          </a:prstGeom>
        </p:spPr>
      </p:pic>
      <p:pic>
        <p:nvPicPr>
          <p:cNvPr id="13" name="Picture 12">
            <a:extLst>
              <a:ext uri="{FF2B5EF4-FFF2-40B4-BE49-F238E27FC236}">
                <a16:creationId xmlns:a16="http://schemas.microsoft.com/office/drawing/2014/main" id="{9FF3ADF1-4434-4611-A7EC-6913F373ADD6}"/>
              </a:ext>
            </a:extLst>
          </p:cNvPr>
          <p:cNvPicPr/>
          <p:nvPr/>
        </p:nvPicPr>
        <p:blipFill>
          <a:blip r:embed="rId3"/>
          <a:stretch>
            <a:fillRect/>
          </a:stretch>
        </p:blipFill>
        <p:spPr>
          <a:xfrm>
            <a:off x="2218194" y="2686560"/>
            <a:ext cx="7659920" cy="3215044"/>
          </a:xfrm>
          <a:prstGeom prst="rect">
            <a:avLst/>
          </a:prstGeom>
        </p:spPr>
      </p:pic>
      <p:sp>
        <p:nvSpPr>
          <p:cNvPr id="3" name="TextBox 2">
            <a:extLst>
              <a:ext uri="{FF2B5EF4-FFF2-40B4-BE49-F238E27FC236}">
                <a16:creationId xmlns:a16="http://schemas.microsoft.com/office/drawing/2014/main" id="{B335042A-E97C-4A37-9E3E-2C3BD1C5850F}"/>
              </a:ext>
            </a:extLst>
          </p:cNvPr>
          <p:cNvSpPr txBox="1"/>
          <p:nvPr/>
        </p:nvSpPr>
        <p:spPr>
          <a:xfrm>
            <a:off x="7511145" y="2283142"/>
            <a:ext cx="1001485" cy="369332"/>
          </a:xfrm>
          <a:prstGeom prst="rect">
            <a:avLst/>
          </a:prstGeom>
          <a:noFill/>
        </p:spPr>
        <p:txBody>
          <a:bodyPr wrap="square" rtlCol="0">
            <a:spAutoFit/>
          </a:bodyPr>
          <a:lstStyle/>
          <a:p>
            <a:r>
              <a:rPr lang="en-US" dirty="0"/>
              <a:t>Control</a:t>
            </a:r>
          </a:p>
        </p:txBody>
      </p:sp>
      <p:sp>
        <p:nvSpPr>
          <p:cNvPr id="14" name="TextBox 13">
            <a:extLst>
              <a:ext uri="{FF2B5EF4-FFF2-40B4-BE49-F238E27FC236}">
                <a16:creationId xmlns:a16="http://schemas.microsoft.com/office/drawing/2014/main" id="{22C3EBEE-4CB7-4F2F-A16B-2BFE13DCA209}"/>
              </a:ext>
            </a:extLst>
          </p:cNvPr>
          <p:cNvSpPr txBox="1"/>
          <p:nvPr/>
        </p:nvSpPr>
        <p:spPr>
          <a:xfrm>
            <a:off x="3200400" y="2317228"/>
            <a:ext cx="2177143" cy="369332"/>
          </a:xfrm>
          <a:prstGeom prst="rect">
            <a:avLst/>
          </a:prstGeom>
          <a:noFill/>
        </p:spPr>
        <p:txBody>
          <a:bodyPr wrap="square" rtlCol="0">
            <a:spAutoFit/>
          </a:bodyPr>
          <a:lstStyle/>
          <a:p>
            <a:r>
              <a:rPr lang="en-US" dirty="0"/>
              <a:t>Orgone Energy</a:t>
            </a:r>
          </a:p>
        </p:txBody>
      </p:sp>
      <p:sp>
        <p:nvSpPr>
          <p:cNvPr id="15" name="TextBox 14">
            <a:extLst>
              <a:ext uri="{FF2B5EF4-FFF2-40B4-BE49-F238E27FC236}">
                <a16:creationId xmlns:a16="http://schemas.microsoft.com/office/drawing/2014/main" id="{18E57D19-E8D6-4AE7-B341-8960E2C44008}"/>
              </a:ext>
            </a:extLst>
          </p:cNvPr>
          <p:cNvSpPr txBox="1"/>
          <p:nvPr/>
        </p:nvSpPr>
        <p:spPr>
          <a:xfrm>
            <a:off x="3200400" y="5901604"/>
            <a:ext cx="2177143" cy="369332"/>
          </a:xfrm>
          <a:prstGeom prst="rect">
            <a:avLst/>
          </a:prstGeom>
          <a:noFill/>
        </p:spPr>
        <p:txBody>
          <a:bodyPr wrap="square" rtlCol="0">
            <a:spAutoFit/>
          </a:bodyPr>
          <a:lstStyle/>
          <a:p>
            <a:r>
              <a:rPr lang="en-US" dirty="0"/>
              <a:t>5% Rate of decay</a:t>
            </a:r>
          </a:p>
        </p:txBody>
      </p:sp>
      <p:sp>
        <p:nvSpPr>
          <p:cNvPr id="16" name="TextBox 15">
            <a:extLst>
              <a:ext uri="{FF2B5EF4-FFF2-40B4-BE49-F238E27FC236}">
                <a16:creationId xmlns:a16="http://schemas.microsoft.com/office/drawing/2014/main" id="{C98E2C94-F1FF-43B4-8815-61A222EF38A8}"/>
              </a:ext>
            </a:extLst>
          </p:cNvPr>
          <p:cNvSpPr txBox="1"/>
          <p:nvPr/>
        </p:nvSpPr>
        <p:spPr>
          <a:xfrm>
            <a:off x="7053944" y="5885603"/>
            <a:ext cx="2177143" cy="369332"/>
          </a:xfrm>
          <a:prstGeom prst="rect">
            <a:avLst/>
          </a:prstGeom>
          <a:noFill/>
        </p:spPr>
        <p:txBody>
          <a:bodyPr wrap="square" rtlCol="0">
            <a:spAutoFit/>
          </a:bodyPr>
          <a:lstStyle/>
          <a:p>
            <a:r>
              <a:rPr lang="en-US" dirty="0"/>
              <a:t>50% Rate of decay</a:t>
            </a:r>
          </a:p>
        </p:txBody>
      </p:sp>
      <p:sp>
        <p:nvSpPr>
          <p:cNvPr id="17" name="TextBox 16">
            <a:extLst>
              <a:ext uri="{FF2B5EF4-FFF2-40B4-BE49-F238E27FC236}">
                <a16:creationId xmlns:a16="http://schemas.microsoft.com/office/drawing/2014/main" id="{AA03A762-C0B5-45F0-90FE-BD3808441473}"/>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5688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3054" y="5706565"/>
            <a:ext cx="1116418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THE GRAPHENE INDUSTRY TROJAN HORSE </a:t>
            </a:r>
            <a:br>
              <a:rPr lang="en-US" sz="2800" dirty="0">
                <a:solidFill>
                  <a:prstClr val="white"/>
                </a:solidFill>
                <a:latin typeface="Corbel" panose="020B0503020204020204"/>
              </a:rPr>
            </a:br>
            <a:r>
              <a:rPr lang="en-US" sz="2800" dirty="0">
                <a:solidFill>
                  <a:prstClr val="white"/>
                </a:solidFill>
                <a:latin typeface="Corbel" panose="020B0503020204020204"/>
              </a:rPr>
              <a:t>FOR A 160 YEAR OLD KNOWN POISON?</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8FF9241D-EB5F-4CC9-B64A-8144126BEAB0}"/>
              </a:ext>
            </a:extLst>
          </p:cNvPr>
          <p:cNvPicPr>
            <a:picLocks noChangeAspect="1"/>
          </p:cNvPicPr>
          <p:nvPr/>
        </p:nvPicPr>
        <p:blipFill>
          <a:blip r:embed="rId2"/>
          <a:stretch>
            <a:fillRect/>
          </a:stretch>
        </p:blipFill>
        <p:spPr>
          <a:xfrm>
            <a:off x="342236" y="1627537"/>
            <a:ext cx="1619250" cy="2076450"/>
          </a:xfrm>
          <a:prstGeom prst="rect">
            <a:avLst/>
          </a:prstGeom>
        </p:spPr>
      </p:pic>
      <p:sp>
        <p:nvSpPr>
          <p:cNvPr id="5" name="TextBox 4">
            <a:extLst>
              <a:ext uri="{FF2B5EF4-FFF2-40B4-BE49-F238E27FC236}">
                <a16:creationId xmlns:a16="http://schemas.microsoft.com/office/drawing/2014/main" id="{5FFD0B57-8B04-4A47-858C-F89C6B1A017F}"/>
              </a:ext>
            </a:extLst>
          </p:cNvPr>
          <p:cNvSpPr txBox="1"/>
          <p:nvPr/>
        </p:nvSpPr>
        <p:spPr>
          <a:xfrm>
            <a:off x="428231" y="1049383"/>
            <a:ext cx="1533255"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0CE1D83-22CE-454F-81A3-647D3ED2B78B}"/>
              </a:ext>
            </a:extLst>
          </p:cNvPr>
          <p:cNvSpPr txBox="1"/>
          <p:nvPr/>
        </p:nvSpPr>
        <p:spPr>
          <a:xfrm>
            <a:off x="342236" y="3650375"/>
            <a:ext cx="1942831"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 natural form of carbon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88261E74-009F-4A8A-A2AC-488F60408879}"/>
              </a:ext>
            </a:extLst>
          </p:cNvPr>
          <p:cNvPicPr>
            <a:picLocks noChangeAspect="1"/>
          </p:cNvPicPr>
          <p:nvPr/>
        </p:nvPicPr>
        <p:blipFill rotWithShape="1">
          <a:blip r:embed="rId3"/>
          <a:srcRect b="14575"/>
          <a:stretch/>
        </p:blipFill>
        <p:spPr>
          <a:xfrm>
            <a:off x="8491011" y="2400481"/>
            <a:ext cx="2194738" cy="998561"/>
          </a:xfrm>
          <a:prstGeom prst="rect">
            <a:avLst/>
          </a:prstGeom>
        </p:spPr>
      </p:pic>
      <p:pic>
        <p:nvPicPr>
          <p:cNvPr id="8" name="Picture 7">
            <a:extLst>
              <a:ext uri="{FF2B5EF4-FFF2-40B4-BE49-F238E27FC236}">
                <a16:creationId xmlns:a16="http://schemas.microsoft.com/office/drawing/2014/main" id="{1ED2E952-6CF2-4EE6-973F-9E236570877C}"/>
              </a:ext>
            </a:extLst>
          </p:cNvPr>
          <p:cNvPicPr>
            <a:picLocks noChangeAspect="1"/>
          </p:cNvPicPr>
          <p:nvPr/>
        </p:nvPicPr>
        <p:blipFill>
          <a:blip r:embed="rId4"/>
          <a:stretch>
            <a:fillRect/>
          </a:stretch>
        </p:blipFill>
        <p:spPr>
          <a:xfrm>
            <a:off x="4080391" y="2456834"/>
            <a:ext cx="1847272" cy="984885"/>
          </a:xfrm>
          <a:prstGeom prst="rect">
            <a:avLst/>
          </a:prstGeom>
        </p:spPr>
      </p:pic>
      <p:sp>
        <p:nvSpPr>
          <p:cNvPr id="10" name="TextBox 9">
            <a:extLst>
              <a:ext uri="{FF2B5EF4-FFF2-40B4-BE49-F238E27FC236}">
                <a16:creationId xmlns:a16="http://schemas.microsoft.com/office/drawing/2014/main" id="{DC25653C-EAE3-4BE4-8B65-2638912450F9}"/>
              </a:ext>
            </a:extLst>
          </p:cNvPr>
          <p:cNvSpPr txBox="1"/>
          <p:nvPr/>
        </p:nvSpPr>
        <p:spPr>
          <a:xfrm>
            <a:off x="4232998" y="1915684"/>
            <a:ext cx="1769609"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Graphene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2" name="Straight Arrow Connector 11">
            <a:extLst>
              <a:ext uri="{FF2B5EF4-FFF2-40B4-BE49-F238E27FC236}">
                <a16:creationId xmlns:a16="http://schemas.microsoft.com/office/drawing/2014/main" id="{D2618878-D78D-452D-901B-D4D060B1B94F}"/>
              </a:ext>
            </a:extLst>
          </p:cNvPr>
          <p:cNvCxnSpPr>
            <a:cxnSpLocks/>
          </p:cNvCxnSpPr>
          <p:nvPr/>
        </p:nvCxnSpPr>
        <p:spPr>
          <a:xfrm flipV="1">
            <a:off x="2074877" y="2843448"/>
            <a:ext cx="1801505" cy="1"/>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231C03-BA0F-4D61-8386-CDB5E3B7CA61}"/>
              </a:ext>
            </a:extLst>
          </p:cNvPr>
          <p:cNvCxnSpPr>
            <a:cxnSpLocks/>
          </p:cNvCxnSpPr>
          <p:nvPr/>
        </p:nvCxnSpPr>
        <p:spPr>
          <a:xfrm>
            <a:off x="6276959" y="2796126"/>
            <a:ext cx="1769609" cy="0"/>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A0F5F2-23A9-4573-9914-F1A09A9EBCAA}"/>
              </a:ext>
            </a:extLst>
          </p:cNvPr>
          <p:cNvSpPr txBox="1"/>
          <p:nvPr/>
        </p:nvSpPr>
        <p:spPr>
          <a:xfrm>
            <a:off x="2114093" y="1895188"/>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Exfoliate to 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id="{B8FE1666-4936-446E-9ADA-F20342F21CC7}"/>
              </a:ext>
            </a:extLst>
          </p:cNvPr>
          <p:cNvSpPr txBox="1"/>
          <p:nvPr/>
        </p:nvSpPr>
        <p:spPr>
          <a:xfrm>
            <a:off x="6388267" y="1821276"/>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Oxidize</a:t>
            </a:r>
            <a:br>
              <a:rPr lang="en-US" sz="2800" dirty="0">
                <a:solidFill>
                  <a:prstClr val="white"/>
                </a:solidFill>
                <a:latin typeface="Corbel" panose="020B0503020204020204"/>
              </a:rPr>
            </a:br>
            <a:r>
              <a:rPr lang="en-US" sz="2800" dirty="0">
                <a:solidFill>
                  <a:prstClr val="white"/>
                </a:solidFill>
                <a:latin typeface="Corbel" panose="020B0503020204020204"/>
              </a:rPr>
              <a:t>to get</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id="{C7C04B55-A5C6-4521-B1CC-FDA4D24948D8}"/>
              </a:ext>
            </a:extLst>
          </p:cNvPr>
          <p:cNvSpPr txBox="1"/>
          <p:nvPr/>
        </p:nvSpPr>
        <p:spPr>
          <a:xfrm>
            <a:off x="8703575" y="1434656"/>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Graphene Oxide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TextBox 21">
            <a:extLst>
              <a:ext uri="{FF2B5EF4-FFF2-40B4-BE49-F238E27FC236}">
                <a16:creationId xmlns:a16="http://schemas.microsoft.com/office/drawing/2014/main" id="{C6519C7D-338E-47D5-B495-4F047EE942AB}"/>
              </a:ext>
            </a:extLst>
          </p:cNvPr>
          <p:cNvSpPr txBox="1"/>
          <p:nvPr/>
        </p:nvSpPr>
        <p:spPr>
          <a:xfrm>
            <a:off x="3725316" y="4277545"/>
            <a:ext cx="272043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“DISCOVERED”</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IN 2004?!?!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3" name="TextBox 22">
            <a:extLst>
              <a:ext uri="{FF2B5EF4-FFF2-40B4-BE49-F238E27FC236}">
                <a16:creationId xmlns:a16="http://schemas.microsoft.com/office/drawing/2014/main" id="{51C386AF-3213-46AC-8F19-F811DCF283A0}"/>
              </a:ext>
            </a:extLst>
          </p:cNvPr>
          <p:cNvSpPr txBox="1"/>
          <p:nvPr/>
        </p:nvSpPr>
        <p:spPr>
          <a:xfrm>
            <a:off x="8318247" y="4174193"/>
            <a:ext cx="2540263" cy="17235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DISCOVERED IN 1859</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a known poison according to its Wikipedia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id="{F287BCF8-5848-4343-B740-4F08754328FD}"/>
              </a:ext>
            </a:extLst>
          </p:cNvPr>
          <p:cNvSpPr txBox="1"/>
          <p:nvPr/>
        </p:nvSpPr>
        <p:spPr>
          <a:xfrm>
            <a:off x="2194746" y="1449492"/>
            <a:ext cx="143965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STEP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4B7AF201-C0B2-4A2A-88A5-9603C4B8FFA0}"/>
              </a:ext>
            </a:extLst>
          </p:cNvPr>
          <p:cNvSpPr txBox="1"/>
          <p:nvPr/>
        </p:nvSpPr>
        <p:spPr>
          <a:xfrm>
            <a:off x="6388267" y="1421166"/>
            <a:ext cx="143965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STEP 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6" name="Straight Arrow Connector 25">
            <a:extLst>
              <a:ext uri="{FF2B5EF4-FFF2-40B4-BE49-F238E27FC236}">
                <a16:creationId xmlns:a16="http://schemas.microsoft.com/office/drawing/2014/main" id="{7DDF0C2B-4AB4-4BB7-B0D9-C17A3EE18D93}"/>
              </a:ext>
            </a:extLst>
          </p:cNvPr>
          <p:cNvCxnSpPr>
            <a:cxnSpLocks/>
          </p:cNvCxnSpPr>
          <p:nvPr/>
        </p:nvCxnSpPr>
        <p:spPr>
          <a:xfrm>
            <a:off x="5004027" y="3441719"/>
            <a:ext cx="0" cy="571157"/>
          </a:xfrm>
          <a:prstGeom prst="straightConnector1">
            <a:avLst/>
          </a:prstGeom>
          <a:ln w="1111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9EE55B-7052-4B1D-B0E4-D1F3201FF8BF}"/>
              </a:ext>
            </a:extLst>
          </p:cNvPr>
          <p:cNvCxnSpPr>
            <a:cxnSpLocks/>
          </p:cNvCxnSpPr>
          <p:nvPr/>
        </p:nvCxnSpPr>
        <p:spPr>
          <a:xfrm>
            <a:off x="9513951" y="3571660"/>
            <a:ext cx="0" cy="571157"/>
          </a:xfrm>
          <a:prstGeom prst="straightConnector1">
            <a:avLst/>
          </a:prstGeom>
          <a:ln w="11112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87F8437-1456-414A-8C18-97A4275C0EB4}"/>
              </a:ext>
            </a:extLst>
          </p:cNvPr>
          <p:cNvPicPr>
            <a:picLocks noChangeAspect="1"/>
          </p:cNvPicPr>
          <p:nvPr/>
        </p:nvPicPr>
        <p:blipFill>
          <a:blip r:embed="rId5"/>
          <a:stretch>
            <a:fillRect/>
          </a:stretch>
        </p:blipFill>
        <p:spPr>
          <a:xfrm>
            <a:off x="-16170" y="-39511"/>
            <a:ext cx="12279010" cy="1088894"/>
          </a:xfrm>
          <a:prstGeom prst="rect">
            <a:avLst/>
          </a:prstGeom>
        </p:spPr>
      </p:pic>
      <p:sp>
        <p:nvSpPr>
          <p:cNvPr id="31" name="TextBox 30">
            <a:extLst>
              <a:ext uri="{FF2B5EF4-FFF2-40B4-BE49-F238E27FC236}">
                <a16:creationId xmlns:a16="http://schemas.microsoft.com/office/drawing/2014/main" id="{282AE22A-8B51-4638-95E0-9812AF6F3111}"/>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21084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GRAPHITE BASICS: UNDERSTANDING CARBON</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5909310"/>
          </a:xfrm>
          <a:prstGeom prst="rect">
            <a:avLst/>
          </a:prstGeom>
        </p:spPr>
        <p:txBody>
          <a:bodyPr wrap="square">
            <a:spAutoFit/>
          </a:bodyPr>
          <a:lstStyle/>
          <a:p>
            <a:pPr lvl="0"/>
            <a:r>
              <a:rPr lang="en-US" dirty="0"/>
              <a:t>-Has the elemental symbol of  C and an atomic number of 6</a:t>
            </a:r>
            <a:br>
              <a:rPr lang="en-US" dirty="0"/>
            </a:br>
            <a:endParaRPr lang="en-US" dirty="0"/>
          </a:p>
          <a:p>
            <a:pPr lvl="0"/>
            <a:r>
              <a:rPr lang="en-US" dirty="0"/>
              <a:t>-Carbon-12 (one of two stable isotopes) is composed of 6 protons, 6 neutrons and 6 electrons in all diverse organic compounds and has the unusual ability to form polymers at commonly encountered temperatures on earth</a:t>
            </a:r>
          </a:p>
          <a:p>
            <a:pPr lvl="0"/>
            <a:r>
              <a:rPr lang="en-US" dirty="0"/>
              <a:t>-4th most abundant element in the observable universe &amp; 15th most abundant in the Earth’s crust</a:t>
            </a:r>
            <a:br>
              <a:rPr lang="en-US" dirty="0"/>
            </a:br>
            <a:endParaRPr lang="en-US" dirty="0"/>
          </a:p>
          <a:p>
            <a:pPr lvl="0"/>
            <a:r>
              <a:rPr lang="en-US" dirty="0"/>
              <a:t>-It is the second most abundant element in the human body by mass (about 18.5%) after oxygen.</a:t>
            </a:r>
            <a:br>
              <a:rPr lang="en-US" dirty="0"/>
            </a:br>
            <a:endParaRPr lang="en-US" dirty="0"/>
          </a:p>
          <a:p>
            <a:pPr lvl="0"/>
            <a:r>
              <a:rPr lang="en-US" dirty="0"/>
              <a:t>-It is readily able to bond with other carbon atoms to form allotropes with unique properties, a form of the element that has a distinctly different molecular structure to another form of the same element. Physical and electrical properties are determined by different structural modifications of the same element alone! (example diamond vs. graphite)</a:t>
            </a:r>
            <a:br>
              <a:rPr lang="en-US" dirty="0"/>
            </a:br>
            <a:endParaRPr lang="en-US" dirty="0"/>
          </a:p>
          <a:p>
            <a:pPr lvl="0"/>
            <a:r>
              <a:rPr lang="en-US" dirty="0"/>
              <a:t>-Carbon forms vast amount of compounds, more than any other element ( about 10 million compounds to date, both organic; limestones, dolomites &amp; CO</a:t>
            </a:r>
            <a:r>
              <a:rPr lang="en-US" baseline="-25000" dirty="0"/>
              <a:t>2</a:t>
            </a:r>
            <a:r>
              <a:rPr lang="en-US" dirty="0"/>
              <a:t> and inorganic; coal, peat, oil, etc.) Thus, carbon has been referred to as the “King of Elements” </a:t>
            </a:r>
            <a:br>
              <a:rPr lang="en-US" dirty="0"/>
            </a:br>
            <a:endParaRPr lang="en-US" dirty="0"/>
          </a:p>
          <a:p>
            <a:r>
              <a:rPr lang="en-US" dirty="0"/>
              <a:t>Note: Carbon nanotubes may or may not contain graphene</a:t>
            </a:r>
          </a:p>
        </p:txBody>
      </p:sp>
      <p:pic>
        <p:nvPicPr>
          <p:cNvPr id="2" name="Picture 1">
            <a:extLst>
              <a:ext uri="{FF2B5EF4-FFF2-40B4-BE49-F238E27FC236}">
                <a16:creationId xmlns:a16="http://schemas.microsoft.com/office/drawing/2014/main" id="{1B7F7DDF-14F7-4523-B46E-1778560FD351}"/>
              </a:ext>
            </a:extLst>
          </p:cNvPr>
          <p:cNvPicPr>
            <a:picLocks noChangeAspect="1"/>
          </p:cNvPicPr>
          <p:nvPr/>
        </p:nvPicPr>
        <p:blipFill>
          <a:blip r:embed="rId2"/>
          <a:stretch>
            <a:fillRect/>
          </a:stretch>
        </p:blipFill>
        <p:spPr>
          <a:xfrm>
            <a:off x="275858" y="828232"/>
            <a:ext cx="2792419" cy="2252867"/>
          </a:xfrm>
          <a:prstGeom prst="rect">
            <a:avLst/>
          </a:prstGeom>
        </p:spPr>
      </p:pic>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926367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How is Graphene and Graphene Oxide Made? </a:t>
            </a:r>
          </a:p>
          <a:p>
            <a:endParaRPr lang="en-US" dirty="0"/>
          </a:p>
        </p:txBody>
      </p:sp>
      <p:pic>
        <p:nvPicPr>
          <p:cNvPr id="6" name="Picture 5">
            <a:extLst>
              <a:ext uri="{FF2B5EF4-FFF2-40B4-BE49-F238E27FC236}">
                <a16:creationId xmlns:a16="http://schemas.microsoft.com/office/drawing/2014/main" id="{0775D768-6DED-4B72-A42A-ECB0D6BF0A33}"/>
              </a:ext>
            </a:extLst>
          </p:cNvPr>
          <p:cNvPicPr/>
          <p:nvPr/>
        </p:nvPicPr>
        <p:blipFill>
          <a:blip r:embed="rId2"/>
          <a:stretch/>
        </p:blipFill>
        <p:spPr bwMode="auto">
          <a:xfrm>
            <a:off x="859809" y="1146412"/>
            <a:ext cx="10727139" cy="5199797"/>
          </a:xfrm>
          <a:prstGeom prst="rect">
            <a:avLst/>
          </a:prstGeom>
        </p:spPr>
      </p:pic>
      <p:sp>
        <p:nvSpPr>
          <p:cNvPr id="4" name="TextBox 3">
            <a:extLst>
              <a:ext uri="{FF2B5EF4-FFF2-40B4-BE49-F238E27FC236}">
                <a16:creationId xmlns:a16="http://schemas.microsoft.com/office/drawing/2014/main" id="{D5522E77-8F47-4628-B66F-BCA65E04A38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517029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732027" y="674128"/>
            <a:ext cx="7943265" cy="6434582"/>
          </a:xfrm>
          <a:prstGeom prst="rect">
            <a:avLst/>
          </a:prstGeom>
        </p:spPr>
        <p:txBody>
          <a:bodyPr wrap="square">
            <a:spAutoFit/>
          </a:bodyPr>
          <a:lstStyle/>
          <a:p>
            <a:pPr>
              <a:lnSpc>
                <a:spcPct val="115000"/>
              </a:lnSpc>
              <a:spcAft>
                <a:spcPts val="1000"/>
              </a:spcAft>
            </a:pPr>
            <a:r>
              <a:rPr lang="en-US" dirty="0">
                <a:latin typeface="Arial" panose="020B0604020202020204" pitchFamily="34" charset="0"/>
                <a:ea typeface="Arial" panose="020B0604020202020204" pitchFamily="34" charset="0"/>
                <a:cs typeface="Times New Roman" panose="02020603050405020304" pitchFamily="18" charset="0"/>
              </a:rPr>
              <a:t>Graphene is a single layer of carbon atoms, tightly bound in a honeycomb lattice. It is an allotrope of carbon.</a:t>
            </a:r>
          </a:p>
          <a:p>
            <a:pPr>
              <a:lnSpc>
                <a:spcPct val="115000"/>
              </a:lnSpc>
              <a:spcAft>
                <a:spcPts val="1000"/>
              </a:spcAft>
            </a:pPr>
            <a:r>
              <a:rPr lang="en-US" b="1" dirty="0">
                <a:solidFill>
                  <a:srgbClr val="00B0F0"/>
                </a:solidFill>
                <a:latin typeface="Arial" panose="020B0604020202020204" pitchFamily="34" charset="0"/>
                <a:ea typeface="Arial" panose="020B0604020202020204" pitchFamily="34" charset="0"/>
                <a:cs typeface="Times New Roman" panose="02020603050405020304" pitchFamily="18" charset="0"/>
              </a:rPr>
              <a:t>According to the official narrative: </a:t>
            </a: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“Discovered” in 2004 when researchers at University of Manchester isolated a single plane of graphite (graphene) using a kind of scotch tape. </a:t>
            </a:r>
            <a:br>
              <a:rPr lang="en-US" dirty="0">
                <a:latin typeface="Arial" panose="020B0604020202020204" pitchFamily="34" charset="0"/>
                <a:ea typeface="Arial" panose="020B0604020202020204" pitchFamily="34" charset="0"/>
                <a:cs typeface="Times New Roman" panose="02020603050405020304" pitchFamily="18" charset="0"/>
              </a:rPr>
            </a:b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This 2D material revealed properties that lend to a number of applications in electronics, remote sensing, medicine (in graphene oxide form), quantum computing:</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It is stronger than diamond yet flexible and transparent</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Graphene conducts heat and electricity and superconductor efficiencies!</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Its electronic properties make it highly sensitive to the absorption of molecules such as CO, NO, NO2, and NH3. Research has indicated that this sensitivity can be increased by 100 fold with addition of Boron.</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Graphene has made possible the development of electron-spin based quantum computing. Many types of graphene components are in development to test various quantum computing qubit models. </a:t>
            </a:r>
          </a:p>
          <a:p>
            <a:pPr marL="342900" marR="0" lvl="0" indent="-342900">
              <a:lnSpc>
                <a:spcPct val="115000"/>
              </a:lnSpc>
              <a:spcBef>
                <a:spcPts val="0"/>
              </a:spcBef>
              <a:spcAft>
                <a:spcPts val="100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Water filtration and purification (highly absorbent used in oil spill cleanups at only a fraction of the weight)</a:t>
            </a:r>
          </a:p>
          <a:p>
            <a:pPr marL="269875" marR="0" indent="-179705">
              <a:lnSpc>
                <a:spcPct val="115000"/>
              </a:lnSpc>
              <a:spcBef>
                <a:spcPts val="0"/>
              </a:spcBef>
              <a:spcAft>
                <a:spcPts val="1000"/>
              </a:spcAft>
            </a:pPr>
            <a:r>
              <a:rPr lang="en-US" sz="1600" dirty="0">
                <a:latin typeface="Arial" panose="020B0604020202020204" pitchFamily="34" charset="0"/>
                <a:ea typeface="Arial" panose="020B0604020202020204"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05515A03-5453-4350-A7E1-2F4E302DCF42}"/>
              </a:ext>
            </a:extLst>
          </p:cNvPr>
          <p:cNvPicPr>
            <a:picLocks noChangeAspect="1"/>
          </p:cNvPicPr>
          <p:nvPr/>
        </p:nvPicPr>
        <p:blipFill rotWithShape="1">
          <a:blip r:embed="rId2"/>
          <a:srcRect l="-28769" t="-1538" r="28769" b="1538"/>
          <a:stretch/>
        </p:blipFill>
        <p:spPr>
          <a:xfrm>
            <a:off x="-1030718" y="1637415"/>
            <a:ext cx="4214928" cy="3347906"/>
          </a:xfrm>
          <a:prstGeom prst="rect">
            <a:avLst/>
          </a:prstGeom>
        </p:spPr>
      </p:pic>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5975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923330"/>
          </a:xfrm>
          <a:prstGeom prst="rect">
            <a:avLst/>
          </a:prstGeom>
          <a:noFill/>
        </p:spPr>
        <p:txBody>
          <a:bodyPr wrap="square" rtlCol="0">
            <a:spAutoFit/>
          </a:bodyPr>
          <a:lstStyle/>
          <a:p>
            <a:pPr algn="ctr"/>
            <a:r>
              <a:rPr lang="en-US" sz="3600" dirty="0"/>
              <a:t>Properties and Uses for Graphene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392072" y="918662"/>
            <a:ext cx="10491118" cy="6033575"/>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Revolutionary supercapacitor technology and antimicrobial devices using laser etching fabrication</a:t>
            </a:r>
          </a:p>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Strengthen different composites including human bone implants</a:t>
            </a:r>
          </a:p>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Magnetically-driven nano-scale human bio-sensor and graphene micro-motor drug delivery research – </a:t>
            </a:r>
            <a:r>
              <a:rPr lang="en-US" sz="2400" dirty="0">
                <a:solidFill>
                  <a:schemeClr val="bg1"/>
                </a:solidFill>
                <a:latin typeface="Arial" panose="020B0604020202020204" pitchFamily="34" charset="0"/>
                <a:ea typeface="Symbol" panose="05050102010706020507" pitchFamily="18" charset="2"/>
                <a:cs typeface="Symbol" panose="05050102010706020507" pitchFamily="18" charset="2"/>
              </a:rPr>
              <a:t> </a:t>
            </a:r>
            <a:r>
              <a:rPr lang="en-US" sz="2400" dirty="0">
                <a:latin typeface="Arial" panose="020B0604020202020204" pitchFamily="34" charset="0"/>
                <a:ea typeface="Symbol" panose="05050102010706020507" pitchFamily="18" charset="2"/>
                <a:cs typeface="Symbol" panose="05050102010706020507" pitchFamily="18" charset="2"/>
              </a:rPr>
              <a:t>“Graphene micromotors spin forward” –(video in blog post)</a:t>
            </a:r>
          </a:p>
          <a:p>
            <a:pPr marL="342900" marR="0" lvl="0" indent="-342900">
              <a:lnSpc>
                <a:spcPct val="115000"/>
              </a:lnSpc>
              <a:spcBef>
                <a:spcPts val="0"/>
              </a:spcBef>
              <a:spcAft>
                <a:spcPts val="0"/>
              </a:spcAft>
              <a:buFont typeface="Symbol" panose="05050102010706020507" pitchFamily="18" charset="2"/>
              <a:buChar char="·"/>
              <a:tabLst>
                <a:tab pos="2969895" algn="ctr"/>
              </a:tabLst>
            </a:pPr>
            <a:r>
              <a:rPr lang="en-US" sz="2400" dirty="0">
                <a:latin typeface="Arial" panose="020B0604020202020204" pitchFamily="34" charset="0"/>
                <a:ea typeface="Symbol" panose="05050102010706020507" pitchFamily="18" charset="2"/>
                <a:cs typeface="Symbol" panose="05050102010706020507" pitchFamily="18" charset="2"/>
              </a:rPr>
              <a:t>Strongly electrically and mechanically reactive to external electrostatic and RF radiation (Teslaphoresis) - “Nanotubes assemble rice introduces Teslaphoresis” (video in blog post)</a:t>
            </a:r>
          </a:p>
          <a:p>
            <a:pPr marL="342900" marR="0" lvl="0" indent="-342900">
              <a:lnSpc>
                <a:spcPct val="115000"/>
              </a:lnSpc>
              <a:spcBef>
                <a:spcPts val="0"/>
              </a:spcBef>
              <a:spcAft>
                <a:spcPts val="100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Graphene synthesis in bulk is still challenging even though it can be made by the garage researcher using Laser-Induced Method or Flash method. Quality of Graphene fabrication is proportional to the cost, but is an unregulated market and open to lack of quality control and fraud</a:t>
            </a:r>
          </a:p>
          <a:p>
            <a:pPr marL="269875" marR="0" indent="-179705">
              <a:lnSpc>
                <a:spcPct val="115000"/>
              </a:lnSpc>
              <a:spcBef>
                <a:spcPts val="0"/>
              </a:spcBef>
              <a:spcAft>
                <a:spcPts val="1000"/>
              </a:spcAft>
            </a:pPr>
            <a:r>
              <a:rPr lang="en-US" dirty="0">
                <a:latin typeface="Arial" panose="020B0604020202020204" pitchFamily="34" charset="0"/>
                <a:ea typeface="Arial" panose="020B0604020202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2854B271-699B-4C1C-B07D-D84461826F40}"/>
              </a:ext>
            </a:extLst>
          </p:cNvPr>
          <p:cNvPicPr>
            <a:picLocks noChangeAspect="1"/>
          </p:cNvPicPr>
          <p:nvPr/>
        </p:nvPicPr>
        <p:blipFill rotWithShape="1">
          <a:blip r:embed="rId2"/>
          <a:srcRect l="77454"/>
          <a:stretch/>
        </p:blipFill>
        <p:spPr>
          <a:xfrm>
            <a:off x="-13648" y="0"/>
            <a:ext cx="1242968" cy="6858000"/>
          </a:xfrm>
          <a:prstGeom prst="rect">
            <a:avLst/>
          </a:prstGeom>
        </p:spPr>
      </p:pic>
      <p:sp>
        <p:nvSpPr>
          <p:cNvPr id="7" name="TextBox 6">
            <a:extLst>
              <a:ext uri="{FF2B5EF4-FFF2-40B4-BE49-F238E27FC236}">
                <a16:creationId xmlns:a16="http://schemas.microsoft.com/office/drawing/2014/main" id="{17764FBA-7526-44A1-80C3-FA21B68D31E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77472478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4025</TotalTime>
  <Words>4747</Words>
  <Application>Microsoft Office PowerPoint</Application>
  <PresentationFormat>Widescreen</PresentationFormat>
  <Paragraphs>253</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Corbel</vt:lpstr>
      <vt:lpstr>Symbol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the Covid Shots?</vt:lpstr>
      <vt:lpstr>PowerPoint Presentation</vt:lpstr>
      <vt:lpstr>PowerPoint Presentation</vt:lpstr>
      <vt:lpstr>PowerPoint Presentation</vt:lpstr>
      <vt:lpstr>PowerPoint Presentation</vt:lpstr>
      <vt:lpstr>PowerPoint Presentation</vt:lpstr>
      <vt:lpstr>How Graphene Oxide Works with 5G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116</cp:revision>
  <dcterms:created xsi:type="dcterms:W3CDTF">2021-09-05T09:36:08Z</dcterms:created>
  <dcterms:modified xsi:type="dcterms:W3CDTF">2021-09-14T09:21:34Z</dcterms:modified>
</cp:coreProperties>
</file>