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0" r:id="rId2"/>
    <p:sldId id="478" r:id="rId3"/>
    <p:sldId id="475" r:id="rId4"/>
    <p:sldId id="261" r:id="rId5"/>
    <p:sldId id="271" r:id="rId6"/>
    <p:sldId id="476" r:id="rId7"/>
    <p:sldId id="389" r:id="rId8"/>
    <p:sldId id="390" r:id="rId9"/>
    <p:sldId id="398" r:id="rId10"/>
    <p:sldId id="409" r:id="rId11"/>
    <p:sldId id="401" r:id="rId12"/>
    <p:sldId id="399" r:id="rId13"/>
    <p:sldId id="355" r:id="rId14"/>
    <p:sldId id="424" r:id="rId15"/>
    <p:sldId id="415" r:id="rId16"/>
    <p:sldId id="447" r:id="rId17"/>
    <p:sldId id="467" r:id="rId18"/>
    <p:sldId id="266" r:id="rId19"/>
    <p:sldId id="445" r:id="rId20"/>
    <p:sldId id="449" r:id="rId21"/>
    <p:sldId id="352" r:id="rId22"/>
    <p:sldId id="450" r:id="rId23"/>
    <p:sldId id="451" r:id="rId24"/>
    <p:sldId id="456" r:id="rId25"/>
    <p:sldId id="452" r:id="rId26"/>
    <p:sldId id="474" r:id="rId27"/>
    <p:sldId id="437" r:id="rId28"/>
    <p:sldId id="458" r:id="rId29"/>
    <p:sldId id="263" r:id="rId30"/>
    <p:sldId id="264" r:id="rId31"/>
    <p:sldId id="439" r:id="rId32"/>
    <p:sldId id="459" r:id="rId33"/>
    <p:sldId id="460" r:id="rId34"/>
    <p:sldId id="477" r:id="rId35"/>
    <p:sldId id="465" r:id="rId36"/>
    <p:sldId id="442" r:id="rId37"/>
    <p:sldId id="3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97" autoAdjust="0"/>
    <p:restoredTop sz="94660"/>
  </p:normalViewPr>
  <p:slideViewPr>
    <p:cSldViewPr snapToGrid="0">
      <p:cViewPr>
        <p:scale>
          <a:sx n="90" d="100"/>
          <a:sy n="90" d="100"/>
        </p:scale>
        <p:origin x="2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245F1-FFC6-48C1-84E1-50972815DD53}"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70215-DB8B-4A7A-B3D6-0EBD2B53AED5}" type="slidenum">
              <a:rPr lang="en-US" smtClean="0"/>
              <a:t>‹#›</a:t>
            </a:fld>
            <a:endParaRPr lang="en-US"/>
          </a:p>
        </p:txBody>
      </p:sp>
    </p:spTree>
    <p:extLst>
      <p:ext uri="{BB962C8B-B14F-4D97-AF65-F5344CB8AC3E}">
        <p14:creationId xmlns:p14="http://schemas.microsoft.com/office/powerpoint/2010/main" val="3821640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23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23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267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637192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7248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174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45607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27445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0441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0949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68508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5119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1285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8060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75943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31351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2377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2225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83998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2/23/2022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17267933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DE593B-D9C2-4B8F-A9BC-63A0E093CECB}"/>
              </a:ext>
            </a:extLst>
          </p:cNvPr>
          <p:cNvSpPr txBox="1"/>
          <p:nvPr/>
        </p:nvSpPr>
        <p:spPr>
          <a:xfrm>
            <a:off x="2731400" y="6345105"/>
            <a:ext cx="71944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A PRESENTATION BY FTWPROJECT.COM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8628F1EB-A1CB-4D07-A4E1-FD1B8C09DD59}"/>
              </a:ext>
            </a:extLst>
          </p:cNvPr>
          <p:cNvSpPr txBox="1"/>
          <p:nvPr/>
        </p:nvSpPr>
        <p:spPr>
          <a:xfrm>
            <a:off x="1089646" y="29365"/>
            <a:ext cx="10477927" cy="1969770"/>
          </a:xfrm>
          <a:prstGeom prst="rect">
            <a:avLst/>
          </a:prstGeom>
          <a:noFill/>
          <a:effectLst>
            <a:glow rad="63500">
              <a:schemeClr val="accent1">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prstClr val="black"/>
                  </a:solidFill>
                </a:ln>
                <a:solidFill>
                  <a:prstClr val="white"/>
                </a:solidFill>
                <a:effectLst/>
                <a:uLnTx/>
                <a:uFillTx/>
                <a:latin typeface="Corbel" panose="020B0503020204020204"/>
                <a:ea typeface="+mn-ea"/>
                <a:cs typeface="+mn-cs"/>
              </a:rPr>
              <a:t>5G, NANOTECH AND THE COVID 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prstClr val="black"/>
                </a:solid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3023AD37-C500-4895-9704-62A72F58FA73}"/>
              </a:ext>
            </a:extLst>
          </p:cNvPr>
          <p:cNvPicPr>
            <a:picLocks noChangeAspect="1"/>
          </p:cNvPicPr>
          <p:nvPr/>
        </p:nvPicPr>
        <p:blipFill>
          <a:blip r:embed="rId2"/>
          <a:stretch>
            <a:fillRect/>
          </a:stretch>
        </p:blipFill>
        <p:spPr>
          <a:xfrm>
            <a:off x="0" y="890626"/>
            <a:ext cx="4810161" cy="5406351"/>
          </a:xfrm>
          <a:prstGeom prst="rect">
            <a:avLst/>
          </a:prstGeom>
        </p:spPr>
      </p:pic>
      <p:pic>
        <p:nvPicPr>
          <p:cNvPr id="7" name="Picture 6">
            <a:extLst>
              <a:ext uri="{FF2B5EF4-FFF2-40B4-BE49-F238E27FC236}">
                <a16:creationId xmlns:a16="http://schemas.microsoft.com/office/drawing/2014/main" id="{FA7EA37E-8574-4931-9382-4A8B0DEE774D}"/>
              </a:ext>
            </a:extLst>
          </p:cNvPr>
          <p:cNvPicPr>
            <a:picLocks noChangeAspect="1"/>
          </p:cNvPicPr>
          <p:nvPr/>
        </p:nvPicPr>
        <p:blipFill>
          <a:blip r:embed="rId3"/>
          <a:stretch>
            <a:fillRect/>
          </a:stretch>
        </p:blipFill>
        <p:spPr>
          <a:xfrm>
            <a:off x="4810161" y="3421996"/>
            <a:ext cx="4415226" cy="2873740"/>
          </a:xfrm>
          <a:prstGeom prst="rect">
            <a:avLst/>
          </a:prstGeom>
        </p:spPr>
      </p:pic>
      <p:pic>
        <p:nvPicPr>
          <p:cNvPr id="9" name="Picture 8">
            <a:extLst>
              <a:ext uri="{FF2B5EF4-FFF2-40B4-BE49-F238E27FC236}">
                <a16:creationId xmlns:a16="http://schemas.microsoft.com/office/drawing/2014/main" id="{E6AB2805-BE72-4D94-ABAD-9090CC3F884A}"/>
              </a:ext>
            </a:extLst>
          </p:cNvPr>
          <p:cNvPicPr>
            <a:picLocks noChangeAspect="1"/>
          </p:cNvPicPr>
          <p:nvPr/>
        </p:nvPicPr>
        <p:blipFill>
          <a:blip r:embed="rId4"/>
          <a:stretch>
            <a:fillRect/>
          </a:stretch>
        </p:blipFill>
        <p:spPr>
          <a:xfrm>
            <a:off x="4796665" y="889385"/>
            <a:ext cx="4428722" cy="3059419"/>
          </a:xfrm>
          <a:prstGeom prst="rect">
            <a:avLst/>
          </a:prstGeom>
        </p:spPr>
      </p:pic>
      <p:pic>
        <p:nvPicPr>
          <p:cNvPr id="12" name="Picture 11">
            <a:extLst>
              <a:ext uri="{FF2B5EF4-FFF2-40B4-BE49-F238E27FC236}">
                <a16:creationId xmlns:a16="http://schemas.microsoft.com/office/drawing/2014/main" id="{78EF1469-E47D-4058-8B1F-64E63E43FA1D}"/>
              </a:ext>
            </a:extLst>
          </p:cNvPr>
          <p:cNvPicPr>
            <a:picLocks noChangeAspect="1"/>
          </p:cNvPicPr>
          <p:nvPr/>
        </p:nvPicPr>
        <p:blipFill rotWithShape="1">
          <a:blip r:embed="rId5"/>
          <a:srcRect l="30327" t="12986" r="25165" b="7184"/>
          <a:stretch/>
        </p:blipFill>
        <p:spPr>
          <a:xfrm>
            <a:off x="9238883" y="890627"/>
            <a:ext cx="2953117" cy="5405110"/>
          </a:xfrm>
          <a:prstGeom prst="rect">
            <a:avLst/>
          </a:prstGeom>
        </p:spPr>
      </p:pic>
      <p:cxnSp>
        <p:nvCxnSpPr>
          <p:cNvPr id="14" name="Straight Connector 13">
            <a:extLst>
              <a:ext uri="{FF2B5EF4-FFF2-40B4-BE49-F238E27FC236}">
                <a16:creationId xmlns:a16="http://schemas.microsoft.com/office/drawing/2014/main" id="{07C5E4BC-1092-47A3-87CC-5997304243CE}"/>
              </a:ext>
            </a:extLst>
          </p:cNvPr>
          <p:cNvCxnSpPr>
            <a:cxnSpLocks/>
          </p:cNvCxnSpPr>
          <p:nvPr/>
        </p:nvCxnSpPr>
        <p:spPr>
          <a:xfrm>
            <a:off x="-12032" y="866274"/>
            <a:ext cx="12204032" cy="23111"/>
          </a:xfrm>
          <a:prstGeom prst="line">
            <a:avLst/>
          </a:prstGeom>
          <a:ln w="2063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FB9F38-0C7F-45A8-A420-E23526D0BEF5}"/>
              </a:ext>
            </a:extLst>
          </p:cNvPr>
          <p:cNvCxnSpPr>
            <a:cxnSpLocks/>
          </p:cNvCxnSpPr>
          <p:nvPr/>
        </p:nvCxnSpPr>
        <p:spPr>
          <a:xfrm>
            <a:off x="0" y="6286925"/>
            <a:ext cx="12192000" cy="8811"/>
          </a:xfrm>
          <a:prstGeom prst="line">
            <a:avLst/>
          </a:prstGeom>
          <a:ln w="2063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93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DB1C4-A39D-430C-B22B-7BE98672CBBC}"/>
              </a:ext>
            </a:extLst>
          </p:cNvPr>
          <p:cNvPicPr>
            <a:picLocks noChangeAspect="1"/>
          </p:cNvPicPr>
          <p:nvPr/>
        </p:nvPicPr>
        <p:blipFill>
          <a:blip r:embed="rId2"/>
          <a:stretch>
            <a:fillRect/>
          </a:stretch>
        </p:blipFill>
        <p:spPr>
          <a:xfrm>
            <a:off x="-64561" y="-159204"/>
            <a:ext cx="12321122" cy="1133762"/>
          </a:xfrm>
          <a:prstGeom prst="rect">
            <a:avLst/>
          </a:prstGeom>
        </p:spPr>
      </p:pic>
      <p:pic>
        <p:nvPicPr>
          <p:cNvPr id="5" name="Picture 4">
            <a:extLst>
              <a:ext uri="{FF2B5EF4-FFF2-40B4-BE49-F238E27FC236}">
                <a16:creationId xmlns:a16="http://schemas.microsoft.com/office/drawing/2014/main" id="{2FA6A070-0D03-48A5-BA66-507E102C1AC6}"/>
              </a:ext>
            </a:extLst>
          </p:cNvPr>
          <p:cNvPicPr>
            <a:picLocks noChangeAspect="1"/>
          </p:cNvPicPr>
          <p:nvPr/>
        </p:nvPicPr>
        <p:blipFill rotWithShape="1">
          <a:blip r:embed="rId3"/>
          <a:srcRect l="13435" r="6747"/>
          <a:stretch/>
        </p:blipFill>
        <p:spPr>
          <a:xfrm>
            <a:off x="179635" y="3429000"/>
            <a:ext cx="3142410" cy="1603060"/>
          </a:xfrm>
          <a:prstGeom prst="rect">
            <a:avLst/>
          </a:prstGeom>
        </p:spPr>
      </p:pic>
      <p:pic>
        <p:nvPicPr>
          <p:cNvPr id="6" name="Picture 5">
            <a:extLst>
              <a:ext uri="{FF2B5EF4-FFF2-40B4-BE49-F238E27FC236}">
                <a16:creationId xmlns:a16="http://schemas.microsoft.com/office/drawing/2014/main" id="{85525446-5CBD-4054-8D76-D7AB92857F56}"/>
              </a:ext>
            </a:extLst>
          </p:cNvPr>
          <p:cNvPicPr>
            <a:picLocks noChangeAspect="1"/>
          </p:cNvPicPr>
          <p:nvPr/>
        </p:nvPicPr>
        <p:blipFill>
          <a:blip r:embed="rId4"/>
          <a:stretch>
            <a:fillRect/>
          </a:stretch>
        </p:blipFill>
        <p:spPr>
          <a:xfrm>
            <a:off x="179635" y="1041291"/>
            <a:ext cx="2383091" cy="1489030"/>
          </a:xfrm>
          <a:prstGeom prst="rect">
            <a:avLst/>
          </a:prstGeom>
        </p:spPr>
      </p:pic>
      <p:pic>
        <p:nvPicPr>
          <p:cNvPr id="7" name="Picture 6">
            <a:extLst>
              <a:ext uri="{FF2B5EF4-FFF2-40B4-BE49-F238E27FC236}">
                <a16:creationId xmlns:a16="http://schemas.microsoft.com/office/drawing/2014/main" id="{52A80DFC-27BE-460E-A953-EA9232F7AD8A}"/>
              </a:ext>
            </a:extLst>
          </p:cNvPr>
          <p:cNvPicPr>
            <a:picLocks noChangeAspect="1"/>
          </p:cNvPicPr>
          <p:nvPr/>
        </p:nvPicPr>
        <p:blipFill rotWithShape="1">
          <a:blip r:embed="rId5"/>
          <a:srcRect l="1836" r="2693" b="16315"/>
          <a:stretch/>
        </p:blipFill>
        <p:spPr>
          <a:xfrm>
            <a:off x="3452183" y="807060"/>
            <a:ext cx="2802753" cy="1035612"/>
          </a:xfrm>
          <a:prstGeom prst="rect">
            <a:avLst/>
          </a:prstGeom>
        </p:spPr>
      </p:pic>
      <p:pic>
        <p:nvPicPr>
          <p:cNvPr id="8" name="Picture 7">
            <a:extLst>
              <a:ext uri="{FF2B5EF4-FFF2-40B4-BE49-F238E27FC236}">
                <a16:creationId xmlns:a16="http://schemas.microsoft.com/office/drawing/2014/main" id="{22758070-9A81-4C07-BCC2-9E8AB57BAA76}"/>
              </a:ext>
            </a:extLst>
          </p:cNvPr>
          <p:cNvPicPr/>
          <p:nvPr/>
        </p:nvPicPr>
        <p:blipFill>
          <a:blip r:embed="rId6"/>
          <a:stretch>
            <a:fillRect/>
          </a:stretch>
        </p:blipFill>
        <p:spPr>
          <a:xfrm>
            <a:off x="4434313" y="3009690"/>
            <a:ext cx="2041750" cy="1220840"/>
          </a:xfrm>
          <a:prstGeom prst="rect">
            <a:avLst/>
          </a:prstGeom>
        </p:spPr>
      </p:pic>
      <p:cxnSp>
        <p:nvCxnSpPr>
          <p:cNvPr id="11" name="Straight Connector 10">
            <a:extLst>
              <a:ext uri="{FF2B5EF4-FFF2-40B4-BE49-F238E27FC236}">
                <a16:creationId xmlns:a16="http://schemas.microsoft.com/office/drawing/2014/main" id="{52E7B2AE-F90A-4E0B-977E-5616351BA058}"/>
              </a:ext>
            </a:extLst>
          </p:cNvPr>
          <p:cNvCxnSpPr>
            <a:cxnSpLocks/>
          </p:cNvCxnSpPr>
          <p:nvPr/>
        </p:nvCxnSpPr>
        <p:spPr>
          <a:xfrm flipV="1">
            <a:off x="1750840" y="1103085"/>
            <a:ext cx="1701343" cy="846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94DE6F-E899-4391-B53C-8B28A48FA61D}"/>
              </a:ext>
            </a:extLst>
          </p:cNvPr>
          <p:cNvCxnSpPr>
            <a:cxnSpLocks/>
          </p:cNvCxnSpPr>
          <p:nvPr/>
        </p:nvCxnSpPr>
        <p:spPr>
          <a:xfrm flipV="1">
            <a:off x="1740138" y="1727096"/>
            <a:ext cx="1712045" cy="22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2628CD-3E57-44D2-BD71-A7DB4729BC7E}"/>
              </a:ext>
            </a:extLst>
          </p:cNvPr>
          <p:cNvCxnSpPr>
            <a:cxnSpLocks/>
          </p:cNvCxnSpPr>
          <p:nvPr/>
        </p:nvCxnSpPr>
        <p:spPr>
          <a:xfrm flipV="1">
            <a:off x="1810122" y="1459058"/>
            <a:ext cx="1642061" cy="50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AB0CC5-3C18-42E7-9BA6-3B6848A456DD}"/>
              </a:ext>
            </a:extLst>
          </p:cNvPr>
          <p:cNvCxnSpPr/>
          <p:nvPr/>
        </p:nvCxnSpPr>
        <p:spPr>
          <a:xfrm flipV="1">
            <a:off x="2480756" y="3612052"/>
            <a:ext cx="1942855" cy="591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CDDF8F-2948-4EDA-80BB-3F5589D47E4A}"/>
              </a:ext>
            </a:extLst>
          </p:cNvPr>
          <p:cNvCxnSpPr>
            <a:cxnSpLocks/>
          </p:cNvCxnSpPr>
          <p:nvPr/>
        </p:nvCxnSpPr>
        <p:spPr>
          <a:xfrm flipV="1">
            <a:off x="2470054" y="4077940"/>
            <a:ext cx="2093484" cy="127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8E4454-42EA-470E-81E2-71412D57034F}"/>
              </a:ext>
            </a:extLst>
          </p:cNvPr>
          <p:cNvCxnSpPr>
            <a:cxnSpLocks/>
          </p:cNvCxnSpPr>
          <p:nvPr/>
        </p:nvCxnSpPr>
        <p:spPr>
          <a:xfrm flipV="1">
            <a:off x="2599320" y="3856343"/>
            <a:ext cx="1824291" cy="340316"/>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4710103-96FC-4BA8-99EF-32CA8C70E81A}"/>
              </a:ext>
            </a:extLst>
          </p:cNvPr>
          <p:cNvPicPr>
            <a:picLocks noChangeAspect="1"/>
          </p:cNvPicPr>
          <p:nvPr/>
        </p:nvPicPr>
        <p:blipFill rotWithShape="1">
          <a:blip r:embed="rId7"/>
          <a:srcRect l="10659" r="25196"/>
          <a:stretch/>
        </p:blipFill>
        <p:spPr>
          <a:xfrm>
            <a:off x="9637295" y="829531"/>
            <a:ext cx="2253916" cy="1912550"/>
          </a:xfrm>
          <a:prstGeom prst="rect">
            <a:avLst/>
          </a:prstGeom>
        </p:spPr>
      </p:pic>
      <p:pic>
        <p:nvPicPr>
          <p:cNvPr id="25" name="Picture 24">
            <a:extLst>
              <a:ext uri="{FF2B5EF4-FFF2-40B4-BE49-F238E27FC236}">
                <a16:creationId xmlns:a16="http://schemas.microsoft.com/office/drawing/2014/main" id="{91206FFE-2C25-4820-9532-E59171A56849}"/>
              </a:ext>
            </a:extLst>
          </p:cNvPr>
          <p:cNvPicPr>
            <a:picLocks noChangeAspect="1"/>
          </p:cNvPicPr>
          <p:nvPr/>
        </p:nvPicPr>
        <p:blipFill rotWithShape="1">
          <a:blip r:embed="rId8"/>
          <a:srcRect l="19582" r="17527"/>
          <a:stretch/>
        </p:blipFill>
        <p:spPr>
          <a:xfrm>
            <a:off x="9747822" y="3636267"/>
            <a:ext cx="2143389" cy="1912550"/>
          </a:xfrm>
          <a:prstGeom prst="rect">
            <a:avLst/>
          </a:prstGeom>
        </p:spPr>
      </p:pic>
      <p:sp>
        <p:nvSpPr>
          <p:cNvPr id="26" name="Title 1">
            <a:extLst>
              <a:ext uri="{FF2B5EF4-FFF2-40B4-BE49-F238E27FC236}">
                <a16:creationId xmlns:a16="http://schemas.microsoft.com/office/drawing/2014/main" id="{2844E79B-66A9-4403-ADC1-4B0520FDE2AE}"/>
              </a:ext>
            </a:extLst>
          </p:cNvPr>
          <p:cNvSpPr txBox="1">
            <a:spLocks/>
          </p:cNvSpPr>
          <p:nvPr/>
        </p:nvSpPr>
        <p:spPr>
          <a:xfrm>
            <a:off x="2778925" y="1603318"/>
            <a:ext cx="3582163" cy="1482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PCR Tests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(lab studies)</a:t>
            </a:r>
            <a:endParaRPr lang="en-US" sz="2400" dirty="0"/>
          </a:p>
        </p:txBody>
      </p:sp>
      <p:sp>
        <p:nvSpPr>
          <p:cNvPr id="27" name="Title 1">
            <a:extLst>
              <a:ext uri="{FF2B5EF4-FFF2-40B4-BE49-F238E27FC236}">
                <a16:creationId xmlns:a16="http://schemas.microsoft.com/office/drawing/2014/main" id="{FEDDCE1E-2D85-43AF-85C5-56188C6FD23E}"/>
              </a:ext>
            </a:extLst>
          </p:cNvPr>
          <p:cNvSpPr txBox="1">
            <a:spLocks/>
          </p:cNvSpPr>
          <p:nvPr/>
        </p:nvSpPr>
        <p:spPr>
          <a:xfrm>
            <a:off x="3399550" y="4425345"/>
            <a:ext cx="2855385" cy="175658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masks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(Canada and Spain Gov recall and independent findings)</a:t>
            </a:r>
            <a:endParaRPr lang="en-US" sz="2400" dirty="0"/>
          </a:p>
        </p:txBody>
      </p:sp>
      <p:sp>
        <p:nvSpPr>
          <p:cNvPr id="28" name="Title 1">
            <a:extLst>
              <a:ext uri="{FF2B5EF4-FFF2-40B4-BE49-F238E27FC236}">
                <a16:creationId xmlns:a16="http://schemas.microsoft.com/office/drawing/2014/main" id="{C61993B3-D20F-4083-9F40-54C5E9C402BE}"/>
              </a:ext>
            </a:extLst>
          </p:cNvPr>
          <p:cNvSpPr txBox="1">
            <a:spLocks/>
          </p:cNvSpPr>
          <p:nvPr/>
        </p:nvSpPr>
        <p:spPr>
          <a:xfrm>
            <a:off x="7173525" y="920904"/>
            <a:ext cx="2617508" cy="1693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chemtrails (studies and patents)</a:t>
            </a:r>
            <a:endParaRPr lang="en-US" sz="2400" dirty="0"/>
          </a:p>
        </p:txBody>
      </p:sp>
      <p:sp>
        <p:nvSpPr>
          <p:cNvPr id="29" name="Title 1">
            <a:extLst>
              <a:ext uri="{FF2B5EF4-FFF2-40B4-BE49-F238E27FC236}">
                <a16:creationId xmlns:a16="http://schemas.microsoft.com/office/drawing/2014/main" id="{5B1340D2-44B7-449E-A86F-6A75F1FDA50D}"/>
              </a:ext>
            </a:extLst>
          </p:cNvPr>
          <p:cNvSpPr txBox="1">
            <a:spLocks/>
          </p:cNvSpPr>
          <p:nvPr/>
        </p:nvSpPr>
        <p:spPr>
          <a:xfrm>
            <a:off x="7130314" y="4044053"/>
            <a:ext cx="2617508" cy="133346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water supply</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(major contract in UK)</a:t>
            </a:r>
            <a:endParaRPr lang="en-US" sz="2400" dirty="0"/>
          </a:p>
        </p:txBody>
      </p:sp>
      <p:pic>
        <p:nvPicPr>
          <p:cNvPr id="33" name="Picture 32">
            <a:extLst>
              <a:ext uri="{FF2B5EF4-FFF2-40B4-BE49-F238E27FC236}">
                <a16:creationId xmlns:a16="http://schemas.microsoft.com/office/drawing/2014/main" id="{FFA14438-76B0-47C9-8008-314D09A128BC}"/>
              </a:ext>
            </a:extLst>
          </p:cNvPr>
          <p:cNvPicPr>
            <a:picLocks noChangeAspect="1"/>
          </p:cNvPicPr>
          <p:nvPr/>
        </p:nvPicPr>
        <p:blipFill>
          <a:blip r:embed="rId9"/>
          <a:stretch>
            <a:fillRect/>
          </a:stretch>
        </p:blipFill>
        <p:spPr>
          <a:xfrm>
            <a:off x="130832" y="6005017"/>
            <a:ext cx="12669645" cy="1680297"/>
          </a:xfrm>
          <a:prstGeom prst="rect">
            <a:avLst/>
          </a:prstGeom>
        </p:spPr>
      </p:pic>
      <p:sp>
        <p:nvSpPr>
          <p:cNvPr id="34" name="TextBox 33">
            <a:extLst>
              <a:ext uri="{FF2B5EF4-FFF2-40B4-BE49-F238E27FC236}">
                <a16:creationId xmlns:a16="http://schemas.microsoft.com/office/drawing/2014/main" id="{46FC3F1A-4793-4E7F-8DB4-7E7F73B3A2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431165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4C9733-51A6-4E56-89A4-325B534FC68B}"/>
              </a:ext>
            </a:extLst>
          </p:cNvPr>
          <p:cNvPicPr>
            <a:picLocks noChangeAspect="1"/>
          </p:cNvPicPr>
          <p:nvPr/>
        </p:nvPicPr>
        <p:blipFill>
          <a:blip r:embed="rId2"/>
          <a:stretch>
            <a:fillRect/>
          </a:stretch>
        </p:blipFill>
        <p:spPr>
          <a:xfrm>
            <a:off x="391376" y="2901745"/>
            <a:ext cx="5503336" cy="2523068"/>
          </a:xfrm>
          <a:prstGeom prst="rect">
            <a:avLst/>
          </a:prstGeom>
        </p:spPr>
      </p:pic>
      <p:sp>
        <p:nvSpPr>
          <p:cNvPr id="5" name="TextBox 4">
            <a:extLst>
              <a:ext uri="{FF2B5EF4-FFF2-40B4-BE49-F238E27FC236}">
                <a16:creationId xmlns:a16="http://schemas.microsoft.com/office/drawing/2014/main" id="{E6C54E59-D482-4820-90BE-88B71AA17E19}"/>
              </a:ext>
            </a:extLst>
          </p:cNvPr>
          <p:cNvSpPr txBox="1"/>
          <p:nvPr/>
        </p:nvSpPr>
        <p:spPr>
          <a:xfrm>
            <a:off x="1824878" y="2385293"/>
            <a:ext cx="10217888" cy="646331"/>
          </a:xfrm>
          <a:prstGeom prst="rect">
            <a:avLst/>
          </a:prstGeom>
          <a:noFill/>
        </p:spPr>
        <p:txBody>
          <a:bodyPr wrap="square" rtlCol="0">
            <a:spAutoFit/>
          </a:bodyPr>
          <a:lstStyle/>
          <a:p>
            <a:r>
              <a:rPr lang="en-US" dirty="0"/>
              <a:t>From: A Military-Funded Biosensor Could Be the Future of Pandemic Detection</a:t>
            </a:r>
          </a:p>
          <a:p>
            <a:endParaRPr lang="en-US" dirty="0"/>
          </a:p>
        </p:txBody>
      </p:sp>
      <p:pic>
        <p:nvPicPr>
          <p:cNvPr id="6" name="Picture 5">
            <a:extLst>
              <a:ext uri="{FF2B5EF4-FFF2-40B4-BE49-F238E27FC236}">
                <a16:creationId xmlns:a16="http://schemas.microsoft.com/office/drawing/2014/main" id="{402F844E-B1FF-4977-9C53-02A4F72B9C0E}"/>
              </a:ext>
            </a:extLst>
          </p:cNvPr>
          <p:cNvPicPr>
            <a:picLocks noChangeAspect="1"/>
          </p:cNvPicPr>
          <p:nvPr/>
        </p:nvPicPr>
        <p:blipFill>
          <a:blip r:embed="rId3"/>
          <a:stretch>
            <a:fillRect/>
          </a:stretch>
        </p:blipFill>
        <p:spPr>
          <a:xfrm>
            <a:off x="1824878" y="-126071"/>
            <a:ext cx="8775783" cy="2686573"/>
          </a:xfrm>
          <a:prstGeom prst="rect">
            <a:avLst/>
          </a:prstGeom>
        </p:spPr>
      </p:pic>
      <p:sp>
        <p:nvSpPr>
          <p:cNvPr id="7" name="TextBox 6">
            <a:extLst>
              <a:ext uri="{FF2B5EF4-FFF2-40B4-BE49-F238E27FC236}">
                <a16:creationId xmlns:a16="http://schemas.microsoft.com/office/drawing/2014/main" id="{6D660A52-A91F-41A1-B5E8-DCC0A61A80D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9" name="Picture 8">
            <a:extLst>
              <a:ext uri="{FF2B5EF4-FFF2-40B4-BE49-F238E27FC236}">
                <a16:creationId xmlns:a16="http://schemas.microsoft.com/office/drawing/2014/main" id="{FFDC5D29-61E2-4D69-8172-222E136B23EC}"/>
              </a:ext>
            </a:extLst>
          </p:cNvPr>
          <p:cNvPicPr>
            <a:picLocks noChangeAspect="1"/>
          </p:cNvPicPr>
          <p:nvPr/>
        </p:nvPicPr>
        <p:blipFill>
          <a:blip r:embed="rId4"/>
          <a:stretch>
            <a:fillRect/>
          </a:stretch>
        </p:blipFill>
        <p:spPr>
          <a:xfrm>
            <a:off x="6661392" y="2814803"/>
            <a:ext cx="5024155" cy="2661577"/>
          </a:xfrm>
          <a:prstGeom prst="rect">
            <a:avLst/>
          </a:prstGeom>
        </p:spPr>
      </p:pic>
    </p:spTree>
    <p:extLst>
      <p:ext uri="{BB962C8B-B14F-4D97-AF65-F5344CB8AC3E}">
        <p14:creationId xmlns:p14="http://schemas.microsoft.com/office/powerpoint/2010/main" val="499083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415772"/>
          </a:xfrm>
          <a:prstGeom prst="rect">
            <a:avLst/>
          </a:prstGeom>
          <a:noFill/>
        </p:spPr>
        <p:txBody>
          <a:bodyPr wrap="square" rtlCol="0">
            <a:spAutoFit/>
          </a:bodyPr>
          <a:lstStyle/>
          <a:p>
            <a:pPr algn="ctr"/>
            <a:r>
              <a:rPr lang="en-US" sz="4400" dirty="0"/>
              <a:t>Properties of Graphene Oxide </a:t>
            </a:r>
            <a:br>
              <a:rPr lang="en-US" sz="2400" dirty="0"/>
            </a:br>
            <a:r>
              <a:rPr lang="en-US" sz="2400" dirty="0"/>
              <a:t>(or why they are REALLY using it in Bio-Medical Industry) </a:t>
            </a:r>
          </a:p>
          <a:p>
            <a:endParaRPr lang="en-US" dirty="0"/>
          </a:p>
        </p:txBody>
      </p:sp>
      <p:pic>
        <p:nvPicPr>
          <p:cNvPr id="4" name="Picture 3">
            <a:extLst>
              <a:ext uri="{FF2B5EF4-FFF2-40B4-BE49-F238E27FC236}">
                <a16:creationId xmlns:a16="http://schemas.microsoft.com/office/drawing/2014/main" id="{BC569B72-560E-4CF7-95EA-928D544D9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9" y="2385199"/>
            <a:ext cx="4572000" cy="2571750"/>
          </a:xfrm>
          <a:prstGeom prst="rect">
            <a:avLst/>
          </a:prstGeom>
        </p:spPr>
      </p:pic>
      <p:sp>
        <p:nvSpPr>
          <p:cNvPr id="5" name="TextBox 4">
            <a:extLst>
              <a:ext uri="{FF2B5EF4-FFF2-40B4-BE49-F238E27FC236}">
                <a16:creationId xmlns:a16="http://schemas.microsoft.com/office/drawing/2014/main" id="{36D52260-8D25-4ADD-BD5D-2011DF07EE10}"/>
              </a:ext>
            </a:extLst>
          </p:cNvPr>
          <p:cNvSpPr txBox="1"/>
          <p:nvPr/>
        </p:nvSpPr>
        <p:spPr>
          <a:xfrm>
            <a:off x="5665225" y="2140372"/>
            <a:ext cx="5658807" cy="3693319"/>
          </a:xfrm>
          <a:prstGeom prst="rect">
            <a:avLst/>
          </a:prstGeom>
          <a:noFill/>
        </p:spPr>
        <p:txBody>
          <a:bodyPr wrap="square" rtlCol="0">
            <a:spAutoFit/>
          </a:bodyPr>
          <a:lstStyle/>
          <a:p>
            <a:r>
              <a:rPr lang="en-US" sz="2400" dirty="0"/>
              <a:t>-Stimulated / controlled by EMF frequencies, specifically those found in 5G</a:t>
            </a:r>
            <a:br>
              <a:rPr lang="en-US" sz="2400" dirty="0"/>
            </a:br>
            <a:r>
              <a:rPr lang="en-US" sz="2400" dirty="0"/>
              <a:t>-multiplies when electronically stimulated</a:t>
            </a:r>
            <a:br>
              <a:rPr lang="en-US" sz="2400" dirty="0"/>
            </a:br>
            <a:r>
              <a:rPr lang="en-US" sz="2400" dirty="0"/>
              <a:t>-transparent</a:t>
            </a:r>
            <a:br>
              <a:rPr lang="en-US" sz="2400" dirty="0"/>
            </a:br>
            <a:r>
              <a:rPr lang="en-US" sz="2400" dirty="0"/>
              <a:t>-LUCIFEROUS-bioluminescence</a:t>
            </a:r>
            <a:br>
              <a:rPr lang="en-US" sz="2400" dirty="0"/>
            </a:br>
            <a:r>
              <a:rPr lang="en-US" sz="2400" dirty="0"/>
              <a:t>-magnetism</a:t>
            </a:r>
            <a:br>
              <a:rPr lang="en-US" sz="2400" dirty="0"/>
            </a:br>
            <a:r>
              <a:rPr lang="en-US" sz="2400" dirty="0"/>
              <a:t>- extremely strong</a:t>
            </a:r>
            <a:br>
              <a:rPr lang="en-US" sz="2400" dirty="0"/>
            </a:br>
            <a:r>
              <a:rPr lang="en-US" sz="2400" dirty="0"/>
              <a:t>-can be used to manipulate neural pathways in the brain. </a:t>
            </a:r>
          </a:p>
          <a:p>
            <a:endParaRPr lang="en-US" dirty="0"/>
          </a:p>
        </p:txBody>
      </p:sp>
      <p:sp>
        <p:nvSpPr>
          <p:cNvPr id="6" name="TextBox 5">
            <a:extLst>
              <a:ext uri="{FF2B5EF4-FFF2-40B4-BE49-F238E27FC236}">
                <a16:creationId xmlns:a16="http://schemas.microsoft.com/office/drawing/2014/main" id="{070627DC-ECF1-44DD-ACA2-B67146EF14F5}"/>
              </a:ext>
            </a:extLst>
          </p:cNvPr>
          <p:cNvSpPr txBox="1"/>
          <p:nvPr/>
        </p:nvSpPr>
        <p:spPr>
          <a:xfrm>
            <a:off x="468297" y="5095027"/>
            <a:ext cx="3901683" cy="1692771"/>
          </a:xfrm>
          <a:prstGeom prst="rect">
            <a:avLst/>
          </a:prstGeom>
          <a:noFill/>
        </p:spPr>
        <p:txBody>
          <a:bodyPr wrap="square" rtlCol="0">
            <a:spAutoFit/>
          </a:bodyPr>
          <a:lstStyle/>
          <a:p>
            <a:pPr algn="ctr"/>
            <a:r>
              <a:rPr lang="en-US" sz="2400" dirty="0"/>
              <a:t>THIS IS WHAT THEY ARE PUTTING IN YOUR BODY!!</a:t>
            </a:r>
            <a:br>
              <a:rPr lang="en-US" sz="2400" dirty="0"/>
            </a:br>
            <a:br>
              <a:rPr lang="en-US" sz="2400" dirty="0"/>
            </a:br>
            <a:r>
              <a:rPr lang="en-US" sz="1400" dirty="0"/>
              <a:t>(VIEW IN SLIDESHOW MODE FOR ANIMATION)</a:t>
            </a:r>
          </a:p>
          <a:p>
            <a:endParaRPr lang="en-US" dirty="0"/>
          </a:p>
        </p:txBody>
      </p:sp>
      <p:pic>
        <p:nvPicPr>
          <p:cNvPr id="2" name="Picture 1">
            <a:extLst>
              <a:ext uri="{FF2B5EF4-FFF2-40B4-BE49-F238E27FC236}">
                <a16:creationId xmlns:a16="http://schemas.microsoft.com/office/drawing/2014/main" id="{842B0F2D-1A44-461A-9483-9B875408EAAF}"/>
              </a:ext>
            </a:extLst>
          </p:cNvPr>
          <p:cNvPicPr>
            <a:picLocks noChangeAspect="1"/>
          </p:cNvPicPr>
          <p:nvPr/>
        </p:nvPicPr>
        <p:blipFill>
          <a:blip r:embed="rId3"/>
          <a:stretch>
            <a:fillRect/>
          </a:stretch>
        </p:blipFill>
        <p:spPr>
          <a:xfrm>
            <a:off x="0" y="1470416"/>
            <a:ext cx="5252018" cy="1158340"/>
          </a:xfrm>
          <a:prstGeom prst="rect">
            <a:avLst/>
          </a:prstGeom>
        </p:spPr>
      </p:pic>
      <p:sp>
        <p:nvSpPr>
          <p:cNvPr id="9" name="TextBox 8">
            <a:extLst>
              <a:ext uri="{FF2B5EF4-FFF2-40B4-BE49-F238E27FC236}">
                <a16:creationId xmlns:a16="http://schemas.microsoft.com/office/drawing/2014/main" id="{E97FA63D-11E8-4132-835E-CCD9C2CDEDBE}"/>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47473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79038" y="99696"/>
            <a:ext cx="12128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EMF PROPERTIES OF HYDROGELS IN COVID INJECTIONS</a:t>
            </a:r>
          </a:p>
        </p:txBody>
      </p:sp>
      <p:sp>
        <p:nvSpPr>
          <p:cNvPr id="5" name="Rectangle 4">
            <a:extLst>
              <a:ext uri="{FF2B5EF4-FFF2-40B4-BE49-F238E27FC236}">
                <a16:creationId xmlns:a16="http://schemas.microsoft.com/office/drawing/2014/main" id="{912053DD-92A4-4D47-AB5A-2E3694F69D60}"/>
              </a:ext>
            </a:extLst>
          </p:cNvPr>
          <p:cNvSpPr/>
          <p:nvPr/>
        </p:nvSpPr>
        <p:spPr>
          <a:xfrm>
            <a:off x="5673688" y="862589"/>
            <a:ext cx="5180478" cy="43396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Properties of Hydrogels: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Hydrogels are “ON DEMAND” which means they can be triggered at any moment  to deliver a payload.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Hydrogels can be used as “BIOCENSORS” in the body,  meaning they have the ability to accumulate data from your body such as your breathing, respiration, thoughts emotions, etc.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Hydrogels have the ability to act through WIFI. They can both TRANSMIT AND RECEIVE Energy, messages, frequencies or impulses.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280B0090-AD61-489F-A411-2DBF627DA9FE}"/>
              </a:ext>
            </a:extLst>
          </p:cNvPr>
          <p:cNvPicPr>
            <a:picLocks noChangeAspect="1"/>
          </p:cNvPicPr>
          <p:nvPr/>
        </p:nvPicPr>
        <p:blipFill>
          <a:blip r:embed="rId2"/>
          <a:stretch>
            <a:fillRect/>
          </a:stretch>
        </p:blipFill>
        <p:spPr>
          <a:xfrm>
            <a:off x="379038" y="1725541"/>
            <a:ext cx="4855111" cy="2803850"/>
          </a:xfrm>
          <a:prstGeom prst="rect">
            <a:avLst/>
          </a:prstGeom>
        </p:spPr>
      </p:pic>
      <p:sp>
        <p:nvSpPr>
          <p:cNvPr id="14" name="Rectangle 13">
            <a:extLst>
              <a:ext uri="{FF2B5EF4-FFF2-40B4-BE49-F238E27FC236}">
                <a16:creationId xmlns:a16="http://schemas.microsoft.com/office/drawing/2014/main" id="{69B6F401-B41C-4349-ADA3-88B8EDC2BE49}"/>
              </a:ext>
            </a:extLst>
          </p:cNvPr>
          <p:cNvSpPr/>
          <p:nvPr/>
        </p:nvSpPr>
        <p:spPr>
          <a:xfrm>
            <a:off x="621319" y="5210178"/>
            <a:ext cx="1094936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See it with your own eyes! Video of what hydrogels </a:t>
            </a:r>
            <a:b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can do while beamed with electrical fields.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5753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310473"/>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2602972" y="913817"/>
            <a:ext cx="79779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ELECTOMAGNETIC FREQUENCY (EMF) PROTECTION</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89171" y="1757500"/>
            <a:ext cx="5780315"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Since graphene oxide is activated by EMF, you want to create a protective barrier in your immediate environment that mitigates the EMF so that it does not activate the graphene oxide.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-Don’t live near towers crowded cities</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-Turn off  </a:t>
            </a:r>
            <a:r>
              <a:rPr kumimoji="0" lang="en-US" sz="2400" b="0" i="0" u="none" strike="noStrike" kern="1200" cap="none" spc="0" normalizeH="0" baseline="0" noProof="0" dirty="0" err="1">
                <a:ln>
                  <a:noFill/>
                </a:ln>
                <a:solidFill>
                  <a:prstClr val="white"/>
                </a:solidFill>
                <a:effectLst/>
                <a:uLnTx/>
                <a:uFillTx/>
                <a:latin typeface="Corbel" panose="020B0503020204020204"/>
                <a:ea typeface="+mn-ea"/>
                <a:cs typeface="+mn-cs"/>
              </a:rPr>
              <a:t>Wifi</a:t>
            </a: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at night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-Don’t use smart meters or smart appliances</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-Use orgone energy EMF protection devices to clean up the EMF in your environment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68080552-E2EA-405A-8735-A3553A6B2229}"/>
              </a:ext>
            </a:extLst>
          </p:cNvPr>
          <p:cNvPicPr>
            <a:picLocks noChangeAspect="1"/>
          </p:cNvPicPr>
          <p:nvPr/>
        </p:nvPicPr>
        <p:blipFill>
          <a:blip r:embed="rId3"/>
          <a:stretch>
            <a:fillRect/>
          </a:stretch>
        </p:blipFill>
        <p:spPr>
          <a:xfrm>
            <a:off x="-130883" y="-132098"/>
            <a:ext cx="13599042" cy="1200329"/>
          </a:xfrm>
          <a:prstGeom prst="rect">
            <a:avLst/>
          </a:prstGeom>
        </p:spPr>
      </p:pic>
      <p:pic>
        <p:nvPicPr>
          <p:cNvPr id="5" name="Picture 4">
            <a:extLst>
              <a:ext uri="{FF2B5EF4-FFF2-40B4-BE49-F238E27FC236}">
                <a16:creationId xmlns:a16="http://schemas.microsoft.com/office/drawing/2014/main" id="{45EA8579-A0FF-44D1-86D0-57F2A6E2D4DC}"/>
              </a:ext>
            </a:extLst>
          </p:cNvPr>
          <p:cNvPicPr>
            <a:picLocks noChangeAspect="1"/>
          </p:cNvPicPr>
          <p:nvPr/>
        </p:nvPicPr>
        <p:blipFill>
          <a:blip r:embed="rId4"/>
          <a:stretch>
            <a:fillRect/>
          </a:stretch>
        </p:blipFill>
        <p:spPr>
          <a:xfrm>
            <a:off x="1028700" y="2404440"/>
            <a:ext cx="4495800" cy="3295650"/>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359748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4E7DF7-4A76-4DEF-89B9-CB53B594F0A3}"/>
              </a:ext>
            </a:extLst>
          </p:cNvPr>
          <p:cNvSpPr txBox="1"/>
          <p:nvPr/>
        </p:nvSpPr>
        <p:spPr>
          <a:xfrm>
            <a:off x="8662133" y="937969"/>
            <a:ext cx="3377982" cy="6647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-Based on studies linked in blog post for each sickness</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-Creation of MASS CONFUSION AND MISDIAGNOSIS ON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-Everything gets diagnosed as COVID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-Covid Virus has never been isolated</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pic>
        <p:nvPicPr>
          <p:cNvPr id="5" name="Picture 4">
            <a:extLst>
              <a:ext uri="{FF2B5EF4-FFF2-40B4-BE49-F238E27FC236}">
                <a16:creationId xmlns:a16="http://schemas.microsoft.com/office/drawing/2014/main" id="{43AEA2FE-B6D1-4FB2-9602-26629E3866F4}"/>
              </a:ext>
            </a:extLst>
          </p:cNvPr>
          <p:cNvPicPr>
            <a:picLocks noChangeAspect="1"/>
          </p:cNvPicPr>
          <p:nvPr/>
        </p:nvPicPr>
        <p:blipFill>
          <a:blip r:embed="rId2"/>
          <a:stretch>
            <a:fillRect/>
          </a:stretch>
        </p:blipFill>
        <p:spPr>
          <a:xfrm>
            <a:off x="151885" y="1061371"/>
            <a:ext cx="8252258" cy="5078313"/>
          </a:xfrm>
          <a:prstGeom prst="rect">
            <a:avLst/>
          </a:prstGeom>
        </p:spPr>
      </p:pic>
      <p:pic>
        <p:nvPicPr>
          <p:cNvPr id="8" name="Picture 7">
            <a:extLst>
              <a:ext uri="{FF2B5EF4-FFF2-40B4-BE49-F238E27FC236}">
                <a16:creationId xmlns:a16="http://schemas.microsoft.com/office/drawing/2014/main" id="{2C702A83-C8E9-404B-B883-D99F93D65BEB}"/>
              </a:ext>
            </a:extLst>
          </p:cNvPr>
          <p:cNvPicPr>
            <a:picLocks noChangeAspect="1"/>
          </p:cNvPicPr>
          <p:nvPr/>
        </p:nvPicPr>
        <p:blipFill>
          <a:blip r:embed="rId3"/>
          <a:stretch>
            <a:fillRect/>
          </a:stretch>
        </p:blipFill>
        <p:spPr>
          <a:xfrm>
            <a:off x="-208806" y="-113281"/>
            <a:ext cx="12609612" cy="1267326"/>
          </a:xfrm>
          <a:prstGeom prst="rect">
            <a:avLst/>
          </a:prstGeom>
        </p:spPr>
      </p:pic>
      <p:sp>
        <p:nvSpPr>
          <p:cNvPr id="9" name="TextBox 8">
            <a:extLst>
              <a:ext uri="{FF2B5EF4-FFF2-40B4-BE49-F238E27FC236}">
                <a16:creationId xmlns:a16="http://schemas.microsoft.com/office/drawing/2014/main" id="{18EC6458-4D6D-406E-8353-E971FEC9622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2251429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660991" y="682863"/>
            <a:ext cx="135139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Flu-viruses, pandemic and electromagnetic radio and microwave radiation connections:</a:t>
            </a:r>
          </a:p>
        </p:txBody>
      </p:sp>
      <p:sp>
        <p:nvSpPr>
          <p:cNvPr id="8" name="Rectangle 7">
            <a:extLst>
              <a:ext uri="{FF2B5EF4-FFF2-40B4-BE49-F238E27FC236}">
                <a16:creationId xmlns:a16="http://schemas.microsoft.com/office/drawing/2014/main" id="{2DF9A032-4E72-4E04-B883-013541C88DB6}"/>
              </a:ext>
            </a:extLst>
          </p:cNvPr>
          <p:cNvSpPr/>
          <p:nvPr/>
        </p:nvSpPr>
        <p:spPr>
          <a:xfrm>
            <a:off x="3539179" y="1080243"/>
            <a:ext cx="838200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In </a:t>
            </a: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The Invisible Rainbow</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Firstenberg traces the history of electricity from the early eighteenth century to the present, making a compelling case that many environmental problems, as well as the major diseases of industrialized civilization—heart disease, diabetes, and cancer—are related to electrical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1918 Radio Era – towers installed all over the planet –SPANISH FLU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1957 Radar Era- radar stations all over the plant- Asian Flu Virus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1968 Satellites- satellites all over the planet- Hong Kong Flu Pandemic</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1976 First 1G cell tower in New Jersey – Swine Flu outbreak in New Jersey</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1989 upgrade from 2G to 3G tower all over the planet Swine Flu outbreak worldwide</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2013 upgrade 3G to 4G – Avian bird Flu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2019 upgrade of 4G to 5G, first town to activate on full scale=Wuhan, China.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CDB15F18-B7EC-4BDF-8267-ED4ACE0E86B4}"/>
              </a:ext>
            </a:extLst>
          </p:cNvPr>
          <p:cNvPicPr>
            <a:picLocks noChangeAspect="1"/>
          </p:cNvPicPr>
          <p:nvPr/>
        </p:nvPicPr>
        <p:blipFill>
          <a:blip r:embed="rId2"/>
          <a:stretch>
            <a:fillRect/>
          </a:stretch>
        </p:blipFill>
        <p:spPr>
          <a:xfrm>
            <a:off x="127112" y="1251819"/>
            <a:ext cx="3412067" cy="5118100"/>
          </a:xfrm>
          <a:prstGeom prst="rect">
            <a:avLst/>
          </a:prstGeom>
        </p:spPr>
      </p:pic>
      <p:pic>
        <p:nvPicPr>
          <p:cNvPr id="3" name="Picture 2">
            <a:extLst>
              <a:ext uri="{FF2B5EF4-FFF2-40B4-BE49-F238E27FC236}">
                <a16:creationId xmlns:a16="http://schemas.microsoft.com/office/drawing/2014/main" id="{B6F767EA-1D2C-4E98-B653-120EB9A2D9C7}"/>
              </a:ext>
            </a:extLst>
          </p:cNvPr>
          <p:cNvPicPr>
            <a:picLocks noChangeAspect="1"/>
          </p:cNvPicPr>
          <p:nvPr/>
        </p:nvPicPr>
        <p:blipFill>
          <a:blip r:embed="rId3"/>
          <a:stretch>
            <a:fillRect/>
          </a:stretch>
        </p:blipFill>
        <p:spPr>
          <a:xfrm>
            <a:off x="4520256" y="4511287"/>
            <a:ext cx="3921996" cy="333375"/>
          </a:xfrm>
          <a:prstGeom prst="rect">
            <a:avLst/>
          </a:prstGeom>
        </p:spPr>
      </p:pic>
      <p:pic>
        <p:nvPicPr>
          <p:cNvPr id="4" name="Picture 3">
            <a:extLst>
              <a:ext uri="{FF2B5EF4-FFF2-40B4-BE49-F238E27FC236}">
                <a16:creationId xmlns:a16="http://schemas.microsoft.com/office/drawing/2014/main" id="{BC2605FC-F0A6-4ED7-A0DE-A31F213BD9F6}"/>
              </a:ext>
            </a:extLst>
          </p:cNvPr>
          <p:cNvPicPr>
            <a:picLocks noChangeAspect="1"/>
          </p:cNvPicPr>
          <p:nvPr/>
        </p:nvPicPr>
        <p:blipFill>
          <a:blip r:embed="rId4"/>
          <a:stretch>
            <a:fillRect/>
          </a:stretch>
        </p:blipFill>
        <p:spPr>
          <a:xfrm>
            <a:off x="4520256" y="4837795"/>
            <a:ext cx="3921995" cy="2014744"/>
          </a:xfrm>
          <a:prstGeom prst="rect">
            <a:avLst/>
          </a:prstGeom>
        </p:spPr>
      </p:pic>
      <p:sp>
        <p:nvSpPr>
          <p:cNvPr id="6" name="TextBox 5">
            <a:extLst>
              <a:ext uri="{FF2B5EF4-FFF2-40B4-BE49-F238E27FC236}">
                <a16:creationId xmlns:a16="http://schemas.microsoft.com/office/drawing/2014/main" id="{8A0CEE46-CE2E-4B93-B4E6-06BD3E3E8CF1}"/>
              </a:ext>
            </a:extLst>
          </p:cNvPr>
          <p:cNvSpPr txBox="1"/>
          <p:nvPr/>
        </p:nvSpPr>
        <p:spPr>
          <a:xfrm>
            <a:off x="8442251" y="5171170"/>
            <a:ext cx="25329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Concepts Mentioned in a presentation given by Dr. Tom Cowan</a:t>
            </a:r>
          </a:p>
        </p:txBody>
      </p:sp>
      <p:sp>
        <p:nvSpPr>
          <p:cNvPr id="9" name="TextBox 8">
            <a:extLst>
              <a:ext uri="{FF2B5EF4-FFF2-40B4-BE49-F238E27FC236}">
                <a16:creationId xmlns:a16="http://schemas.microsoft.com/office/drawing/2014/main" id="{88AAA9C1-1B25-4F67-81A1-8FD4EB678CE8}"/>
              </a:ext>
            </a:extLst>
          </p:cNvPr>
          <p:cNvSpPr txBox="1"/>
          <p:nvPr/>
        </p:nvSpPr>
        <p:spPr>
          <a:xfrm>
            <a:off x="-519224" y="86838"/>
            <a:ext cx="135139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EMF ELECTRICAL POLLUTION AND THE FLU – A HISTORY</a:t>
            </a:r>
          </a:p>
        </p:txBody>
      </p:sp>
    </p:spTree>
    <p:extLst>
      <p:ext uri="{BB962C8B-B14F-4D97-AF65-F5344CB8AC3E}">
        <p14:creationId xmlns:p14="http://schemas.microsoft.com/office/powerpoint/2010/main" val="311803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1002"/>
            <a:ext cx="117815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ELECTROMAG</a:t>
            </a:r>
            <a:r>
              <a:rPr lang="en-US" sz="2400" dirty="0">
                <a:solidFill>
                  <a:prstClr val="white"/>
                </a:solidFill>
                <a:latin typeface="Corbel" panose="020B0503020204020204"/>
              </a:rPr>
              <a:t>NETIC FREQUENCIES ARE A FORM OF ENERGY WEAPON</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INSTANCES WHERE ENERGY WEAPONS HAVE BEEN USED ON THE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1625584" y="3658669"/>
            <a:ext cx="133843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Iraq War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0C0B5458-75F4-4877-B9F8-17CDA7A24A4C}"/>
              </a:ext>
            </a:extLst>
          </p:cNvPr>
          <p:cNvPicPr>
            <a:picLocks noChangeAspect="1"/>
          </p:cNvPicPr>
          <p:nvPr/>
        </p:nvPicPr>
        <p:blipFill>
          <a:blip r:embed="rId2"/>
          <a:stretch>
            <a:fillRect/>
          </a:stretch>
        </p:blipFill>
        <p:spPr>
          <a:xfrm>
            <a:off x="545430" y="1170137"/>
            <a:ext cx="3498739" cy="2584783"/>
          </a:xfrm>
          <a:prstGeom prst="rect">
            <a:avLst/>
          </a:prstGeom>
        </p:spPr>
      </p:pic>
      <p:pic>
        <p:nvPicPr>
          <p:cNvPr id="3" name="Picture 2">
            <a:extLst>
              <a:ext uri="{FF2B5EF4-FFF2-40B4-BE49-F238E27FC236}">
                <a16:creationId xmlns:a16="http://schemas.microsoft.com/office/drawing/2014/main" id="{25A7F0C7-6470-423F-823C-632A44513142}"/>
              </a:ext>
            </a:extLst>
          </p:cNvPr>
          <p:cNvPicPr>
            <a:picLocks noChangeAspect="1"/>
          </p:cNvPicPr>
          <p:nvPr/>
        </p:nvPicPr>
        <p:blipFill>
          <a:blip r:embed="rId3"/>
          <a:stretch>
            <a:fillRect/>
          </a:stretch>
        </p:blipFill>
        <p:spPr>
          <a:xfrm>
            <a:off x="5461356" y="1274077"/>
            <a:ext cx="2474996" cy="3492020"/>
          </a:xfrm>
          <a:prstGeom prst="rect">
            <a:avLst/>
          </a:prstGeom>
        </p:spPr>
      </p:pic>
      <p:sp>
        <p:nvSpPr>
          <p:cNvPr id="7" name="Rectangle 6">
            <a:extLst>
              <a:ext uri="{FF2B5EF4-FFF2-40B4-BE49-F238E27FC236}">
                <a16:creationId xmlns:a16="http://schemas.microsoft.com/office/drawing/2014/main" id="{5852C55A-6A81-4781-8417-05CC08E618D0}"/>
              </a:ext>
            </a:extLst>
          </p:cNvPr>
          <p:cNvSpPr/>
          <p:nvPr/>
        </p:nvSpPr>
        <p:spPr>
          <a:xfrm>
            <a:off x="6199605" y="4742034"/>
            <a:ext cx="79659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911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A0D690FD-39B2-4A82-82C7-E9007B8302C5}"/>
              </a:ext>
            </a:extLst>
          </p:cNvPr>
          <p:cNvPicPr>
            <a:picLocks noChangeAspect="1"/>
          </p:cNvPicPr>
          <p:nvPr/>
        </p:nvPicPr>
        <p:blipFill>
          <a:blip r:embed="rId4"/>
          <a:stretch>
            <a:fillRect/>
          </a:stretch>
        </p:blipFill>
        <p:spPr>
          <a:xfrm>
            <a:off x="8981492" y="1403273"/>
            <a:ext cx="2639532" cy="3640369"/>
          </a:xfrm>
          <a:prstGeom prst="rect">
            <a:avLst/>
          </a:prstGeom>
        </p:spPr>
      </p:pic>
      <p:sp>
        <p:nvSpPr>
          <p:cNvPr id="9" name="Rectangle 8">
            <a:extLst>
              <a:ext uri="{FF2B5EF4-FFF2-40B4-BE49-F238E27FC236}">
                <a16:creationId xmlns:a16="http://schemas.microsoft.com/office/drawing/2014/main" id="{4A7AD43A-8E75-4D6D-84E3-BF2D11381D81}"/>
              </a:ext>
            </a:extLst>
          </p:cNvPr>
          <p:cNvSpPr/>
          <p:nvPr/>
        </p:nvSpPr>
        <p:spPr>
          <a:xfrm>
            <a:off x="8093582" y="5086182"/>
            <a:ext cx="425081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California Fires / Australia Fires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B64D4CD1-CF16-4035-B3DB-C3D46A0CE4FB}"/>
              </a:ext>
            </a:extLst>
          </p:cNvPr>
          <p:cNvSpPr/>
          <p:nvPr/>
        </p:nvSpPr>
        <p:spPr>
          <a:xfrm>
            <a:off x="4730674" y="5565777"/>
            <a:ext cx="4250818"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And most recently in Australia at the Canberra protests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7FE935AA-AA58-4D40-A7DC-E98C6A3ED0ED}"/>
              </a:ext>
            </a:extLst>
          </p:cNvPr>
          <p:cNvPicPr>
            <a:picLocks noChangeAspect="1"/>
          </p:cNvPicPr>
          <p:nvPr/>
        </p:nvPicPr>
        <p:blipFill>
          <a:blip r:embed="rId5"/>
          <a:stretch>
            <a:fillRect/>
          </a:stretch>
        </p:blipFill>
        <p:spPr>
          <a:xfrm>
            <a:off x="1116412" y="4309526"/>
            <a:ext cx="3391595" cy="2458906"/>
          </a:xfrm>
          <a:prstGeom prst="rect">
            <a:avLst/>
          </a:prstGeom>
        </p:spPr>
      </p:pic>
    </p:spTree>
    <p:extLst>
      <p:ext uri="{BB962C8B-B14F-4D97-AF65-F5344CB8AC3E}">
        <p14:creationId xmlns:p14="http://schemas.microsoft.com/office/powerpoint/2010/main" val="3412110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33137" y="1622212"/>
            <a:ext cx="5213683"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COMMUNIST CHINA TESTING MICROWAVE TECHNOLOGY ON CITIZENS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ECD29D7D-B0BE-4B9D-A8A8-B328990AD03E}"/>
              </a:ext>
            </a:extLst>
          </p:cNvPr>
          <p:cNvSpPr/>
          <p:nvPr/>
        </p:nvSpPr>
        <p:spPr>
          <a:xfrm>
            <a:off x="724832" y="6269893"/>
            <a:ext cx="492198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https://www.youtube.com/watch?v=aVj7_0A5-Ew</a:t>
            </a:r>
          </a:p>
        </p:txBody>
      </p:sp>
      <p:pic>
        <p:nvPicPr>
          <p:cNvPr id="3" name="Picture 2">
            <a:extLst>
              <a:ext uri="{FF2B5EF4-FFF2-40B4-BE49-F238E27FC236}">
                <a16:creationId xmlns:a16="http://schemas.microsoft.com/office/drawing/2014/main" id="{53C3C151-E37A-4A52-AE4D-3540BDC28165}"/>
              </a:ext>
            </a:extLst>
          </p:cNvPr>
          <p:cNvPicPr>
            <a:picLocks noChangeAspect="1"/>
          </p:cNvPicPr>
          <p:nvPr/>
        </p:nvPicPr>
        <p:blipFill>
          <a:blip r:embed="rId3"/>
          <a:stretch>
            <a:fillRect/>
          </a:stretch>
        </p:blipFill>
        <p:spPr>
          <a:xfrm>
            <a:off x="498661" y="3056855"/>
            <a:ext cx="5597339" cy="3102089"/>
          </a:xfrm>
          <a:prstGeom prst="rect">
            <a:avLst/>
          </a:prstGeom>
        </p:spPr>
      </p:pic>
      <p:sp>
        <p:nvSpPr>
          <p:cNvPr id="5" name="TextBox 4">
            <a:extLst>
              <a:ext uri="{FF2B5EF4-FFF2-40B4-BE49-F238E27FC236}">
                <a16:creationId xmlns:a16="http://schemas.microsoft.com/office/drawing/2014/main" id="{31786E9E-C44F-4E2E-A7F9-6DAA1F5ACBA4}"/>
              </a:ext>
            </a:extLst>
          </p:cNvPr>
          <p:cNvSpPr txBox="1"/>
          <p:nvPr/>
        </p:nvSpPr>
        <p:spPr>
          <a:xfrm>
            <a:off x="242679" y="21774"/>
            <a:ext cx="11773039"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5G Controls All Kinds of Microwave Tech Including “Voice To Skull” and Electronic Harassment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045" y="3760765"/>
            <a:ext cx="4134262" cy="2878866"/>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6940051" y="2047869"/>
            <a:ext cx="4022251"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PATENTS FOR V2K TECH DESRIBED IN OUR BOOK “FORBIDDEN TECH”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4888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754327" y="5666840"/>
            <a:ext cx="926410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AND THEY WANT TO REQUIRE YOU TO INJECT THIS INTO YOURSELF IF YOU WISH TO TRAVEL, EAT OUT, SHOP, WORK, OR GO TO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192928" y="144787"/>
            <a:ext cx="11848817"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THIS IS WHAT WE KNOW IS IN THE COVID INJECTIONS (SO FAR):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30CAEC95-6555-4F18-AE8E-A3343D792FA0}"/>
              </a:ext>
            </a:extLst>
          </p:cNvPr>
          <p:cNvPicPr>
            <a:picLocks noChangeAspect="1"/>
          </p:cNvPicPr>
          <p:nvPr/>
        </p:nvPicPr>
        <p:blipFill>
          <a:blip r:embed="rId2"/>
          <a:stretch>
            <a:fillRect/>
          </a:stretch>
        </p:blipFill>
        <p:spPr>
          <a:xfrm>
            <a:off x="192928" y="945006"/>
            <a:ext cx="1962150" cy="1514475"/>
          </a:xfrm>
          <a:prstGeom prst="rect">
            <a:avLst/>
          </a:prstGeom>
        </p:spPr>
      </p:pic>
      <p:pic>
        <p:nvPicPr>
          <p:cNvPr id="3" name="Picture 2">
            <a:extLst>
              <a:ext uri="{FF2B5EF4-FFF2-40B4-BE49-F238E27FC236}">
                <a16:creationId xmlns:a16="http://schemas.microsoft.com/office/drawing/2014/main" id="{FD7D11DA-B169-46F6-B1BC-90499C3EB094}"/>
              </a:ext>
            </a:extLst>
          </p:cNvPr>
          <p:cNvPicPr>
            <a:picLocks noChangeAspect="1"/>
          </p:cNvPicPr>
          <p:nvPr/>
        </p:nvPicPr>
        <p:blipFill rotWithShape="1">
          <a:blip r:embed="rId3"/>
          <a:srcRect r="44979"/>
          <a:stretch/>
        </p:blipFill>
        <p:spPr>
          <a:xfrm>
            <a:off x="6746905" y="3065851"/>
            <a:ext cx="2057400" cy="1762815"/>
          </a:xfrm>
          <a:prstGeom prst="rect">
            <a:avLst/>
          </a:prstGeom>
        </p:spPr>
      </p:pic>
      <p:pic>
        <p:nvPicPr>
          <p:cNvPr id="4" name="Picture 3">
            <a:extLst>
              <a:ext uri="{FF2B5EF4-FFF2-40B4-BE49-F238E27FC236}">
                <a16:creationId xmlns:a16="http://schemas.microsoft.com/office/drawing/2014/main" id="{C358B719-35AD-4B11-AB40-1B4FE0B515AD}"/>
              </a:ext>
            </a:extLst>
          </p:cNvPr>
          <p:cNvPicPr>
            <a:picLocks noChangeAspect="1"/>
          </p:cNvPicPr>
          <p:nvPr/>
        </p:nvPicPr>
        <p:blipFill rotWithShape="1">
          <a:blip r:embed="rId4"/>
          <a:srcRect r="26413" b="3298"/>
          <a:stretch/>
        </p:blipFill>
        <p:spPr>
          <a:xfrm>
            <a:off x="3315725" y="1016879"/>
            <a:ext cx="2023158" cy="1762815"/>
          </a:xfrm>
          <a:prstGeom prst="rect">
            <a:avLst/>
          </a:prstGeom>
        </p:spPr>
      </p:pic>
      <p:pic>
        <p:nvPicPr>
          <p:cNvPr id="6" name="Picture 5">
            <a:extLst>
              <a:ext uri="{FF2B5EF4-FFF2-40B4-BE49-F238E27FC236}">
                <a16:creationId xmlns:a16="http://schemas.microsoft.com/office/drawing/2014/main" id="{DCB7C789-9D6B-470B-8418-C115A826E782}"/>
              </a:ext>
            </a:extLst>
          </p:cNvPr>
          <p:cNvPicPr>
            <a:picLocks noChangeAspect="1"/>
          </p:cNvPicPr>
          <p:nvPr/>
        </p:nvPicPr>
        <p:blipFill>
          <a:blip r:embed="rId5"/>
          <a:stretch>
            <a:fillRect/>
          </a:stretch>
        </p:blipFill>
        <p:spPr>
          <a:xfrm>
            <a:off x="3739478" y="3298659"/>
            <a:ext cx="1787525" cy="1787525"/>
          </a:xfrm>
          <a:prstGeom prst="rect">
            <a:avLst/>
          </a:prstGeom>
        </p:spPr>
      </p:pic>
      <p:pic>
        <p:nvPicPr>
          <p:cNvPr id="7" name="Picture 6">
            <a:extLst>
              <a:ext uri="{FF2B5EF4-FFF2-40B4-BE49-F238E27FC236}">
                <a16:creationId xmlns:a16="http://schemas.microsoft.com/office/drawing/2014/main" id="{4E7D02BF-DD7B-4133-BEF9-A8D8B39D30CB}"/>
              </a:ext>
            </a:extLst>
          </p:cNvPr>
          <p:cNvPicPr>
            <a:picLocks noChangeAspect="1"/>
          </p:cNvPicPr>
          <p:nvPr/>
        </p:nvPicPr>
        <p:blipFill rotWithShape="1">
          <a:blip r:embed="rId6"/>
          <a:srcRect l="16900" r="15228" b="15797"/>
          <a:stretch/>
        </p:blipFill>
        <p:spPr>
          <a:xfrm>
            <a:off x="6506002" y="992990"/>
            <a:ext cx="1787525" cy="1541955"/>
          </a:xfrm>
          <a:prstGeom prst="rect">
            <a:avLst/>
          </a:prstGeom>
        </p:spPr>
      </p:pic>
      <p:pic>
        <p:nvPicPr>
          <p:cNvPr id="9" name="Picture 8">
            <a:extLst>
              <a:ext uri="{FF2B5EF4-FFF2-40B4-BE49-F238E27FC236}">
                <a16:creationId xmlns:a16="http://schemas.microsoft.com/office/drawing/2014/main" id="{C9249F2E-198C-4A39-AF4A-4DE20CD8ECCC}"/>
              </a:ext>
            </a:extLst>
          </p:cNvPr>
          <p:cNvPicPr>
            <a:picLocks noChangeAspect="1"/>
          </p:cNvPicPr>
          <p:nvPr/>
        </p:nvPicPr>
        <p:blipFill>
          <a:blip r:embed="rId7"/>
          <a:stretch>
            <a:fillRect/>
          </a:stretch>
        </p:blipFill>
        <p:spPr>
          <a:xfrm>
            <a:off x="346989" y="3429000"/>
            <a:ext cx="2286186" cy="1624959"/>
          </a:xfrm>
          <a:prstGeom prst="rect">
            <a:avLst/>
          </a:prstGeom>
        </p:spPr>
      </p:pic>
      <p:sp>
        <p:nvSpPr>
          <p:cNvPr id="16" name="TextBox 15">
            <a:extLst>
              <a:ext uri="{FF2B5EF4-FFF2-40B4-BE49-F238E27FC236}">
                <a16:creationId xmlns:a16="http://schemas.microsoft.com/office/drawing/2014/main" id="{CED31195-0CD2-41D1-A070-E20FDBD8D3F1}"/>
              </a:ext>
            </a:extLst>
          </p:cNvPr>
          <p:cNvSpPr txBox="1"/>
          <p:nvPr/>
        </p:nvSpPr>
        <p:spPr>
          <a:xfrm>
            <a:off x="120610" y="2536908"/>
            <a:ext cx="29068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HYDRA VULGARIS ORGANISMS (GMO)</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3AC5F294-1929-4440-AC45-E993A1AFB122}"/>
              </a:ext>
            </a:extLst>
          </p:cNvPr>
          <p:cNvSpPr txBox="1"/>
          <p:nvPr/>
        </p:nvSpPr>
        <p:spPr>
          <a:xfrm>
            <a:off x="3524943" y="2843340"/>
            <a:ext cx="1881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MICROCHIPS</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5AB0B45E-6790-45F3-9A23-B95A884D9361}"/>
              </a:ext>
            </a:extLst>
          </p:cNvPr>
          <p:cNvSpPr txBox="1"/>
          <p:nvPr/>
        </p:nvSpPr>
        <p:spPr>
          <a:xfrm>
            <a:off x="508947" y="5050312"/>
            <a:ext cx="43592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STEEL AND </a:t>
            </a:r>
            <a:b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b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ALUMINUM METALS</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5D843304-0FC6-4BA6-B6FB-9C3CDECDAD50}"/>
              </a:ext>
            </a:extLst>
          </p:cNvPr>
          <p:cNvSpPr txBox="1"/>
          <p:nvPr/>
        </p:nvSpPr>
        <p:spPr>
          <a:xfrm>
            <a:off x="6276535" y="2510770"/>
            <a:ext cx="1631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PARASITES</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TextBox 19">
            <a:extLst>
              <a:ext uri="{FF2B5EF4-FFF2-40B4-BE49-F238E27FC236}">
                <a16:creationId xmlns:a16="http://schemas.microsoft.com/office/drawing/2014/main" id="{D7AA6E3C-6D8D-4694-927F-19400782ABEE}"/>
              </a:ext>
            </a:extLst>
          </p:cNvPr>
          <p:cNvSpPr txBox="1"/>
          <p:nvPr/>
        </p:nvSpPr>
        <p:spPr>
          <a:xfrm>
            <a:off x="6970009" y="4889199"/>
            <a:ext cx="250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MICROBUBBLE TECHNOLOGY</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1" name="TextBox 20">
            <a:extLst>
              <a:ext uri="{FF2B5EF4-FFF2-40B4-BE49-F238E27FC236}">
                <a16:creationId xmlns:a16="http://schemas.microsoft.com/office/drawing/2014/main" id="{7731E1C9-F388-4E1C-B5A4-0188790EA5B7}"/>
              </a:ext>
            </a:extLst>
          </p:cNvPr>
          <p:cNvSpPr txBox="1"/>
          <p:nvPr/>
        </p:nvSpPr>
        <p:spPr>
          <a:xfrm>
            <a:off x="3739478" y="5145982"/>
            <a:ext cx="2503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GRAPHENE OXIDE</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2" name="Picture 21">
            <a:extLst>
              <a:ext uri="{FF2B5EF4-FFF2-40B4-BE49-F238E27FC236}">
                <a16:creationId xmlns:a16="http://schemas.microsoft.com/office/drawing/2014/main" id="{591A2FD1-2032-4D6F-8EE3-67DBE2BD16CE}"/>
              </a:ext>
            </a:extLst>
          </p:cNvPr>
          <p:cNvPicPr>
            <a:picLocks noChangeAspect="1"/>
          </p:cNvPicPr>
          <p:nvPr/>
        </p:nvPicPr>
        <p:blipFill rotWithShape="1">
          <a:blip r:embed="rId8"/>
          <a:srcRect l="12705" t="12722" r="19323" b="8827"/>
          <a:stretch/>
        </p:blipFill>
        <p:spPr>
          <a:xfrm>
            <a:off x="9567669" y="967760"/>
            <a:ext cx="1962150" cy="1698495"/>
          </a:xfrm>
          <a:prstGeom prst="rect">
            <a:avLst/>
          </a:prstGeom>
        </p:spPr>
      </p:pic>
      <p:sp>
        <p:nvSpPr>
          <p:cNvPr id="23" name="TextBox 22">
            <a:extLst>
              <a:ext uri="{FF2B5EF4-FFF2-40B4-BE49-F238E27FC236}">
                <a16:creationId xmlns:a16="http://schemas.microsoft.com/office/drawing/2014/main" id="{56A4C29A-0F84-4D20-BDE3-55F8F68B9786}"/>
              </a:ext>
            </a:extLst>
          </p:cNvPr>
          <p:cNvSpPr txBox="1"/>
          <p:nvPr/>
        </p:nvSpPr>
        <p:spPr>
          <a:xfrm>
            <a:off x="9567669" y="2704841"/>
            <a:ext cx="250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ABORTED HUMAN FETAL TISSUE</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8283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DE593B-D9C2-4B8F-A9BC-63A0E093CECB}"/>
              </a:ext>
            </a:extLst>
          </p:cNvPr>
          <p:cNvSpPr txBox="1"/>
          <p:nvPr/>
        </p:nvSpPr>
        <p:spPr>
          <a:xfrm>
            <a:off x="2731400" y="6345105"/>
            <a:ext cx="71944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A PRESENTATION BY FTWPROJECT.COM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8628F1EB-A1CB-4D07-A4E1-FD1B8C09DD59}"/>
              </a:ext>
            </a:extLst>
          </p:cNvPr>
          <p:cNvSpPr txBox="1"/>
          <p:nvPr/>
        </p:nvSpPr>
        <p:spPr>
          <a:xfrm>
            <a:off x="1089646" y="29365"/>
            <a:ext cx="10477927" cy="1969770"/>
          </a:xfrm>
          <a:prstGeom prst="rect">
            <a:avLst/>
          </a:prstGeom>
          <a:noFill/>
          <a:effectLst>
            <a:glow rad="63500">
              <a:schemeClr val="accent1">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prstClr val="black"/>
                  </a:solidFill>
                </a:ln>
                <a:solidFill>
                  <a:prstClr val="white"/>
                </a:solidFill>
                <a:effectLst/>
                <a:uLnTx/>
                <a:uFillTx/>
                <a:latin typeface="Corbel" panose="020B0503020204020204"/>
                <a:ea typeface="+mn-ea"/>
                <a:cs typeface="+mn-cs"/>
              </a:rPr>
              <a:t>5G, NANOTECH AND THE COVID 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prstClr val="black"/>
                </a:solid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3023AD37-C500-4895-9704-62A72F58FA73}"/>
              </a:ext>
            </a:extLst>
          </p:cNvPr>
          <p:cNvPicPr>
            <a:picLocks noChangeAspect="1"/>
          </p:cNvPicPr>
          <p:nvPr/>
        </p:nvPicPr>
        <p:blipFill>
          <a:blip r:embed="rId2"/>
          <a:stretch>
            <a:fillRect/>
          </a:stretch>
        </p:blipFill>
        <p:spPr>
          <a:xfrm>
            <a:off x="0" y="890626"/>
            <a:ext cx="4810161" cy="5406351"/>
          </a:xfrm>
          <a:prstGeom prst="rect">
            <a:avLst/>
          </a:prstGeom>
        </p:spPr>
      </p:pic>
      <p:pic>
        <p:nvPicPr>
          <p:cNvPr id="7" name="Picture 6">
            <a:extLst>
              <a:ext uri="{FF2B5EF4-FFF2-40B4-BE49-F238E27FC236}">
                <a16:creationId xmlns:a16="http://schemas.microsoft.com/office/drawing/2014/main" id="{FA7EA37E-8574-4931-9382-4A8B0DEE774D}"/>
              </a:ext>
            </a:extLst>
          </p:cNvPr>
          <p:cNvPicPr>
            <a:picLocks noChangeAspect="1"/>
          </p:cNvPicPr>
          <p:nvPr/>
        </p:nvPicPr>
        <p:blipFill>
          <a:blip r:embed="rId3"/>
          <a:stretch>
            <a:fillRect/>
          </a:stretch>
        </p:blipFill>
        <p:spPr>
          <a:xfrm>
            <a:off x="4810161" y="3421996"/>
            <a:ext cx="4415226" cy="2873740"/>
          </a:xfrm>
          <a:prstGeom prst="rect">
            <a:avLst/>
          </a:prstGeom>
        </p:spPr>
      </p:pic>
      <p:pic>
        <p:nvPicPr>
          <p:cNvPr id="9" name="Picture 8">
            <a:extLst>
              <a:ext uri="{FF2B5EF4-FFF2-40B4-BE49-F238E27FC236}">
                <a16:creationId xmlns:a16="http://schemas.microsoft.com/office/drawing/2014/main" id="{E6AB2805-BE72-4D94-ABAD-9090CC3F884A}"/>
              </a:ext>
            </a:extLst>
          </p:cNvPr>
          <p:cNvPicPr>
            <a:picLocks noChangeAspect="1"/>
          </p:cNvPicPr>
          <p:nvPr/>
        </p:nvPicPr>
        <p:blipFill>
          <a:blip r:embed="rId4"/>
          <a:stretch>
            <a:fillRect/>
          </a:stretch>
        </p:blipFill>
        <p:spPr>
          <a:xfrm>
            <a:off x="4796665" y="889385"/>
            <a:ext cx="4428722" cy="3059419"/>
          </a:xfrm>
          <a:prstGeom prst="rect">
            <a:avLst/>
          </a:prstGeom>
        </p:spPr>
      </p:pic>
      <p:pic>
        <p:nvPicPr>
          <p:cNvPr id="12" name="Picture 11">
            <a:extLst>
              <a:ext uri="{FF2B5EF4-FFF2-40B4-BE49-F238E27FC236}">
                <a16:creationId xmlns:a16="http://schemas.microsoft.com/office/drawing/2014/main" id="{78EF1469-E47D-4058-8B1F-64E63E43FA1D}"/>
              </a:ext>
            </a:extLst>
          </p:cNvPr>
          <p:cNvPicPr>
            <a:picLocks noChangeAspect="1"/>
          </p:cNvPicPr>
          <p:nvPr/>
        </p:nvPicPr>
        <p:blipFill rotWithShape="1">
          <a:blip r:embed="rId5"/>
          <a:srcRect l="30327" t="12986" r="25165" b="7184"/>
          <a:stretch/>
        </p:blipFill>
        <p:spPr>
          <a:xfrm>
            <a:off x="9238883" y="890627"/>
            <a:ext cx="2953117" cy="5405110"/>
          </a:xfrm>
          <a:prstGeom prst="rect">
            <a:avLst/>
          </a:prstGeom>
        </p:spPr>
      </p:pic>
      <p:cxnSp>
        <p:nvCxnSpPr>
          <p:cNvPr id="14" name="Straight Connector 13">
            <a:extLst>
              <a:ext uri="{FF2B5EF4-FFF2-40B4-BE49-F238E27FC236}">
                <a16:creationId xmlns:a16="http://schemas.microsoft.com/office/drawing/2014/main" id="{07C5E4BC-1092-47A3-87CC-5997304243CE}"/>
              </a:ext>
            </a:extLst>
          </p:cNvPr>
          <p:cNvCxnSpPr>
            <a:cxnSpLocks/>
          </p:cNvCxnSpPr>
          <p:nvPr/>
        </p:nvCxnSpPr>
        <p:spPr>
          <a:xfrm>
            <a:off x="-12032" y="866274"/>
            <a:ext cx="12204032" cy="23111"/>
          </a:xfrm>
          <a:prstGeom prst="line">
            <a:avLst/>
          </a:prstGeom>
          <a:ln w="2063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FB9F38-0C7F-45A8-A420-E23526D0BEF5}"/>
              </a:ext>
            </a:extLst>
          </p:cNvPr>
          <p:cNvCxnSpPr>
            <a:cxnSpLocks/>
          </p:cNvCxnSpPr>
          <p:nvPr/>
        </p:nvCxnSpPr>
        <p:spPr>
          <a:xfrm>
            <a:off x="0" y="6286925"/>
            <a:ext cx="12192000" cy="8811"/>
          </a:xfrm>
          <a:prstGeom prst="line">
            <a:avLst/>
          </a:prstGeom>
          <a:ln w="2063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57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B8671D9C-4C08-410F-8B81-ED11E08BB1A3}"/>
              </a:ext>
            </a:extLst>
          </p:cNvPr>
          <p:cNvPicPr>
            <a:picLocks noChangeAspect="1"/>
          </p:cNvPicPr>
          <p:nvPr/>
        </p:nvPicPr>
        <p:blipFill rotWithShape="1">
          <a:blip r:embed="rId2"/>
          <a:srcRect r="56526"/>
          <a:stretch/>
        </p:blipFill>
        <p:spPr>
          <a:xfrm>
            <a:off x="435935" y="552893"/>
            <a:ext cx="4813751" cy="5476875"/>
          </a:xfrm>
          <a:prstGeom prst="rect">
            <a:avLst/>
          </a:prstGeom>
        </p:spPr>
      </p:pic>
      <p:pic>
        <p:nvPicPr>
          <p:cNvPr id="4" name="Picture 3">
            <a:extLst>
              <a:ext uri="{FF2B5EF4-FFF2-40B4-BE49-F238E27FC236}">
                <a16:creationId xmlns:a16="http://schemas.microsoft.com/office/drawing/2014/main" id="{4B20744E-89A9-4C96-BB29-123020B69A05}"/>
              </a:ext>
            </a:extLst>
          </p:cNvPr>
          <p:cNvPicPr>
            <a:picLocks noChangeAspect="1"/>
          </p:cNvPicPr>
          <p:nvPr/>
        </p:nvPicPr>
        <p:blipFill>
          <a:blip r:embed="rId3"/>
          <a:stretch>
            <a:fillRect/>
          </a:stretch>
        </p:blipFill>
        <p:spPr>
          <a:xfrm>
            <a:off x="-548106" y="-78190"/>
            <a:ext cx="13288211" cy="906422"/>
          </a:xfrm>
          <a:prstGeom prst="rect">
            <a:avLst/>
          </a:prstGeom>
        </p:spPr>
      </p:pic>
      <p:sp>
        <p:nvSpPr>
          <p:cNvPr id="7" name="TextBox 6">
            <a:extLst>
              <a:ext uri="{FF2B5EF4-FFF2-40B4-BE49-F238E27FC236}">
                <a16:creationId xmlns:a16="http://schemas.microsoft.com/office/drawing/2014/main" id="{8D37F5B6-A3A4-4CC9-B011-F83EE9586467}"/>
              </a:ext>
            </a:extLst>
          </p:cNvPr>
          <p:cNvSpPr txBox="1"/>
          <p:nvPr/>
        </p:nvSpPr>
        <p:spPr>
          <a:xfrm>
            <a:off x="0" y="6245311"/>
            <a:ext cx="10222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EXCELLENT REPORT! MUST READ! LINK IN BLOG POST TO REPORT IN ENGLISH</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“INTRABODY NANO NETWORK BRIEF SUMMARY” –MIK ANDERSON THROUGH LA QUINTA COLUMNA</a:t>
            </a:r>
          </a:p>
        </p:txBody>
      </p:sp>
      <p:sp>
        <p:nvSpPr>
          <p:cNvPr id="9" name="TextBox 8">
            <a:extLst>
              <a:ext uri="{FF2B5EF4-FFF2-40B4-BE49-F238E27FC236}">
                <a16:creationId xmlns:a16="http://schemas.microsoft.com/office/drawing/2014/main" id="{A1AF7FE8-E6BF-440D-9612-D6901614342A}"/>
              </a:ext>
            </a:extLst>
          </p:cNvPr>
          <p:cNvSpPr txBox="1"/>
          <p:nvPr/>
        </p:nvSpPr>
        <p:spPr>
          <a:xfrm>
            <a:off x="5612063" y="552894"/>
            <a:ext cx="6280484"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Found in Covid Injections: (compared to scientific papers)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Routers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that emit MAC addresses via Bluetooth</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antennas and plasmonic antennas to amplify signal</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rectennas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as rectifier bridge of alternating and direct current</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Codecs</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devices that perform transformations on a data stream or signal</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Logic gates-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small digital electronic devices that compute binary functions like “and”, “or” ,“not” ,“true”, “false” ,“less than” ,“greater than” , etc. Used for the encryption of these network communications from vaccinated individuals to a remote network server.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PATENTS THAT DESCRIBE HOW THEY WILL HOOK UP HUMAN BEINGS TO THE “INTERNET OF THINGS” VIA 5G. (Now we know that they need the nanotech in the Covid shots in order to accomplish this)</a:t>
            </a:r>
            <a:b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Routing policies for biological hosts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(AT&amp;T) US10163055B2</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Devices and Methods for Transferring Data through a Human Body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(AT&amp;T) No. 20130142363</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Cryptocurrency system Using Body Activity Data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(Microsoft) W02020060606</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696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CIRCUITRY AND MICROTECHNOLOGY THAT SELF ASSEMBLES WITH EMF</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FOUND IN THE PFIZER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6313687" y="967932"/>
            <a:ext cx="5569503"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Ricardo Delgado from La Quinta Columna discusses what they found in the Pfizer Vaccines, its CIRCUITRY AND MICROTECHNOLOGY. When the hydrogel in the vaccine dries it forms these images under the microscope. The edges form perfect squares, and it appears to have circuitry much like a circuit board.  In several of the formations they have the same central square chip that looks like a CPU (central processing Unit). In these reports and videos the formations are shown to self assemble when stimulated with EMF.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3" name="Picture 2">
            <a:extLst>
              <a:ext uri="{FF2B5EF4-FFF2-40B4-BE49-F238E27FC236}">
                <a16:creationId xmlns:a16="http://schemas.microsoft.com/office/drawing/2014/main" id="{F0A3C018-82EA-4F09-BE6E-861A6B7DDB79}"/>
              </a:ext>
            </a:extLst>
          </p:cNvPr>
          <p:cNvPicPr>
            <a:picLocks noChangeAspect="1"/>
          </p:cNvPicPr>
          <p:nvPr/>
        </p:nvPicPr>
        <p:blipFill>
          <a:blip r:embed="rId2"/>
          <a:stretch>
            <a:fillRect/>
          </a:stretch>
        </p:blipFill>
        <p:spPr>
          <a:xfrm>
            <a:off x="507742" y="973179"/>
            <a:ext cx="4275889" cy="2758497"/>
          </a:xfrm>
          <a:prstGeom prst="rect">
            <a:avLst/>
          </a:prstGeom>
        </p:spPr>
      </p:pic>
      <p:pic>
        <p:nvPicPr>
          <p:cNvPr id="4" name="Picture 3">
            <a:extLst>
              <a:ext uri="{FF2B5EF4-FFF2-40B4-BE49-F238E27FC236}">
                <a16:creationId xmlns:a16="http://schemas.microsoft.com/office/drawing/2014/main" id="{7CBBFA20-C516-4402-9515-B2866D2879B9}"/>
              </a:ext>
            </a:extLst>
          </p:cNvPr>
          <p:cNvPicPr>
            <a:picLocks noChangeAspect="1"/>
          </p:cNvPicPr>
          <p:nvPr/>
        </p:nvPicPr>
        <p:blipFill>
          <a:blip r:embed="rId3"/>
          <a:stretch>
            <a:fillRect/>
          </a:stretch>
        </p:blipFill>
        <p:spPr>
          <a:xfrm>
            <a:off x="1511300" y="3731676"/>
            <a:ext cx="4367015" cy="3036756"/>
          </a:xfrm>
          <a:prstGeom prst="rect">
            <a:avLst/>
          </a:prstGeom>
        </p:spPr>
      </p:pic>
    </p:spTree>
    <p:extLst>
      <p:ext uri="{BB962C8B-B14F-4D97-AF65-F5344CB8AC3E}">
        <p14:creationId xmlns:p14="http://schemas.microsoft.com/office/powerpoint/2010/main" val="926367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CIRCUITRY AND MICROTECHNOLOGY THAT SELF ASSEMBLES WITH EMF</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FOUND IN THE PFIZER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58A58044-AA8A-4377-B9E4-DCD0320F2DB7}"/>
              </a:ext>
            </a:extLst>
          </p:cNvPr>
          <p:cNvPicPr>
            <a:picLocks noChangeAspect="1"/>
          </p:cNvPicPr>
          <p:nvPr/>
        </p:nvPicPr>
        <p:blipFill>
          <a:blip r:embed="rId2"/>
          <a:stretch>
            <a:fillRect/>
          </a:stretch>
        </p:blipFill>
        <p:spPr>
          <a:xfrm>
            <a:off x="481132" y="1474834"/>
            <a:ext cx="5005268" cy="4666449"/>
          </a:xfrm>
          <a:prstGeom prst="rect">
            <a:avLst/>
          </a:prstGeom>
        </p:spPr>
      </p:pic>
      <p:pic>
        <p:nvPicPr>
          <p:cNvPr id="6" name="Picture 5">
            <a:extLst>
              <a:ext uri="{FF2B5EF4-FFF2-40B4-BE49-F238E27FC236}">
                <a16:creationId xmlns:a16="http://schemas.microsoft.com/office/drawing/2014/main" id="{BA34B598-C3D0-42AF-973D-9975FCED0B18}"/>
              </a:ext>
            </a:extLst>
          </p:cNvPr>
          <p:cNvPicPr>
            <a:picLocks noChangeAspect="1"/>
          </p:cNvPicPr>
          <p:nvPr/>
        </p:nvPicPr>
        <p:blipFill rotWithShape="1">
          <a:blip r:embed="rId3"/>
          <a:srcRect l="10899" t="5327" r="9175" b="1490"/>
          <a:stretch/>
        </p:blipFill>
        <p:spPr>
          <a:xfrm>
            <a:off x="6390105" y="1474834"/>
            <a:ext cx="5078947" cy="4718892"/>
          </a:xfrm>
          <a:prstGeom prst="rect">
            <a:avLst/>
          </a:prstGeom>
        </p:spPr>
      </p:pic>
      <p:sp>
        <p:nvSpPr>
          <p:cNvPr id="7" name="TextBox 6">
            <a:extLst>
              <a:ext uri="{FF2B5EF4-FFF2-40B4-BE49-F238E27FC236}">
                <a16:creationId xmlns:a16="http://schemas.microsoft.com/office/drawing/2014/main" id="{9E79F050-B44C-4E84-BCA1-307996620121}"/>
              </a:ext>
            </a:extLst>
          </p:cNvPr>
          <p:cNvSpPr txBox="1"/>
          <p:nvPr/>
        </p:nvSpPr>
        <p:spPr>
          <a:xfrm>
            <a:off x="5290424" y="843621"/>
            <a:ext cx="12956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orbel" panose="020B0503020204020204"/>
                <a:ea typeface="+mn-ea"/>
                <a:cs typeface="+mn-cs"/>
              </a:rPr>
              <a:t>CPU</a:t>
            </a:r>
          </a:p>
        </p:txBody>
      </p:sp>
      <p:cxnSp>
        <p:nvCxnSpPr>
          <p:cNvPr id="10" name="Straight Arrow Connector 9">
            <a:extLst>
              <a:ext uri="{FF2B5EF4-FFF2-40B4-BE49-F238E27FC236}">
                <a16:creationId xmlns:a16="http://schemas.microsoft.com/office/drawing/2014/main" id="{3F4CD837-B186-43C8-8425-B21C54AD7449}"/>
              </a:ext>
            </a:extLst>
          </p:cNvPr>
          <p:cNvCxnSpPr/>
          <p:nvPr/>
        </p:nvCxnSpPr>
        <p:spPr>
          <a:xfrm>
            <a:off x="6390105" y="1474834"/>
            <a:ext cx="2080795" cy="19541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D8696476-EC55-4B69-89A3-A18900B979F6}"/>
              </a:ext>
            </a:extLst>
          </p:cNvPr>
          <p:cNvCxnSpPr>
            <a:cxnSpLocks/>
          </p:cNvCxnSpPr>
          <p:nvPr/>
        </p:nvCxnSpPr>
        <p:spPr>
          <a:xfrm flipH="1">
            <a:off x="3251200" y="1474834"/>
            <a:ext cx="2039224" cy="18652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429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CIRCUITRY AND MICROTECHNOLOGY THAT SELF ASSEMBLES WITH EMF</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FOUND IN THE PFIZER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7" name="TextBox 6">
            <a:extLst>
              <a:ext uri="{FF2B5EF4-FFF2-40B4-BE49-F238E27FC236}">
                <a16:creationId xmlns:a16="http://schemas.microsoft.com/office/drawing/2014/main" id="{9E79F050-B44C-4E84-BCA1-307996620121}"/>
              </a:ext>
            </a:extLst>
          </p:cNvPr>
          <p:cNvSpPr txBox="1"/>
          <p:nvPr/>
        </p:nvSpPr>
        <p:spPr>
          <a:xfrm>
            <a:off x="4609367" y="805285"/>
            <a:ext cx="3180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orbel" panose="020B0503020204020204"/>
                <a:ea typeface="+mn-ea"/>
                <a:cs typeface="+mn-cs"/>
              </a:rPr>
              <a:t>CIRCUITRY</a:t>
            </a:r>
          </a:p>
        </p:txBody>
      </p:sp>
      <p:pic>
        <p:nvPicPr>
          <p:cNvPr id="9" name="Picture 8">
            <a:extLst>
              <a:ext uri="{FF2B5EF4-FFF2-40B4-BE49-F238E27FC236}">
                <a16:creationId xmlns:a16="http://schemas.microsoft.com/office/drawing/2014/main" id="{65381163-B692-48CC-969C-85AA13CC4CE1}"/>
              </a:ext>
            </a:extLst>
          </p:cNvPr>
          <p:cNvPicPr/>
          <p:nvPr/>
        </p:nvPicPr>
        <p:blipFill>
          <a:blip r:embed="rId2"/>
          <a:stretch>
            <a:fillRect/>
          </a:stretch>
        </p:blipFill>
        <p:spPr>
          <a:xfrm>
            <a:off x="0" y="1474834"/>
            <a:ext cx="5943600" cy="4062730"/>
          </a:xfrm>
          <a:prstGeom prst="rect">
            <a:avLst/>
          </a:prstGeom>
        </p:spPr>
      </p:pic>
      <p:pic>
        <p:nvPicPr>
          <p:cNvPr id="11" name="Picture 10">
            <a:extLst>
              <a:ext uri="{FF2B5EF4-FFF2-40B4-BE49-F238E27FC236}">
                <a16:creationId xmlns:a16="http://schemas.microsoft.com/office/drawing/2014/main" id="{F6C20846-E2BE-421E-A2C1-4A34E99B8F07}"/>
              </a:ext>
            </a:extLst>
          </p:cNvPr>
          <p:cNvPicPr/>
          <p:nvPr/>
        </p:nvPicPr>
        <p:blipFill>
          <a:blip r:embed="rId3"/>
          <a:stretch>
            <a:fillRect/>
          </a:stretch>
        </p:blipFill>
        <p:spPr>
          <a:xfrm>
            <a:off x="5938253" y="1458324"/>
            <a:ext cx="6152147" cy="4079240"/>
          </a:xfrm>
          <a:prstGeom prst="rect">
            <a:avLst/>
          </a:prstGeom>
        </p:spPr>
      </p:pic>
      <p:cxnSp>
        <p:nvCxnSpPr>
          <p:cNvPr id="10" name="Straight Arrow Connector 9">
            <a:extLst>
              <a:ext uri="{FF2B5EF4-FFF2-40B4-BE49-F238E27FC236}">
                <a16:creationId xmlns:a16="http://schemas.microsoft.com/office/drawing/2014/main" id="{3F4CD837-B186-43C8-8425-B21C54AD7449}"/>
              </a:ext>
            </a:extLst>
          </p:cNvPr>
          <p:cNvCxnSpPr/>
          <p:nvPr/>
        </p:nvCxnSpPr>
        <p:spPr>
          <a:xfrm>
            <a:off x="6390105" y="1474834"/>
            <a:ext cx="2080795" cy="19541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D8696476-EC55-4B69-89A3-A18900B979F6}"/>
              </a:ext>
            </a:extLst>
          </p:cNvPr>
          <p:cNvCxnSpPr>
            <a:cxnSpLocks/>
          </p:cNvCxnSpPr>
          <p:nvPr/>
        </p:nvCxnSpPr>
        <p:spPr>
          <a:xfrm flipH="1">
            <a:off x="3251200" y="1474834"/>
            <a:ext cx="2039224" cy="18652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26BF4AF7-0B29-4012-8B3D-08E8BBDD3596}"/>
              </a:ext>
            </a:extLst>
          </p:cNvPr>
          <p:cNvSpPr txBox="1"/>
          <p:nvPr/>
        </p:nvSpPr>
        <p:spPr>
          <a:xfrm>
            <a:off x="571500" y="5803900"/>
            <a:ext cx="956310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You can download the NEW REPORT from La Quinta Columna </a:t>
            </a:r>
            <a:r>
              <a:rPr kumimoji="0" lang="en-US" sz="2000" b="1" i="1" u="none" strike="noStrike" kern="1200" cap="none" spc="0" normalizeH="0" baseline="0" noProof="0" dirty="0">
                <a:ln>
                  <a:noFill/>
                </a:ln>
                <a:solidFill>
                  <a:prstClr val="white"/>
                </a:solidFill>
                <a:effectLst/>
                <a:uLnTx/>
                <a:uFillTx/>
                <a:latin typeface="Corbel" panose="020B0503020204020204"/>
                <a:ea typeface="+mn-ea"/>
                <a:cs typeface="+mn-cs"/>
              </a:rPr>
              <a:t>"Identification of possible microtechnology and artificial patterns in Pfizer vaccine with optical microscopy“</a:t>
            </a:r>
            <a:br>
              <a:rPr kumimoji="0" lang="en-US" sz="2000" b="1" i="1"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1" i="1" u="none" strike="noStrike" kern="1200" cap="none" spc="0" normalizeH="0" baseline="0" noProof="0" dirty="0">
                <a:ln>
                  <a:noFill/>
                </a:ln>
                <a:solidFill>
                  <a:prstClr val="white"/>
                </a:solidFill>
                <a:effectLst/>
                <a:uLnTx/>
                <a:uFillTx/>
                <a:latin typeface="Corbel" panose="020B0503020204020204"/>
                <a:ea typeface="+mn-ea"/>
                <a:cs typeface="+mn-cs"/>
              </a:rPr>
              <a:t>WWW.LAQUINTACOLUMNA.NET</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5022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GERMAN PATHOLOGISTS FIND SAME MICROCHIP SUBSANCES IN COVID SHOTS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6358270" y="615580"/>
            <a:ext cx="516798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Since the initial discovery by La Quinta Columna, other teams of scientists from around the world have been replicating the work and finding the same things in the shots.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This presentation shows a mechanically constructed object in the Pfizer vaccine. The machine is moving itself in the fluid.</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The same types of object were also found in the J&amp;J shots.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BBA45CA2-E7D3-4779-A453-B565F89CCD4C}"/>
              </a:ext>
            </a:extLst>
          </p:cNvPr>
          <p:cNvPicPr>
            <a:picLocks noChangeAspect="1"/>
          </p:cNvPicPr>
          <p:nvPr/>
        </p:nvPicPr>
        <p:blipFill>
          <a:blip r:embed="rId2"/>
          <a:stretch>
            <a:fillRect/>
          </a:stretch>
        </p:blipFill>
        <p:spPr>
          <a:xfrm>
            <a:off x="308810" y="749106"/>
            <a:ext cx="5944115" cy="4743099"/>
          </a:xfrm>
          <a:prstGeom prst="rect">
            <a:avLst/>
          </a:prstGeom>
        </p:spPr>
      </p:pic>
      <p:pic>
        <p:nvPicPr>
          <p:cNvPr id="3" name="Picture 2">
            <a:extLst>
              <a:ext uri="{FF2B5EF4-FFF2-40B4-BE49-F238E27FC236}">
                <a16:creationId xmlns:a16="http://schemas.microsoft.com/office/drawing/2014/main" id="{8FFB0677-D6F0-4232-AC91-4910E93E9E4A}"/>
              </a:ext>
            </a:extLst>
          </p:cNvPr>
          <p:cNvPicPr>
            <a:picLocks noChangeAspect="1"/>
          </p:cNvPicPr>
          <p:nvPr/>
        </p:nvPicPr>
        <p:blipFill>
          <a:blip r:embed="rId3"/>
          <a:stretch>
            <a:fillRect/>
          </a:stretch>
        </p:blipFill>
        <p:spPr>
          <a:xfrm>
            <a:off x="6527436" y="3822056"/>
            <a:ext cx="4829648" cy="2308324"/>
          </a:xfrm>
          <a:prstGeom prst="rect">
            <a:avLst/>
          </a:prstGeom>
        </p:spPr>
      </p:pic>
    </p:spTree>
    <p:extLst>
      <p:ext uri="{BB962C8B-B14F-4D97-AF65-F5344CB8AC3E}">
        <p14:creationId xmlns:p14="http://schemas.microsoft.com/office/powerpoint/2010/main" val="34687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UNDECLARED NANO TECH FOUND IN PFIZER SHOTS BY NEW ZEALAND SCIENTISTS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659219" y="489690"/>
            <a:ext cx="1049433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Shapes and objects were found in the Pfizer shots, after exposure to heat and time and EMF, these shapes SELF ASSEMBLED into microchip circuit boards.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6" name="Picture 5">
            <a:extLst>
              <a:ext uri="{FF2B5EF4-FFF2-40B4-BE49-F238E27FC236}">
                <a16:creationId xmlns:a16="http://schemas.microsoft.com/office/drawing/2014/main" id="{B2704855-911F-4C10-A959-AF2E43A0BDE0}"/>
              </a:ext>
            </a:extLst>
          </p:cNvPr>
          <p:cNvPicPr>
            <a:picLocks noChangeAspect="1"/>
          </p:cNvPicPr>
          <p:nvPr/>
        </p:nvPicPr>
        <p:blipFill rotWithShape="1">
          <a:blip r:embed="rId2"/>
          <a:srcRect l="27938" t="29504" r="21261" b="26284"/>
          <a:stretch/>
        </p:blipFill>
        <p:spPr>
          <a:xfrm>
            <a:off x="146557" y="1594843"/>
            <a:ext cx="3239933" cy="2125627"/>
          </a:xfrm>
          <a:prstGeom prst="rect">
            <a:avLst/>
          </a:prstGeom>
        </p:spPr>
      </p:pic>
      <p:pic>
        <p:nvPicPr>
          <p:cNvPr id="11" name="Picture 10">
            <a:extLst>
              <a:ext uri="{FF2B5EF4-FFF2-40B4-BE49-F238E27FC236}">
                <a16:creationId xmlns:a16="http://schemas.microsoft.com/office/drawing/2014/main" id="{249DC314-E2AB-4B2D-9B94-3C5CADF95ED9}"/>
              </a:ext>
            </a:extLst>
          </p:cNvPr>
          <p:cNvPicPr/>
          <p:nvPr/>
        </p:nvPicPr>
        <p:blipFill rotWithShape="1">
          <a:blip r:embed="rId3">
            <a:extLst>
              <a:ext uri="{28A0092B-C50C-407E-A947-70E740481C1C}">
                <a14:useLocalDpi xmlns:a14="http://schemas.microsoft.com/office/drawing/2010/main" val="0"/>
              </a:ext>
            </a:extLst>
          </a:blip>
          <a:srcRect r="3397"/>
          <a:stretch/>
        </p:blipFill>
        <p:spPr bwMode="auto">
          <a:xfrm>
            <a:off x="101263" y="3944682"/>
            <a:ext cx="3285227" cy="2259118"/>
          </a:xfrm>
          <a:prstGeom prst="rect">
            <a:avLst/>
          </a:prstGeom>
          <a:noFill/>
          <a:ln>
            <a:noFill/>
          </a:ln>
        </p:spPr>
      </p:pic>
      <p:pic>
        <p:nvPicPr>
          <p:cNvPr id="12" name="Picture 11">
            <a:extLst>
              <a:ext uri="{FF2B5EF4-FFF2-40B4-BE49-F238E27FC236}">
                <a16:creationId xmlns:a16="http://schemas.microsoft.com/office/drawing/2014/main" id="{199E1EEA-0F8A-4C3F-816C-13BAC5D8DBB3}"/>
              </a:ext>
            </a:extLst>
          </p:cNvPr>
          <p:cNvPicPr/>
          <p:nvPr/>
        </p:nvPicPr>
        <p:blipFill rotWithShape="1">
          <a:blip r:embed="rId4">
            <a:extLst>
              <a:ext uri="{28A0092B-C50C-407E-A947-70E740481C1C}">
                <a14:useLocalDpi xmlns:a14="http://schemas.microsoft.com/office/drawing/2010/main" val="0"/>
              </a:ext>
            </a:extLst>
          </a:blip>
          <a:srcRect r="4802"/>
          <a:stretch/>
        </p:blipFill>
        <p:spPr bwMode="auto">
          <a:xfrm>
            <a:off x="3627421" y="3944682"/>
            <a:ext cx="3595704" cy="2259118"/>
          </a:xfrm>
          <a:prstGeom prst="rect">
            <a:avLst/>
          </a:prstGeom>
          <a:noFill/>
          <a:ln>
            <a:noFill/>
          </a:ln>
        </p:spPr>
      </p:pic>
      <p:pic>
        <p:nvPicPr>
          <p:cNvPr id="10" name="Picture 9">
            <a:extLst>
              <a:ext uri="{FF2B5EF4-FFF2-40B4-BE49-F238E27FC236}">
                <a16:creationId xmlns:a16="http://schemas.microsoft.com/office/drawing/2014/main" id="{8E7D3527-01DD-49A9-A5F5-67EDA182DD3E}"/>
              </a:ext>
            </a:extLst>
          </p:cNvPr>
          <p:cNvPicPr>
            <a:picLocks noChangeAspect="1"/>
          </p:cNvPicPr>
          <p:nvPr/>
        </p:nvPicPr>
        <p:blipFill rotWithShape="1">
          <a:blip r:embed="rId5"/>
          <a:srcRect l="17519" t="7127" r="6281"/>
          <a:stretch/>
        </p:blipFill>
        <p:spPr>
          <a:xfrm>
            <a:off x="7464056" y="1813142"/>
            <a:ext cx="4529470" cy="4127652"/>
          </a:xfrm>
          <a:prstGeom prst="rect">
            <a:avLst/>
          </a:prstGeom>
        </p:spPr>
      </p:pic>
      <p:pic>
        <p:nvPicPr>
          <p:cNvPr id="16" name="Picture 15">
            <a:extLst>
              <a:ext uri="{FF2B5EF4-FFF2-40B4-BE49-F238E27FC236}">
                <a16:creationId xmlns:a16="http://schemas.microsoft.com/office/drawing/2014/main" id="{D081AFC8-084A-419E-8475-AA6D9A695DE9}"/>
              </a:ext>
            </a:extLst>
          </p:cNvPr>
          <p:cNvPicPr/>
          <p:nvPr/>
        </p:nvPicPr>
        <p:blipFill rotWithShape="1">
          <a:blip r:embed="rId6">
            <a:extLst>
              <a:ext uri="{28A0092B-C50C-407E-A947-70E740481C1C}">
                <a14:useLocalDpi xmlns:a14="http://schemas.microsoft.com/office/drawing/2010/main" val="0"/>
              </a:ext>
            </a:extLst>
          </a:blip>
          <a:srcRect t="20657" r="29385" b="3605"/>
          <a:stretch/>
        </p:blipFill>
        <p:spPr bwMode="auto">
          <a:xfrm>
            <a:off x="3627421" y="1594842"/>
            <a:ext cx="3595704" cy="2125628"/>
          </a:xfrm>
          <a:prstGeom prst="rect">
            <a:avLst/>
          </a:prstGeom>
          <a:noFill/>
          <a:ln>
            <a:noFill/>
          </a:ln>
        </p:spPr>
      </p:pic>
    </p:spTree>
    <p:extLst>
      <p:ext uri="{BB962C8B-B14F-4D97-AF65-F5344CB8AC3E}">
        <p14:creationId xmlns:p14="http://schemas.microsoft.com/office/powerpoint/2010/main" val="2929365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UNDECLARED NANO TECH FOUND IN PFIZER SHOTS BY NEW ZEALAND SCIENTISTS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659219" y="489690"/>
            <a:ext cx="1049433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These images show the vaccine mixed with human blood. When the vaccine meets up with human blood the white blood cells were annihilated and the red blood cells are heavily damaged.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3" name="Picture 12">
            <a:extLst>
              <a:ext uri="{FF2B5EF4-FFF2-40B4-BE49-F238E27FC236}">
                <a16:creationId xmlns:a16="http://schemas.microsoft.com/office/drawing/2014/main" id="{BFEA2F3D-59D0-4F99-B5CB-2B165CD8A72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1262" y="1594842"/>
            <a:ext cx="3285227" cy="2125628"/>
          </a:xfrm>
          <a:prstGeom prst="rect">
            <a:avLst/>
          </a:prstGeom>
          <a:noFill/>
          <a:ln>
            <a:noFill/>
          </a:ln>
        </p:spPr>
      </p:pic>
      <p:pic>
        <p:nvPicPr>
          <p:cNvPr id="15" name="Picture 14">
            <a:extLst>
              <a:ext uri="{FF2B5EF4-FFF2-40B4-BE49-F238E27FC236}">
                <a16:creationId xmlns:a16="http://schemas.microsoft.com/office/drawing/2014/main" id="{6D0C99E5-8CD6-479D-BAFD-5150246584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30768" y="2348128"/>
            <a:ext cx="4767733" cy="3193108"/>
          </a:xfrm>
          <a:prstGeom prst="rect">
            <a:avLst/>
          </a:prstGeom>
          <a:noFill/>
          <a:ln>
            <a:noFill/>
          </a:ln>
        </p:spPr>
      </p:pic>
      <p:pic>
        <p:nvPicPr>
          <p:cNvPr id="17" name="Picture 16">
            <a:extLst>
              <a:ext uri="{FF2B5EF4-FFF2-40B4-BE49-F238E27FC236}">
                <a16:creationId xmlns:a16="http://schemas.microsoft.com/office/drawing/2014/main" id="{EEFB3C84-D8D7-4D40-9BD7-78657571CB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1262" y="3944682"/>
            <a:ext cx="3285227" cy="2238774"/>
          </a:xfrm>
          <a:prstGeom prst="rect">
            <a:avLst/>
          </a:prstGeom>
          <a:noFill/>
          <a:ln>
            <a:noFill/>
          </a:ln>
        </p:spPr>
      </p:pic>
      <p:pic>
        <p:nvPicPr>
          <p:cNvPr id="18" name="Picture 17">
            <a:extLst>
              <a:ext uri="{FF2B5EF4-FFF2-40B4-BE49-F238E27FC236}">
                <a16:creationId xmlns:a16="http://schemas.microsoft.com/office/drawing/2014/main" id="{82DE88BD-5DB0-411B-9202-AF6DF91B60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27420" y="3984075"/>
            <a:ext cx="3595704" cy="2199382"/>
          </a:xfrm>
          <a:prstGeom prst="rect">
            <a:avLst/>
          </a:prstGeom>
          <a:noFill/>
          <a:ln>
            <a:noFill/>
          </a:ln>
        </p:spPr>
      </p:pic>
      <p:pic>
        <p:nvPicPr>
          <p:cNvPr id="2" name="Picture 1">
            <a:extLst>
              <a:ext uri="{FF2B5EF4-FFF2-40B4-BE49-F238E27FC236}">
                <a16:creationId xmlns:a16="http://schemas.microsoft.com/office/drawing/2014/main" id="{B694F542-FDDE-4504-A716-44B7214FD358}"/>
              </a:ext>
            </a:extLst>
          </p:cNvPr>
          <p:cNvPicPr>
            <a:picLocks noChangeAspect="1"/>
          </p:cNvPicPr>
          <p:nvPr/>
        </p:nvPicPr>
        <p:blipFill>
          <a:blip r:embed="rId6"/>
          <a:stretch>
            <a:fillRect/>
          </a:stretch>
        </p:blipFill>
        <p:spPr>
          <a:xfrm>
            <a:off x="3715645" y="1594842"/>
            <a:ext cx="3507479" cy="2125628"/>
          </a:xfrm>
          <a:prstGeom prst="rect">
            <a:avLst/>
          </a:prstGeom>
        </p:spPr>
      </p:pic>
    </p:spTree>
    <p:extLst>
      <p:ext uri="{BB962C8B-B14F-4D97-AF65-F5344CB8AC3E}">
        <p14:creationId xmlns:p14="http://schemas.microsoft.com/office/powerpoint/2010/main" val="2692729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SELF ASSEMBLING MICROBUBBLES OF GRAPHENE</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FOUND IN COVID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63890" y="3969834"/>
            <a:ext cx="7097614"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Found by Dr. </a:t>
            </a:r>
            <a:r>
              <a:rPr kumimoji="0" lang="en-US" sz="1600" b="0" i="0" u="none" strike="noStrike" kern="1200" cap="none" spc="0" normalizeH="0" baseline="0" noProof="0" dirty="0" err="1">
                <a:ln>
                  <a:noFill/>
                </a:ln>
                <a:solidFill>
                  <a:prstClr val="white"/>
                </a:solidFill>
                <a:effectLst/>
                <a:uLnTx/>
                <a:uFillTx/>
                <a:latin typeface="Corbel" panose="020B0503020204020204"/>
                <a:ea typeface="+mn-ea"/>
                <a:cs typeface="+mn-cs"/>
              </a:rPr>
              <a:t>Zandre</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Botha from South Africa while viewing one drop of covid vaccine through a microscope.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47E8011C-226B-429B-B109-A50678A15FFE}"/>
              </a:ext>
            </a:extLst>
          </p:cNvPr>
          <p:cNvPicPr>
            <a:picLocks noChangeAspect="1"/>
          </p:cNvPicPr>
          <p:nvPr/>
        </p:nvPicPr>
        <p:blipFill rotWithShape="1">
          <a:blip r:embed="rId2"/>
          <a:srcRect t="9098"/>
          <a:stretch/>
        </p:blipFill>
        <p:spPr>
          <a:xfrm>
            <a:off x="927100" y="1028700"/>
            <a:ext cx="6234404" cy="2941134"/>
          </a:xfrm>
          <a:prstGeom prst="rect">
            <a:avLst/>
          </a:prstGeom>
        </p:spPr>
      </p:pic>
      <p:sp>
        <p:nvSpPr>
          <p:cNvPr id="6" name="Rectangle 5">
            <a:extLst>
              <a:ext uri="{FF2B5EF4-FFF2-40B4-BE49-F238E27FC236}">
                <a16:creationId xmlns:a16="http://schemas.microsoft.com/office/drawing/2014/main" id="{7C4F1980-5356-41AC-9E60-441995722EC7}"/>
              </a:ext>
            </a:extLst>
          </p:cNvPr>
          <p:cNvSpPr/>
          <p:nvPr/>
        </p:nvSpPr>
        <p:spPr>
          <a:xfrm>
            <a:off x="7274634" y="875539"/>
            <a:ext cx="485347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“Microbeads”, “Microspheres”, “Microbubbles” listed as active ingredients in the Pfizer patent and the </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Moderna</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patent.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Made from Graphene Oxide. They are coated with gold nanoparticles and are used for “scaffolding” new DNA based tissues inside the human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They interlink by electrodes and can self replicate via electrical pulses.  They are used to deliver drugs or a payload over a period of time, which can be over days, weeks, months or years as the </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Moderna</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patent specifies. </a:t>
            </a:r>
          </a:p>
        </p:txBody>
      </p:sp>
      <p:pic>
        <p:nvPicPr>
          <p:cNvPr id="3" name="Picture 2">
            <a:extLst>
              <a:ext uri="{FF2B5EF4-FFF2-40B4-BE49-F238E27FC236}">
                <a16:creationId xmlns:a16="http://schemas.microsoft.com/office/drawing/2014/main" id="{2D10C519-22C5-4680-9591-81F905722AEF}"/>
              </a:ext>
            </a:extLst>
          </p:cNvPr>
          <p:cNvPicPr>
            <a:picLocks noChangeAspect="1"/>
          </p:cNvPicPr>
          <p:nvPr/>
        </p:nvPicPr>
        <p:blipFill rotWithShape="1">
          <a:blip r:embed="rId3"/>
          <a:srcRect b="67788"/>
          <a:stretch/>
        </p:blipFill>
        <p:spPr>
          <a:xfrm>
            <a:off x="1376956" y="4588675"/>
            <a:ext cx="5897678" cy="2251547"/>
          </a:xfrm>
          <a:prstGeom prst="rect">
            <a:avLst/>
          </a:prstGeom>
        </p:spPr>
      </p:pic>
    </p:spTree>
    <p:extLst>
      <p:ext uri="{BB962C8B-B14F-4D97-AF65-F5344CB8AC3E}">
        <p14:creationId xmlns:p14="http://schemas.microsoft.com/office/powerpoint/2010/main" val="327051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VACCINATED HUMANS ARE NOW EMITTING BLUETOOTH CODES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0" y="4687851"/>
            <a:ext cx="503267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 French research team stopped random volunteers in a park. Separated them into groups of vaccinated and non vaccinated. They were then tested with their laptops Bluetooth and the vaccinated were registering an unnamed mac address as each were called near from the field.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6" name="Picture 5">
            <a:extLst>
              <a:ext uri="{FF2B5EF4-FFF2-40B4-BE49-F238E27FC236}">
                <a16:creationId xmlns:a16="http://schemas.microsoft.com/office/drawing/2014/main" id="{2812C36F-22E7-4D78-A3D5-7238B464558A}"/>
              </a:ext>
            </a:extLst>
          </p:cNvPr>
          <p:cNvPicPr/>
          <p:nvPr/>
        </p:nvPicPr>
        <p:blipFill>
          <a:blip r:embed="rId2"/>
          <a:stretch>
            <a:fillRect/>
          </a:stretch>
        </p:blipFill>
        <p:spPr>
          <a:xfrm>
            <a:off x="133497" y="1181349"/>
            <a:ext cx="3981302" cy="2414321"/>
          </a:xfrm>
          <a:prstGeom prst="rect">
            <a:avLst/>
          </a:prstGeom>
        </p:spPr>
      </p:pic>
      <p:pic>
        <p:nvPicPr>
          <p:cNvPr id="7" name="Picture 6">
            <a:extLst>
              <a:ext uri="{FF2B5EF4-FFF2-40B4-BE49-F238E27FC236}">
                <a16:creationId xmlns:a16="http://schemas.microsoft.com/office/drawing/2014/main" id="{E467DCAB-1C60-4F73-9AEE-AC19EBAE7CBC}"/>
              </a:ext>
            </a:extLst>
          </p:cNvPr>
          <p:cNvPicPr/>
          <p:nvPr/>
        </p:nvPicPr>
        <p:blipFill>
          <a:blip r:embed="rId3"/>
          <a:stretch>
            <a:fillRect/>
          </a:stretch>
        </p:blipFill>
        <p:spPr>
          <a:xfrm>
            <a:off x="2042041" y="3107117"/>
            <a:ext cx="2737293" cy="1351225"/>
          </a:xfrm>
          <a:prstGeom prst="rect">
            <a:avLst/>
          </a:prstGeom>
        </p:spPr>
      </p:pic>
      <p:sp>
        <p:nvSpPr>
          <p:cNvPr id="2" name="TextBox 1">
            <a:extLst>
              <a:ext uri="{FF2B5EF4-FFF2-40B4-BE49-F238E27FC236}">
                <a16:creationId xmlns:a16="http://schemas.microsoft.com/office/drawing/2014/main" id="{7661D673-71CB-4729-9040-5B1FCE6E1B0A}"/>
              </a:ext>
            </a:extLst>
          </p:cNvPr>
          <p:cNvSpPr txBox="1"/>
          <p:nvPr/>
        </p:nvSpPr>
        <p:spPr>
          <a:xfrm>
            <a:off x="5869171" y="689496"/>
            <a:ext cx="53800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rPr>
              <a:t>BLUETOOTH CHALLENGE VIDEOS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Normally Bluetooth devices have a name on them. But now when you go into a crowded room full of vaccinated people all of these anonymous Bluetooth addresses show up on your phone. Bluetooth challenge videos are popping up everywhere. </a:t>
            </a:r>
          </a:p>
        </p:txBody>
      </p:sp>
      <p:pic>
        <p:nvPicPr>
          <p:cNvPr id="4" name="Picture 3">
            <a:extLst>
              <a:ext uri="{FF2B5EF4-FFF2-40B4-BE49-F238E27FC236}">
                <a16:creationId xmlns:a16="http://schemas.microsoft.com/office/drawing/2014/main" id="{8B7FEEA4-DC8E-4D07-B375-2DECFC990136}"/>
              </a:ext>
            </a:extLst>
          </p:cNvPr>
          <p:cNvPicPr>
            <a:picLocks noChangeAspect="1"/>
          </p:cNvPicPr>
          <p:nvPr/>
        </p:nvPicPr>
        <p:blipFill>
          <a:blip r:embed="rId4"/>
          <a:stretch>
            <a:fillRect/>
          </a:stretch>
        </p:blipFill>
        <p:spPr>
          <a:xfrm>
            <a:off x="8934" y="458302"/>
            <a:ext cx="5034441" cy="916020"/>
          </a:xfrm>
          <a:prstGeom prst="rect">
            <a:avLst/>
          </a:prstGeom>
        </p:spPr>
      </p:pic>
      <p:pic>
        <p:nvPicPr>
          <p:cNvPr id="9" name="Picture 8">
            <a:extLst>
              <a:ext uri="{FF2B5EF4-FFF2-40B4-BE49-F238E27FC236}">
                <a16:creationId xmlns:a16="http://schemas.microsoft.com/office/drawing/2014/main" id="{6C86F526-2D97-4B9F-80F6-48C72B617952}"/>
              </a:ext>
            </a:extLst>
          </p:cNvPr>
          <p:cNvPicPr>
            <a:picLocks noChangeAspect="1"/>
          </p:cNvPicPr>
          <p:nvPr/>
        </p:nvPicPr>
        <p:blipFill>
          <a:blip r:embed="rId5"/>
          <a:stretch>
            <a:fillRect/>
          </a:stretch>
        </p:blipFill>
        <p:spPr>
          <a:xfrm>
            <a:off x="5294705" y="2443822"/>
            <a:ext cx="6529005" cy="2899548"/>
          </a:xfrm>
          <a:prstGeom prst="rect">
            <a:avLst/>
          </a:prstGeom>
        </p:spPr>
      </p:pic>
      <p:sp>
        <p:nvSpPr>
          <p:cNvPr id="10" name="TextBox 9">
            <a:extLst>
              <a:ext uri="{FF2B5EF4-FFF2-40B4-BE49-F238E27FC236}">
                <a16:creationId xmlns:a16="http://schemas.microsoft.com/office/drawing/2014/main" id="{8A754495-29AE-4ED3-9B74-00DA6DFFCCC7}"/>
              </a:ext>
            </a:extLst>
          </p:cNvPr>
          <p:cNvSpPr txBox="1"/>
          <p:nvPr/>
        </p:nvSpPr>
        <p:spPr>
          <a:xfrm>
            <a:off x="5043375" y="5448958"/>
            <a:ext cx="849429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HUMAN BEINGS SHOULD NOT </a:t>
            </a:r>
            <a:b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EMIT A CODE!!!</a:t>
            </a:r>
          </a:p>
        </p:txBody>
      </p:sp>
    </p:spTree>
    <p:extLst>
      <p:ext uri="{BB962C8B-B14F-4D97-AF65-F5344CB8AC3E}">
        <p14:creationId xmlns:p14="http://schemas.microsoft.com/office/powerpoint/2010/main" val="3617478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09547" y="16569"/>
            <a:ext cx="12290970"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REVIEW: FROM OPERATION WARP SPEED EXPOSED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574754C1-36F2-4EA0-AFC0-591EAC45E05D}"/>
              </a:ext>
            </a:extLst>
          </p:cNvPr>
          <p:cNvPicPr>
            <a:picLocks noChangeAspect="1"/>
          </p:cNvPicPr>
          <p:nvPr/>
        </p:nvPicPr>
        <p:blipFill>
          <a:blip r:embed="rId2"/>
          <a:stretch>
            <a:fillRect/>
          </a:stretch>
        </p:blipFill>
        <p:spPr>
          <a:xfrm>
            <a:off x="209547" y="1474796"/>
            <a:ext cx="6286500" cy="3533775"/>
          </a:xfrm>
          <a:prstGeom prst="rect">
            <a:avLst/>
          </a:prstGeom>
        </p:spPr>
      </p:pic>
      <p:pic>
        <p:nvPicPr>
          <p:cNvPr id="3" name="Picture 2">
            <a:extLst>
              <a:ext uri="{FF2B5EF4-FFF2-40B4-BE49-F238E27FC236}">
                <a16:creationId xmlns:a16="http://schemas.microsoft.com/office/drawing/2014/main" id="{C1D1E25F-C39E-4D4E-8313-E2E157F71FAB}"/>
              </a:ext>
            </a:extLst>
          </p:cNvPr>
          <p:cNvPicPr>
            <a:picLocks noChangeAspect="1"/>
          </p:cNvPicPr>
          <p:nvPr/>
        </p:nvPicPr>
        <p:blipFill rotWithShape="1">
          <a:blip r:embed="rId3"/>
          <a:srcRect t="36499" b="42056"/>
          <a:stretch/>
        </p:blipFill>
        <p:spPr>
          <a:xfrm>
            <a:off x="209548" y="5076872"/>
            <a:ext cx="6286499" cy="762001"/>
          </a:xfrm>
          <a:prstGeom prst="rect">
            <a:avLst/>
          </a:prstGeom>
        </p:spPr>
      </p:pic>
      <p:pic>
        <p:nvPicPr>
          <p:cNvPr id="5" name="Picture 4">
            <a:extLst>
              <a:ext uri="{FF2B5EF4-FFF2-40B4-BE49-F238E27FC236}">
                <a16:creationId xmlns:a16="http://schemas.microsoft.com/office/drawing/2014/main" id="{46A32F32-A2CD-4681-BAB6-7373FB39E7F5}"/>
              </a:ext>
            </a:extLst>
          </p:cNvPr>
          <p:cNvPicPr>
            <a:picLocks noChangeAspect="1"/>
          </p:cNvPicPr>
          <p:nvPr/>
        </p:nvPicPr>
        <p:blipFill>
          <a:blip r:embed="rId4"/>
          <a:stretch>
            <a:fillRect/>
          </a:stretch>
        </p:blipFill>
        <p:spPr>
          <a:xfrm>
            <a:off x="209548" y="5907174"/>
            <a:ext cx="6286499" cy="762000"/>
          </a:xfrm>
          <a:prstGeom prst="rect">
            <a:avLst/>
          </a:prstGeom>
        </p:spPr>
      </p:pic>
      <p:sp>
        <p:nvSpPr>
          <p:cNvPr id="6" name="TextBox 5">
            <a:extLst>
              <a:ext uri="{FF2B5EF4-FFF2-40B4-BE49-F238E27FC236}">
                <a16:creationId xmlns:a16="http://schemas.microsoft.com/office/drawing/2014/main" id="{2CFE2F01-470F-49D6-938F-CAFB61DCF37D}"/>
              </a:ext>
            </a:extLst>
          </p:cNvPr>
          <p:cNvSpPr txBox="1"/>
          <p:nvPr/>
        </p:nvSpPr>
        <p:spPr>
          <a:xfrm>
            <a:off x="209547" y="776460"/>
            <a:ext cx="76841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“VACCINE CZAR” Moncef Slaoui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B9B87751-2FE2-4D89-A77D-AB56DBAC7261}"/>
              </a:ext>
            </a:extLst>
          </p:cNvPr>
          <p:cNvSpPr txBox="1"/>
          <p:nvPr/>
        </p:nvSpPr>
        <p:spPr>
          <a:xfrm>
            <a:off x="6705594" y="1221529"/>
            <a:ext cx="5486406"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During these interviews he disclosed two VERY DISTURBING bits of information.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1) Millions of Americans who receive the vaccine will be tracked via an “incredibly precise pharmacovigilance surveillance system” that will track the vitals and whereabouts of Americans who receive the Warp Speed Vaccine.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2) Google and Oracle have been awarded the Defense Contract to track and trace Americans who receive the vaccine.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6433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310473"/>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3649720" y="0"/>
            <a:ext cx="5253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orbel" panose="020B0503020204020204"/>
              </a:rPr>
              <a:t>5G, Nanotech, and COVID Summary</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D71FB6D7-33E3-4E5D-B999-9FD1FEB2F2BB}"/>
              </a:ext>
            </a:extLst>
          </p:cNvPr>
          <p:cNvSpPr txBox="1"/>
          <p:nvPr/>
        </p:nvSpPr>
        <p:spPr>
          <a:xfrm>
            <a:off x="1900929" y="642702"/>
            <a:ext cx="10190808" cy="79714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This presentation will explain how electromagnetic frequencies like 5G work to activate nanotechnology in our environment and our bodies and how it is part of the COVID agenda. This is a distillation of the research we have done over the past two years </a:t>
            </a:r>
            <a:r>
              <a:rPr lang="en-US" sz="2000" dirty="0">
                <a:solidFill>
                  <a:prstClr val="white"/>
                </a:solidFill>
                <a:latin typeface="Corbel" panose="020B0503020204020204"/>
              </a:rPr>
              <a:t>o</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 closely monitoring the censored disclosures of the latest developments of the COVID agenda.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orbel" panose="020B0503020204020204"/>
              </a:rPr>
              <a:t>-Hydrogels Nanotech</a:t>
            </a:r>
            <a:br>
              <a:rPr lang="en-US" sz="2000" dirty="0">
                <a:solidFill>
                  <a:prstClr val="white"/>
                </a:solidFill>
                <a:latin typeface="Corbel" panose="020B0503020204020204"/>
              </a:rPr>
            </a:br>
            <a:r>
              <a:rPr lang="en-US" sz="2000" dirty="0">
                <a:solidFill>
                  <a:prstClr val="white"/>
                </a:solidFill>
                <a:latin typeface="Corbel" panose="020B0503020204020204"/>
              </a:rPr>
              <a:t>-Graphene Oxide (the main ingredient in Hydrogels)</a:t>
            </a:r>
            <a:br>
              <a:rPr lang="en-US" sz="2000" dirty="0">
                <a:solidFill>
                  <a:prstClr val="white"/>
                </a:solidFill>
                <a:latin typeface="Corbel" panose="020B0503020204020204"/>
              </a:rPr>
            </a:br>
            <a:r>
              <a:rPr lang="en-US" sz="2000" dirty="0">
                <a:solidFill>
                  <a:prstClr val="white"/>
                </a:solidFill>
                <a:latin typeface="Corbel" panose="020B0503020204020204"/>
              </a:rPr>
              <a:t>-Hydrogels Graphene oxide are in everything: COVID Injections, water supply, food, chemtrails</a:t>
            </a:r>
            <a:br>
              <a:rPr lang="en-US" sz="2000" dirty="0">
                <a:solidFill>
                  <a:prstClr val="white"/>
                </a:solidFill>
                <a:latin typeface="Corbel" panose="020B0503020204020204"/>
              </a:rPr>
            </a:br>
            <a:r>
              <a:rPr lang="en-US" sz="2000" dirty="0">
                <a:solidFill>
                  <a:prstClr val="white"/>
                </a:solidFill>
                <a:latin typeface="Corbel" panose="020B0503020204020204"/>
              </a:rPr>
              <a:t>-EMF radiation activates the nanotech</a:t>
            </a:r>
            <a:br>
              <a:rPr lang="en-US" sz="2000" dirty="0">
                <a:solidFill>
                  <a:prstClr val="white"/>
                </a:solidFill>
                <a:latin typeface="Corbel" panose="020B0503020204020204"/>
              </a:rPr>
            </a:br>
            <a:r>
              <a:rPr lang="en-US" sz="2000" dirty="0">
                <a:solidFill>
                  <a:prstClr val="white"/>
                </a:solidFill>
                <a:latin typeface="Corbel" panose="020B0503020204020204"/>
              </a:rPr>
              <a:t>-EMF radiation effects on health, it’s the same symptoms labeled “COVID”</a:t>
            </a:r>
            <a:br>
              <a:rPr lang="en-US" sz="2000" dirty="0">
                <a:solidFill>
                  <a:prstClr val="white"/>
                </a:solidFill>
                <a:latin typeface="Corbel" panose="020B0503020204020204"/>
              </a:rPr>
            </a:br>
            <a:r>
              <a:rPr lang="en-US" sz="2000" dirty="0">
                <a:solidFill>
                  <a:prstClr val="white"/>
                </a:solidFill>
                <a:latin typeface="Corbel" panose="020B0503020204020204"/>
              </a:rPr>
              <a:t>-EMF Electrical Pollution and the FLU- A history</a:t>
            </a:r>
            <a:br>
              <a:rPr lang="en-US" sz="2000" dirty="0">
                <a:solidFill>
                  <a:prstClr val="white"/>
                </a:solidFill>
                <a:latin typeface="Corbel" panose="020B0503020204020204"/>
              </a:rPr>
            </a:br>
            <a:r>
              <a:rPr lang="en-US" sz="2000" dirty="0">
                <a:solidFill>
                  <a:prstClr val="white"/>
                </a:solidFill>
                <a:latin typeface="Corbel" panose="020B0503020204020204"/>
              </a:rPr>
              <a:t>-Energy Weapons Used on the Population</a:t>
            </a:r>
            <a:br>
              <a:rPr lang="en-US" sz="2000" dirty="0">
                <a:solidFill>
                  <a:prstClr val="white"/>
                </a:solidFill>
                <a:latin typeface="Corbel" panose="020B0503020204020204"/>
              </a:rPr>
            </a:br>
            <a:r>
              <a:rPr lang="en-US" sz="2000" dirty="0">
                <a:solidFill>
                  <a:prstClr val="white"/>
                </a:solidFill>
                <a:latin typeface="Corbel" panose="020B0503020204020204"/>
              </a:rPr>
              <a:t>-What’s in the Shots- a collection of nanotech findings</a:t>
            </a:r>
            <a:br>
              <a:rPr lang="en-US" sz="2000" dirty="0">
                <a:solidFill>
                  <a:prstClr val="white"/>
                </a:solidFill>
                <a:latin typeface="Corbel" panose="020B0503020204020204"/>
              </a:rPr>
            </a:br>
            <a:r>
              <a:rPr lang="en-US" sz="2000" dirty="0">
                <a:solidFill>
                  <a:prstClr val="white"/>
                </a:solidFill>
                <a:latin typeface="Corbel" panose="020B0503020204020204"/>
              </a:rPr>
              <a:t>-Big Tech tracking and tracing  vaxxed individuals and collecting DNA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orbel" panose="020B0503020204020204"/>
              </a:rPr>
              <a:t>-Why am I sick? Shedding Transmission and Protecting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orbel" panose="020B0503020204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orbel" panose="020B0503020204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orbel" panose="020B0503020204020204"/>
              </a:rPr>
              <a:t>All of our references in this presentation have been documented with links to scientific articles and backup documentation on our blog section of our website www.FTWproject.com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3918291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35818" y="598249"/>
            <a:ext cx="598370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BIG TECH GOT THE DEFENSE CONTRACT TO COLLECT DNA AND TRACK AND TRACE EVERY AMERICAN WHO GETS  THE COVID VACCINE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0F10EA09-5367-4F40-9887-0110068B90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19522" y="0"/>
            <a:ext cx="5872478" cy="2691130"/>
          </a:xfrm>
          <a:prstGeom prst="rect">
            <a:avLst/>
          </a:prstGeom>
          <a:noFill/>
          <a:ln>
            <a:noFill/>
          </a:ln>
        </p:spPr>
      </p:pic>
      <p:sp>
        <p:nvSpPr>
          <p:cNvPr id="5" name="TextBox 4">
            <a:extLst>
              <a:ext uri="{FF2B5EF4-FFF2-40B4-BE49-F238E27FC236}">
                <a16:creationId xmlns:a16="http://schemas.microsoft.com/office/drawing/2014/main" id="{AE9EE681-0E22-4EE7-A8C4-885017FC7608}"/>
              </a:ext>
            </a:extLst>
          </p:cNvPr>
          <p:cNvSpPr txBox="1"/>
          <p:nvPr/>
        </p:nvSpPr>
        <p:spPr>
          <a:xfrm>
            <a:off x="335818" y="3131075"/>
            <a:ext cx="5137484"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5G ROLLED OUT AT “WARP SPEED” DURING ENTIRE COVID PANDEMIC WHILE EVERYONE WAS LOCKED IN THEIR HOMES AND FORBIDDEN TO PROTEST.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C3A5993C-C5F6-4CDA-97C6-E17B3B3BE1A5}"/>
              </a:ext>
            </a:extLst>
          </p:cNvPr>
          <p:cNvPicPr>
            <a:picLocks noChangeAspect="1"/>
          </p:cNvPicPr>
          <p:nvPr/>
        </p:nvPicPr>
        <p:blipFill>
          <a:blip r:embed="rId3"/>
          <a:stretch>
            <a:fillRect/>
          </a:stretch>
        </p:blipFill>
        <p:spPr>
          <a:xfrm>
            <a:off x="6718699" y="2906314"/>
            <a:ext cx="4921753" cy="3951686"/>
          </a:xfrm>
          <a:prstGeom prst="rect">
            <a:avLst/>
          </a:prstGeom>
        </p:spPr>
      </p:pic>
    </p:spTree>
    <p:extLst>
      <p:ext uri="{BB962C8B-B14F-4D97-AF65-F5344CB8AC3E}">
        <p14:creationId xmlns:p14="http://schemas.microsoft.com/office/powerpoint/2010/main" val="1968167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PURPOSE OF FRAUDULENT PCR TESTS IS TO COLLECT AND SELL YOUR DNA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97C46BD4-7516-4772-AE11-3A61D572B776}"/>
              </a:ext>
            </a:extLst>
          </p:cNvPr>
          <p:cNvPicPr>
            <a:picLocks noChangeAspect="1"/>
          </p:cNvPicPr>
          <p:nvPr/>
        </p:nvPicPr>
        <p:blipFill rotWithShape="1">
          <a:blip r:embed="rId2"/>
          <a:srcRect b="14979"/>
          <a:stretch/>
        </p:blipFill>
        <p:spPr>
          <a:xfrm>
            <a:off x="236177" y="753693"/>
            <a:ext cx="7378700" cy="3060318"/>
          </a:xfrm>
          <a:prstGeom prst="rect">
            <a:avLst/>
          </a:prstGeom>
        </p:spPr>
      </p:pic>
      <p:pic>
        <p:nvPicPr>
          <p:cNvPr id="4" name="Picture 3">
            <a:extLst>
              <a:ext uri="{FF2B5EF4-FFF2-40B4-BE49-F238E27FC236}">
                <a16:creationId xmlns:a16="http://schemas.microsoft.com/office/drawing/2014/main" id="{B18DEE2C-C26E-4A6C-B0C7-828FA649E52E}"/>
              </a:ext>
            </a:extLst>
          </p:cNvPr>
          <p:cNvPicPr>
            <a:picLocks noChangeAspect="1"/>
          </p:cNvPicPr>
          <p:nvPr/>
        </p:nvPicPr>
        <p:blipFill>
          <a:blip r:embed="rId3"/>
          <a:stretch>
            <a:fillRect/>
          </a:stretch>
        </p:blipFill>
        <p:spPr>
          <a:xfrm>
            <a:off x="8098905" y="4244615"/>
            <a:ext cx="3366738" cy="2244492"/>
          </a:xfrm>
          <a:prstGeom prst="rect">
            <a:avLst/>
          </a:prstGeom>
        </p:spPr>
      </p:pic>
      <p:pic>
        <p:nvPicPr>
          <p:cNvPr id="7" name="Picture 6">
            <a:extLst>
              <a:ext uri="{FF2B5EF4-FFF2-40B4-BE49-F238E27FC236}">
                <a16:creationId xmlns:a16="http://schemas.microsoft.com/office/drawing/2014/main" id="{BD39A6E5-4F6E-44B7-87DD-275B078D7795}"/>
              </a:ext>
            </a:extLst>
          </p:cNvPr>
          <p:cNvPicPr>
            <a:picLocks noChangeAspect="1"/>
          </p:cNvPicPr>
          <p:nvPr/>
        </p:nvPicPr>
        <p:blipFill>
          <a:blip r:embed="rId4"/>
          <a:stretch>
            <a:fillRect/>
          </a:stretch>
        </p:blipFill>
        <p:spPr>
          <a:xfrm>
            <a:off x="86447" y="3637380"/>
            <a:ext cx="8012458" cy="1188951"/>
          </a:xfrm>
          <a:prstGeom prst="rect">
            <a:avLst/>
          </a:prstGeom>
        </p:spPr>
      </p:pic>
      <p:pic>
        <p:nvPicPr>
          <p:cNvPr id="9" name="Picture 8">
            <a:extLst>
              <a:ext uri="{FF2B5EF4-FFF2-40B4-BE49-F238E27FC236}">
                <a16:creationId xmlns:a16="http://schemas.microsoft.com/office/drawing/2014/main" id="{53C5E837-1543-4CD4-86F0-9E23528923D3}"/>
              </a:ext>
            </a:extLst>
          </p:cNvPr>
          <p:cNvPicPr>
            <a:picLocks noChangeAspect="1"/>
          </p:cNvPicPr>
          <p:nvPr/>
        </p:nvPicPr>
        <p:blipFill>
          <a:blip r:embed="rId5"/>
          <a:stretch>
            <a:fillRect/>
          </a:stretch>
        </p:blipFill>
        <p:spPr>
          <a:xfrm>
            <a:off x="6387249" y="5480050"/>
            <a:ext cx="2015890" cy="1377950"/>
          </a:xfrm>
          <a:prstGeom prst="rect">
            <a:avLst/>
          </a:prstGeom>
        </p:spPr>
      </p:pic>
      <p:pic>
        <p:nvPicPr>
          <p:cNvPr id="10" name="Picture 9">
            <a:extLst>
              <a:ext uri="{FF2B5EF4-FFF2-40B4-BE49-F238E27FC236}">
                <a16:creationId xmlns:a16="http://schemas.microsoft.com/office/drawing/2014/main" id="{3D9CC63A-793D-4B32-A6C2-6E4D8B9DCD1B}"/>
              </a:ext>
            </a:extLst>
          </p:cNvPr>
          <p:cNvPicPr>
            <a:picLocks noChangeAspect="1"/>
          </p:cNvPicPr>
          <p:nvPr/>
        </p:nvPicPr>
        <p:blipFill>
          <a:blip r:embed="rId6"/>
          <a:stretch>
            <a:fillRect/>
          </a:stretch>
        </p:blipFill>
        <p:spPr>
          <a:xfrm>
            <a:off x="85952" y="4416153"/>
            <a:ext cx="6464215" cy="2592098"/>
          </a:xfrm>
          <a:prstGeom prst="rect">
            <a:avLst/>
          </a:prstGeom>
        </p:spPr>
      </p:pic>
      <p:pic>
        <p:nvPicPr>
          <p:cNvPr id="11" name="Picture 10">
            <a:extLst>
              <a:ext uri="{FF2B5EF4-FFF2-40B4-BE49-F238E27FC236}">
                <a16:creationId xmlns:a16="http://schemas.microsoft.com/office/drawing/2014/main" id="{044B0723-B767-4158-8526-7D2B990D3FA2}"/>
              </a:ext>
            </a:extLst>
          </p:cNvPr>
          <p:cNvPicPr>
            <a:picLocks noChangeAspect="1"/>
          </p:cNvPicPr>
          <p:nvPr/>
        </p:nvPicPr>
        <p:blipFill>
          <a:blip r:embed="rId7"/>
          <a:stretch>
            <a:fillRect/>
          </a:stretch>
        </p:blipFill>
        <p:spPr>
          <a:xfrm>
            <a:off x="7663880" y="605118"/>
            <a:ext cx="4528120" cy="3862612"/>
          </a:xfrm>
          <a:prstGeom prst="rect">
            <a:avLst/>
          </a:prstGeom>
        </p:spPr>
      </p:pic>
    </p:spTree>
    <p:extLst>
      <p:ext uri="{BB962C8B-B14F-4D97-AF65-F5344CB8AC3E}">
        <p14:creationId xmlns:p14="http://schemas.microsoft.com/office/powerpoint/2010/main" val="1074356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mn-cs"/>
              </a:rPr>
              <a:t>WHY AM I SICK? SHEDDING TRANSMISSSION AND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308810" y="786435"/>
            <a:ext cx="1188319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Expect Flu Like Symptoms from EMF Pollution and “shedding” from vaccinated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49CAB542-BFA4-4AF5-92D1-D88FABB4E44A}"/>
              </a:ext>
            </a:extLst>
          </p:cNvPr>
          <p:cNvSpPr txBox="1"/>
          <p:nvPr/>
        </p:nvSpPr>
        <p:spPr>
          <a:xfrm>
            <a:off x="461211" y="1387327"/>
            <a:ext cx="118831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Set of symptoms branded as “Covid”: fever, headache, loss of taste and smell, achy joints, extremely fatigued. </a:t>
            </a:r>
          </a:p>
        </p:txBody>
      </p:sp>
      <p:pic>
        <p:nvPicPr>
          <p:cNvPr id="4" name="Picture 3">
            <a:extLst>
              <a:ext uri="{FF2B5EF4-FFF2-40B4-BE49-F238E27FC236}">
                <a16:creationId xmlns:a16="http://schemas.microsoft.com/office/drawing/2014/main" id="{9AAAA4E8-3C4F-4586-9BE2-AD7D959EDFEE}"/>
              </a:ext>
            </a:extLst>
          </p:cNvPr>
          <p:cNvPicPr>
            <a:picLocks noChangeAspect="1"/>
          </p:cNvPicPr>
          <p:nvPr/>
        </p:nvPicPr>
        <p:blipFill>
          <a:blip r:embed="rId2"/>
          <a:stretch>
            <a:fillRect/>
          </a:stretch>
        </p:blipFill>
        <p:spPr>
          <a:xfrm>
            <a:off x="154405" y="1859283"/>
            <a:ext cx="12192000" cy="1024913"/>
          </a:xfrm>
          <a:prstGeom prst="rect">
            <a:avLst/>
          </a:prstGeom>
        </p:spPr>
      </p:pic>
      <p:sp>
        <p:nvSpPr>
          <p:cNvPr id="6" name="TextBox 5">
            <a:extLst>
              <a:ext uri="{FF2B5EF4-FFF2-40B4-BE49-F238E27FC236}">
                <a16:creationId xmlns:a16="http://schemas.microsoft.com/office/drawing/2014/main" id="{65F2BAA0-5A2F-4476-B781-17B88A9EA07C}"/>
              </a:ext>
            </a:extLst>
          </p:cNvPr>
          <p:cNvSpPr txBox="1"/>
          <p:nvPr/>
        </p:nvSpPr>
        <p:spPr>
          <a:xfrm>
            <a:off x="308810" y="3092352"/>
            <a:ext cx="4576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orbel" panose="020B0503020204020204"/>
                <a:ea typeface="+mn-ea"/>
                <a:cs typeface="+mn-cs"/>
              </a:rPr>
              <a:t>EMF Pollution / Radiation Sickness</a:t>
            </a:r>
          </a:p>
        </p:txBody>
      </p:sp>
      <p:sp>
        <p:nvSpPr>
          <p:cNvPr id="9" name="TextBox 8">
            <a:extLst>
              <a:ext uri="{FF2B5EF4-FFF2-40B4-BE49-F238E27FC236}">
                <a16:creationId xmlns:a16="http://schemas.microsoft.com/office/drawing/2014/main" id="{B33B5142-7D4D-4376-AAFC-1DFD9C1D3E3D}"/>
              </a:ext>
            </a:extLst>
          </p:cNvPr>
          <p:cNvSpPr txBox="1"/>
          <p:nvPr/>
        </p:nvSpPr>
        <p:spPr>
          <a:xfrm>
            <a:off x="6052552" y="3114702"/>
            <a:ext cx="603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orbel" panose="020B0503020204020204"/>
                <a:ea typeface="+mn-ea"/>
                <a:cs typeface="+mn-cs"/>
              </a:rPr>
              <a:t>“shedding” or “transmission” from the vaxxed</a:t>
            </a:r>
          </a:p>
        </p:txBody>
      </p:sp>
      <p:cxnSp>
        <p:nvCxnSpPr>
          <p:cNvPr id="10" name="Straight Connector 9">
            <a:extLst>
              <a:ext uri="{FF2B5EF4-FFF2-40B4-BE49-F238E27FC236}">
                <a16:creationId xmlns:a16="http://schemas.microsoft.com/office/drawing/2014/main" id="{5D1ADBE6-9CEB-4B05-87B1-8D1D4C85E0B6}"/>
              </a:ext>
            </a:extLst>
          </p:cNvPr>
          <p:cNvCxnSpPr/>
          <p:nvPr/>
        </p:nvCxnSpPr>
        <p:spPr>
          <a:xfrm>
            <a:off x="5558590" y="2983832"/>
            <a:ext cx="0" cy="368994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CCB28D-5A6C-4DE9-86D1-17D38E06A7FE}"/>
              </a:ext>
            </a:extLst>
          </p:cNvPr>
          <p:cNvSpPr txBox="1"/>
          <p:nvPr/>
        </p:nvSpPr>
        <p:spPr>
          <a:xfrm>
            <a:off x="2695079" y="3789947"/>
            <a:ext cx="268302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-more 5G radiating the public</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-more satellites launched during the pandemic</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TextBox 12">
            <a:extLst>
              <a:ext uri="{FF2B5EF4-FFF2-40B4-BE49-F238E27FC236}">
                <a16:creationId xmlns:a16="http://schemas.microsoft.com/office/drawing/2014/main" id="{F927D631-55E2-4A8E-BAE1-C121A9818D67}"/>
              </a:ext>
            </a:extLst>
          </p:cNvPr>
          <p:cNvSpPr txBox="1"/>
          <p:nvPr/>
        </p:nvSpPr>
        <p:spPr>
          <a:xfrm>
            <a:off x="8646612" y="3555979"/>
            <a:ext cx="292616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-studies and reports show that something is indeed being spread from vaxxed to unvaxxed.</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-billions of people vaccinated with nanotech that emit a signal are adding to the radiation in the atmosphere. People are the new cell towers.</a:t>
            </a:r>
          </a:p>
        </p:txBody>
      </p:sp>
      <p:pic>
        <p:nvPicPr>
          <p:cNvPr id="12" name="Picture 11">
            <a:extLst>
              <a:ext uri="{FF2B5EF4-FFF2-40B4-BE49-F238E27FC236}">
                <a16:creationId xmlns:a16="http://schemas.microsoft.com/office/drawing/2014/main" id="{D629B691-923F-4F75-97BB-8568EACE1EC0}"/>
              </a:ext>
            </a:extLst>
          </p:cNvPr>
          <p:cNvPicPr>
            <a:picLocks noChangeAspect="1"/>
          </p:cNvPicPr>
          <p:nvPr/>
        </p:nvPicPr>
        <p:blipFill>
          <a:blip r:embed="rId3"/>
          <a:stretch>
            <a:fillRect/>
          </a:stretch>
        </p:blipFill>
        <p:spPr>
          <a:xfrm>
            <a:off x="5898858" y="3696887"/>
            <a:ext cx="2407487" cy="2862235"/>
          </a:xfrm>
          <a:prstGeom prst="rect">
            <a:avLst/>
          </a:prstGeom>
        </p:spPr>
      </p:pic>
      <p:pic>
        <p:nvPicPr>
          <p:cNvPr id="15" name="Picture 14">
            <a:extLst>
              <a:ext uri="{FF2B5EF4-FFF2-40B4-BE49-F238E27FC236}">
                <a16:creationId xmlns:a16="http://schemas.microsoft.com/office/drawing/2014/main" id="{F03CDFC1-576D-461F-97AF-E709866C974C}"/>
              </a:ext>
            </a:extLst>
          </p:cNvPr>
          <p:cNvPicPr>
            <a:picLocks noChangeAspect="1"/>
          </p:cNvPicPr>
          <p:nvPr/>
        </p:nvPicPr>
        <p:blipFill>
          <a:blip r:embed="rId4"/>
          <a:stretch>
            <a:fillRect/>
          </a:stretch>
        </p:blipFill>
        <p:spPr>
          <a:xfrm>
            <a:off x="154405" y="3696887"/>
            <a:ext cx="2407478" cy="2902930"/>
          </a:xfrm>
          <a:prstGeom prst="rect">
            <a:avLst/>
          </a:prstGeom>
        </p:spPr>
      </p:pic>
    </p:spTree>
    <p:extLst>
      <p:ext uri="{BB962C8B-B14F-4D97-AF65-F5344CB8AC3E}">
        <p14:creationId xmlns:p14="http://schemas.microsoft.com/office/powerpoint/2010/main" val="44535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VACCINATED PEOPLE MAKING THE UNVACCINATED SICK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1260396" y="1237306"/>
            <a:ext cx="89891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FA71042D-1518-40C7-9D30-F96CAB77412D}"/>
              </a:ext>
            </a:extLst>
          </p:cNvPr>
          <p:cNvSpPr txBox="1"/>
          <p:nvPr/>
        </p:nvSpPr>
        <p:spPr>
          <a:xfrm>
            <a:off x="1042737" y="625852"/>
            <a:ext cx="10106526"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We covered shedding and transmission from the vaccinated in depth in our presentation in May 2021. We believe that the sickness that is being transmitted from the vaccinated to the unvaccinated is being transmitted on an energetic level via the morphogenic field. We showed examples of how this works in our May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C886DB4D-6C3C-4854-9385-D5BC49047D43}"/>
              </a:ext>
            </a:extLst>
          </p:cNvPr>
          <p:cNvSpPr txBox="1"/>
          <p:nvPr/>
        </p:nvSpPr>
        <p:spPr>
          <a:xfrm>
            <a:off x="1579478" y="2300726"/>
            <a:ext cx="92402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Documentation that shows knowledge and intent of the vaccine manufacturers to promote the shedding of vaccination symptoms to the unvaccinated. </a:t>
            </a:r>
          </a:p>
        </p:txBody>
      </p:sp>
      <p:pic>
        <p:nvPicPr>
          <p:cNvPr id="4" name="Picture 3">
            <a:extLst>
              <a:ext uri="{FF2B5EF4-FFF2-40B4-BE49-F238E27FC236}">
                <a16:creationId xmlns:a16="http://schemas.microsoft.com/office/drawing/2014/main" id="{91FBBD24-1763-4C6B-BC08-59425817C9E3}"/>
              </a:ext>
            </a:extLst>
          </p:cNvPr>
          <p:cNvPicPr>
            <a:picLocks noChangeAspect="1"/>
          </p:cNvPicPr>
          <p:nvPr/>
        </p:nvPicPr>
        <p:blipFill rotWithShape="1">
          <a:blip r:embed="rId2"/>
          <a:srcRect l="24829" t="3963" r="6425" b="60912"/>
          <a:stretch/>
        </p:blipFill>
        <p:spPr>
          <a:xfrm>
            <a:off x="156410" y="3672468"/>
            <a:ext cx="4194521" cy="2816639"/>
          </a:xfrm>
          <a:prstGeom prst="rect">
            <a:avLst/>
          </a:prstGeom>
        </p:spPr>
      </p:pic>
      <p:sp>
        <p:nvSpPr>
          <p:cNvPr id="7" name="TextBox 6">
            <a:extLst>
              <a:ext uri="{FF2B5EF4-FFF2-40B4-BE49-F238E27FC236}">
                <a16:creationId xmlns:a16="http://schemas.microsoft.com/office/drawing/2014/main" id="{38D47996-1204-49E4-A1B5-38CE0D5312D8}"/>
              </a:ext>
            </a:extLst>
          </p:cNvPr>
          <p:cNvSpPr txBox="1"/>
          <p:nvPr/>
        </p:nvSpPr>
        <p:spPr>
          <a:xfrm>
            <a:off x="308810" y="3181301"/>
            <a:ext cx="44877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John Hopkins- Self Spreading Vaccines</a:t>
            </a:r>
          </a:p>
        </p:txBody>
      </p:sp>
      <p:sp>
        <p:nvSpPr>
          <p:cNvPr id="10" name="TextBox 9">
            <a:extLst>
              <a:ext uri="{FF2B5EF4-FFF2-40B4-BE49-F238E27FC236}">
                <a16:creationId xmlns:a16="http://schemas.microsoft.com/office/drawing/2014/main" id="{C8FC9996-149C-4C66-9033-260B4A139403}"/>
              </a:ext>
            </a:extLst>
          </p:cNvPr>
          <p:cNvSpPr txBox="1"/>
          <p:nvPr/>
        </p:nvSpPr>
        <p:spPr>
          <a:xfrm>
            <a:off x="5145997" y="3365967"/>
            <a:ext cx="269507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Pfizer documents admit that the experimental mRNA trial subjects are </a:t>
            </a: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Super Spreaders</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who transmit disease to the unvaxxed. During Pfizer’s clinical trials it’s cleverly termed “occupational exposure”.</a:t>
            </a:r>
          </a:p>
        </p:txBody>
      </p:sp>
      <p:pic>
        <p:nvPicPr>
          <p:cNvPr id="9" name="Picture 8">
            <a:extLst>
              <a:ext uri="{FF2B5EF4-FFF2-40B4-BE49-F238E27FC236}">
                <a16:creationId xmlns:a16="http://schemas.microsoft.com/office/drawing/2014/main" id="{9A304939-B412-4D63-9CB4-0D25193234A0}"/>
              </a:ext>
            </a:extLst>
          </p:cNvPr>
          <p:cNvPicPr>
            <a:picLocks noChangeAspect="1"/>
          </p:cNvPicPr>
          <p:nvPr/>
        </p:nvPicPr>
        <p:blipFill>
          <a:blip r:embed="rId3"/>
          <a:stretch>
            <a:fillRect/>
          </a:stretch>
        </p:blipFill>
        <p:spPr>
          <a:xfrm>
            <a:off x="7841071" y="3328818"/>
            <a:ext cx="4081462" cy="2743200"/>
          </a:xfrm>
          <a:prstGeom prst="rect">
            <a:avLst/>
          </a:prstGeom>
        </p:spPr>
      </p:pic>
    </p:spTree>
    <p:extLst>
      <p:ext uri="{BB962C8B-B14F-4D97-AF65-F5344CB8AC3E}">
        <p14:creationId xmlns:p14="http://schemas.microsoft.com/office/powerpoint/2010/main" val="1376401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B089-491F-44C1-83EE-DE9112E0EF10}"/>
              </a:ext>
            </a:extLst>
          </p:cNvPr>
          <p:cNvSpPr>
            <a:spLocks noGrp="1"/>
          </p:cNvSpPr>
          <p:nvPr>
            <p:ph type="title"/>
          </p:nvPr>
        </p:nvSpPr>
        <p:spPr/>
        <p:txBody>
          <a:bodyPr/>
          <a:lstStyle/>
          <a:p>
            <a:r>
              <a:rPr lang="en-US" dirty="0"/>
              <a:t>How to protect yourself</a:t>
            </a:r>
          </a:p>
        </p:txBody>
      </p:sp>
      <p:sp>
        <p:nvSpPr>
          <p:cNvPr id="3" name="Content Placeholder 2">
            <a:extLst>
              <a:ext uri="{FF2B5EF4-FFF2-40B4-BE49-F238E27FC236}">
                <a16:creationId xmlns:a16="http://schemas.microsoft.com/office/drawing/2014/main" id="{10BA658D-80FF-4A3E-98C5-4AF5482C5125}"/>
              </a:ext>
            </a:extLst>
          </p:cNvPr>
          <p:cNvSpPr>
            <a:spLocks noGrp="1"/>
          </p:cNvSpPr>
          <p:nvPr>
            <p:ph idx="1"/>
          </p:nvPr>
        </p:nvSpPr>
        <p:spPr>
          <a:xfrm>
            <a:off x="1120000" y="1524835"/>
            <a:ext cx="8360884" cy="4021723"/>
          </a:xfrm>
        </p:spPr>
        <p:txBody>
          <a:bodyPr>
            <a:normAutofit fontScale="92500" lnSpcReduction="10000"/>
          </a:bodyPr>
          <a:lstStyle/>
          <a:p>
            <a:r>
              <a:rPr lang="en-US" dirty="0"/>
              <a:t>Boost your immune system</a:t>
            </a:r>
          </a:p>
          <a:p>
            <a:r>
              <a:rPr lang="en-US" dirty="0"/>
              <a:t>Detox your body from heavy metals and graphene oxide (protocols are available, suggestions on our website)</a:t>
            </a:r>
          </a:p>
          <a:p>
            <a:r>
              <a:rPr lang="en-US" dirty="0"/>
              <a:t>Use EMF protection products to clean your environment</a:t>
            </a:r>
          </a:p>
          <a:p>
            <a:r>
              <a:rPr lang="en-US" dirty="0"/>
              <a:t>Do not take </a:t>
            </a:r>
            <a:r>
              <a:rPr lang="en-US" dirty="0" err="1"/>
              <a:t>Covid</a:t>
            </a:r>
            <a:r>
              <a:rPr lang="en-US" dirty="0"/>
              <a:t> injections or boosters, do not take PCR tests. If you have it may still be possible to follow a detox protocol to restore your health</a:t>
            </a:r>
          </a:p>
          <a:p>
            <a:r>
              <a:rPr lang="en-US" dirty="0"/>
              <a:t>Turn off </a:t>
            </a:r>
            <a:r>
              <a:rPr lang="en-US" dirty="0" err="1"/>
              <a:t>wifi</a:t>
            </a:r>
            <a:r>
              <a:rPr lang="en-US" dirty="0"/>
              <a:t> at night</a:t>
            </a:r>
          </a:p>
          <a:p>
            <a:r>
              <a:rPr lang="en-US" dirty="0"/>
              <a:t>If you live near towers and it is possible, you can move</a:t>
            </a:r>
            <a:br>
              <a:rPr lang="en-US" dirty="0"/>
            </a:br>
            <a:r>
              <a:rPr lang="en-US" dirty="0"/>
              <a:t>to a more rural area</a:t>
            </a:r>
          </a:p>
          <a:p>
            <a:endParaRPr lang="en-US" dirty="0"/>
          </a:p>
          <a:p>
            <a:endParaRPr lang="en-US" dirty="0"/>
          </a:p>
        </p:txBody>
      </p:sp>
    </p:spTree>
    <p:extLst>
      <p:ext uri="{BB962C8B-B14F-4D97-AF65-F5344CB8AC3E}">
        <p14:creationId xmlns:p14="http://schemas.microsoft.com/office/powerpoint/2010/main" val="3218087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9403367" y="4262776"/>
            <a:ext cx="248977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Figure 17 3D. Darpa Hydrogel Crystals. To this was added human saliva with antibodies on the left and then on the right ivermectin. see Figures 18 and 19.</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F4A8A6BC-F9A5-41C5-9064-BB64A23F4E16}"/>
              </a:ext>
            </a:extLst>
          </p:cNvPr>
          <p:cNvPicPr>
            <a:picLocks noChangeAspect="1"/>
          </p:cNvPicPr>
          <p:nvPr/>
        </p:nvPicPr>
        <p:blipFill>
          <a:blip r:embed="rId2"/>
          <a:stretch>
            <a:fillRect/>
          </a:stretch>
        </p:blipFill>
        <p:spPr>
          <a:xfrm>
            <a:off x="3455797" y="1347070"/>
            <a:ext cx="5859319" cy="5326703"/>
          </a:xfrm>
          <a:prstGeom prst="rect">
            <a:avLst/>
          </a:prstGeom>
        </p:spPr>
      </p:pic>
      <p:sp>
        <p:nvSpPr>
          <p:cNvPr id="3" name="TextBox 2">
            <a:extLst>
              <a:ext uri="{FF2B5EF4-FFF2-40B4-BE49-F238E27FC236}">
                <a16:creationId xmlns:a16="http://schemas.microsoft.com/office/drawing/2014/main" id="{8A7D9C4A-02D5-4FB8-B12C-AE1BE9837DAE}"/>
              </a:ext>
            </a:extLst>
          </p:cNvPr>
          <p:cNvSpPr txBox="1"/>
          <p:nvPr/>
        </p:nvSpPr>
        <p:spPr>
          <a:xfrm>
            <a:off x="9403367" y="1759447"/>
            <a:ext cx="278863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Study Done on Nanotech found in covid test swabs: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“Analysis of test sticks from surface testing in the Slovak Republic – confirmation of genocide”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C5C83321-C8E4-446E-8E03-D863BF09DFDD}"/>
              </a:ext>
            </a:extLst>
          </p:cNvPr>
          <p:cNvPicPr>
            <a:picLocks noChangeAspect="1"/>
          </p:cNvPicPr>
          <p:nvPr/>
        </p:nvPicPr>
        <p:blipFill rotWithShape="1">
          <a:blip r:embed="rId3"/>
          <a:srcRect l="20230" r="2221"/>
          <a:stretch/>
        </p:blipFill>
        <p:spPr>
          <a:xfrm>
            <a:off x="123048" y="1698463"/>
            <a:ext cx="3043990" cy="1808557"/>
          </a:xfrm>
          <a:prstGeom prst="rect">
            <a:avLst/>
          </a:prstGeom>
        </p:spPr>
      </p:pic>
      <p:sp>
        <p:nvSpPr>
          <p:cNvPr id="11" name="TextBox 10">
            <a:extLst>
              <a:ext uri="{FF2B5EF4-FFF2-40B4-BE49-F238E27FC236}">
                <a16:creationId xmlns:a16="http://schemas.microsoft.com/office/drawing/2014/main" id="{7E565BE0-A0B7-42FE-A133-CACEF9187774}"/>
              </a:ext>
            </a:extLst>
          </p:cNvPr>
          <p:cNvSpPr txBox="1"/>
          <p:nvPr/>
        </p:nvSpPr>
        <p:spPr>
          <a:xfrm>
            <a:off x="298862" y="4102125"/>
            <a:ext cx="2286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Fractal Graphene nanoantenna’s from La Quinta Columna Report</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Same thing found by the Slovak Republic team</a:t>
            </a:r>
          </a:p>
        </p:txBody>
      </p:sp>
      <p:cxnSp>
        <p:nvCxnSpPr>
          <p:cNvPr id="13" name="Straight Arrow Connector 12">
            <a:extLst>
              <a:ext uri="{FF2B5EF4-FFF2-40B4-BE49-F238E27FC236}">
                <a16:creationId xmlns:a16="http://schemas.microsoft.com/office/drawing/2014/main" id="{C822D52F-037B-4108-9C44-F8A367F25E6E}"/>
              </a:ext>
            </a:extLst>
          </p:cNvPr>
          <p:cNvCxnSpPr>
            <a:stCxn id="11" idx="0"/>
          </p:cNvCxnSpPr>
          <p:nvPr/>
        </p:nvCxnSpPr>
        <p:spPr>
          <a:xfrm flipV="1">
            <a:off x="1441862" y="3562671"/>
            <a:ext cx="0" cy="53945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EAA730-8296-4ACF-B900-4890C5F6F98C}"/>
              </a:ext>
            </a:extLst>
          </p:cNvPr>
          <p:cNvCxnSpPr>
            <a:cxnSpLocks/>
          </p:cNvCxnSpPr>
          <p:nvPr/>
        </p:nvCxnSpPr>
        <p:spPr>
          <a:xfrm>
            <a:off x="2346079" y="6294101"/>
            <a:ext cx="820959"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05497AC-7842-4372-9845-BE1446B5FA17}"/>
              </a:ext>
            </a:extLst>
          </p:cNvPr>
          <p:cNvPicPr>
            <a:picLocks noChangeAspect="1"/>
          </p:cNvPicPr>
          <p:nvPr/>
        </p:nvPicPr>
        <p:blipFill>
          <a:blip r:embed="rId4"/>
          <a:stretch>
            <a:fillRect/>
          </a:stretch>
        </p:blipFill>
        <p:spPr>
          <a:xfrm>
            <a:off x="0" y="301922"/>
            <a:ext cx="12192000" cy="775421"/>
          </a:xfrm>
          <a:prstGeom prst="rect">
            <a:avLst/>
          </a:prstGeom>
        </p:spPr>
      </p:pic>
    </p:spTree>
    <p:extLst>
      <p:ext uri="{BB962C8B-B14F-4D97-AF65-F5344CB8AC3E}">
        <p14:creationId xmlns:p14="http://schemas.microsoft.com/office/powerpoint/2010/main" val="3588732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32341" y="172734"/>
            <a:ext cx="124566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IMMUNE SYSTEM TREATMENTS ERADICATE NANOTECHNOLOGY FOUND IN COVID SHOTS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417095" y="744011"/>
            <a:ext cx="5225716"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Human saliva with strong immune system antibodies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(“recovered from Covid”) broke down the fractal antennae structures when applied to the left side of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7" name="Picture 6">
            <a:extLst>
              <a:ext uri="{FF2B5EF4-FFF2-40B4-BE49-F238E27FC236}">
                <a16:creationId xmlns:a16="http://schemas.microsoft.com/office/drawing/2014/main" id="{7A2EA21F-E790-498A-A9EF-CC5BB40327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8810" y="2456721"/>
            <a:ext cx="5117432" cy="3573047"/>
          </a:xfrm>
          <a:prstGeom prst="rect">
            <a:avLst/>
          </a:prstGeom>
          <a:noFill/>
        </p:spPr>
      </p:pic>
      <p:pic>
        <p:nvPicPr>
          <p:cNvPr id="4" name="Picture 3">
            <a:extLst>
              <a:ext uri="{FF2B5EF4-FFF2-40B4-BE49-F238E27FC236}">
                <a16:creationId xmlns:a16="http://schemas.microsoft.com/office/drawing/2014/main" id="{68ADD141-9B22-4A19-9105-FEB5124030E3}"/>
              </a:ext>
            </a:extLst>
          </p:cNvPr>
          <p:cNvPicPr>
            <a:picLocks noChangeAspect="1"/>
          </p:cNvPicPr>
          <p:nvPr/>
        </p:nvPicPr>
        <p:blipFill>
          <a:blip r:embed="rId3"/>
          <a:stretch>
            <a:fillRect/>
          </a:stretch>
        </p:blipFill>
        <p:spPr>
          <a:xfrm>
            <a:off x="6633413" y="2480782"/>
            <a:ext cx="5117432" cy="3573047"/>
          </a:xfrm>
          <a:prstGeom prst="rect">
            <a:avLst/>
          </a:prstGeom>
        </p:spPr>
      </p:pic>
      <p:cxnSp>
        <p:nvCxnSpPr>
          <p:cNvPr id="9" name="Straight Arrow Connector 8">
            <a:extLst>
              <a:ext uri="{FF2B5EF4-FFF2-40B4-BE49-F238E27FC236}">
                <a16:creationId xmlns:a16="http://schemas.microsoft.com/office/drawing/2014/main" id="{C963AF7F-4644-4B45-87D5-6ED85A343EC4}"/>
              </a:ext>
            </a:extLst>
          </p:cNvPr>
          <p:cNvCxnSpPr>
            <a:cxnSpLocks/>
          </p:cNvCxnSpPr>
          <p:nvPr/>
        </p:nvCxnSpPr>
        <p:spPr>
          <a:xfrm>
            <a:off x="1600200" y="1864895"/>
            <a:ext cx="0" cy="156410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2A75EA-87E7-4B20-8236-FA15B8486810}"/>
              </a:ext>
            </a:extLst>
          </p:cNvPr>
          <p:cNvSpPr/>
          <p:nvPr/>
        </p:nvSpPr>
        <p:spPr>
          <a:xfrm>
            <a:off x="6633413" y="759705"/>
            <a:ext cx="52257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Ivermectin applied to the RIGHT side of the slide completely eradicated the antennae structures and made them disappear all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16" name="Straight Arrow Connector 15">
            <a:extLst>
              <a:ext uri="{FF2B5EF4-FFF2-40B4-BE49-F238E27FC236}">
                <a16:creationId xmlns:a16="http://schemas.microsoft.com/office/drawing/2014/main" id="{90A0F323-8B6D-4849-A489-28649B33FDBF}"/>
              </a:ext>
            </a:extLst>
          </p:cNvPr>
          <p:cNvCxnSpPr>
            <a:cxnSpLocks/>
          </p:cNvCxnSpPr>
          <p:nvPr/>
        </p:nvCxnSpPr>
        <p:spPr>
          <a:xfrm>
            <a:off x="10427368" y="1439286"/>
            <a:ext cx="0" cy="156410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CDA2C3-3E4C-4EFB-A827-83E91E692BF0}"/>
              </a:ext>
            </a:extLst>
          </p:cNvPr>
          <p:cNvSpPr txBox="1"/>
          <p:nvPr/>
        </p:nvSpPr>
        <p:spPr>
          <a:xfrm>
            <a:off x="2041358" y="6029768"/>
            <a:ext cx="11831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Figure 18 </a:t>
            </a:r>
          </a:p>
        </p:txBody>
      </p:sp>
      <p:sp>
        <p:nvSpPr>
          <p:cNvPr id="18" name="TextBox 17">
            <a:extLst>
              <a:ext uri="{FF2B5EF4-FFF2-40B4-BE49-F238E27FC236}">
                <a16:creationId xmlns:a16="http://schemas.microsoft.com/office/drawing/2014/main" id="{C96200BF-0C78-4F67-BFC6-0601F1C4A5A8}"/>
              </a:ext>
            </a:extLst>
          </p:cNvPr>
          <p:cNvSpPr txBox="1"/>
          <p:nvPr/>
        </p:nvSpPr>
        <p:spPr>
          <a:xfrm>
            <a:off x="8835191" y="5997757"/>
            <a:ext cx="11831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Figure 19 </a:t>
            </a:r>
          </a:p>
        </p:txBody>
      </p:sp>
    </p:spTree>
    <p:extLst>
      <p:ext uri="{BB962C8B-B14F-4D97-AF65-F5344CB8AC3E}">
        <p14:creationId xmlns:p14="http://schemas.microsoft.com/office/powerpoint/2010/main" val="1101262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66354" y="0"/>
            <a:ext cx="619421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WHY WE DO WHAT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rPr>
              <a:t>“I will give thee the treasures of darkness, the hidden riches of the secret places…” Isaiah 45:3</a:t>
            </a:r>
            <a:br>
              <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rPr>
            </a:br>
            <a:endPar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FORBIDDEN TECH: The complete guide to energy, social, and biological technologies that they did not want you to know about.  (2017)</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www.FORBIDDENTECH.WEBSITE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We are Christians, Engineers and Scientists. We feel it is our calling to help inform people about the technology that is being used against Gods creation. We have been monitoring the news on 5G, Covid Vaccine related issues so that we can present them in a condensed summary to inform the public.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Handmade products orgone and shungite for EMF protection. Made by us in our workshop in Morocco. WWW.FTWPROJECT.COM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Online engineering academy for the co-development of researching and building DIY off grid energy devices. WWW.CLEANENERGYACADEMY.COM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
        <p:nvSpPr>
          <p:cNvPr id="14" name="TextBox 13">
            <a:extLst>
              <a:ext uri="{FF2B5EF4-FFF2-40B4-BE49-F238E27FC236}">
                <a16:creationId xmlns:a16="http://schemas.microsoft.com/office/drawing/2014/main" id="{53921FE7-01B7-47EF-A2B5-45EE80ECC7B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396926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440973" y="293427"/>
            <a:ext cx="8073190"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CONDUCTIVE HYDROGELS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F580795B-443C-4A02-B877-25393CFA9B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5660" y="1278313"/>
            <a:ext cx="5486400" cy="3866894"/>
          </a:xfrm>
          <a:prstGeom prst="rect">
            <a:avLst/>
          </a:prstGeom>
          <a:noFill/>
          <a:ln>
            <a:noFill/>
          </a:ln>
        </p:spPr>
      </p:pic>
      <p:pic>
        <p:nvPicPr>
          <p:cNvPr id="5" name="Picture 4">
            <a:extLst>
              <a:ext uri="{FF2B5EF4-FFF2-40B4-BE49-F238E27FC236}">
                <a16:creationId xmlns:a16="http://schemas.microsoft.com/office/drawing/2014/main" id="{C945361C-90C2-422F-AC4C-617EE3C47E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5832" y="1006523"/>
            <a:ext cx="6050507" cy="5558049"/>
          </a:xfrm>
          <a:prstGeom prst="rect">
            <a:avLst/>
          </a:prstGeom>
          <a:noFill/>
          <a:ln>
            <a:noFill/>
          </a:ln>
        </p:spPr>
      </p:pic>
    </p:spTree>
    <p:extLst>
      <p:ext uri="{BB962C8B-B14F-4D97-AF65-F5344CB8AC3E}">
        <p14:creationId xmlns:p14="http://schemas.microsoft.com/office/powerpoint/2010/main" val="237326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680483" y="166023"/>
            <a:ext cx="11121656"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HYDROGEL NANOTECH CHARACTERISTICS STUDIES AND PATENTS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E0A97A50-0ADB-4C03-B48B-83DC2D41E588}"/>
              </a:ext>
            </a:extLst>
          </p:cNvPr>
          <p:cNvPicPr>
            <a:picLocks noChangeAspect="1"/>
          </p:cNvPicPr>
          <p:nvPr/>
        </p:nvPicPr>
        <p:blipFill rotWithShape="1">
          <a:blip r:embed="rId2"/>
          <a:srcRect b="42303"/>
          <a:stretch/>
        </p:blipFill>
        <p:spPr>
          <a:xfrm>
            <a:off x="202018" y="1583398"/>
            <a:ext cx="6157105" cy="4572853"/>
          </a:xfrm>
          <a:prstGeom prst="rect">
            <a:avLst/>
          </a:prstGeom>
        </p:spPr>
      </p:pic>
      <p:sp>
        <p:nvSpPr>
          <p:cNvPr id="7" name="TextBox 6">
            <a:extLst>
              <a:ext uri="{FF2B5EF4-FFF2-40B4-BE49-F238E27FC236}">
                <a16:creationId xmlns:a16="http://schemas.microsoft.com/office/drawing/2014/main" id="{861667F4-F0A9-4D1E-BB6E-C97DE0542AD8}"/>
              </a:ext>
            </a:extLst>
          </p:cNvPr>
          <p:cNvSpPr txBox="1"/>
          <p:nvPr/>
        </p:nvSpPr>
        <p:spPr>
          <a:xfrm>
            <a:off x="6432698" y="1469167"/>
            <a:ext cx="5557284"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Nanotech  used in hydrogels is designed to lock into our DNA to manipulate it, track and trace our bodies by collecting and transmitting our information to a data collection point, monitor our vitals, fuse into our system to allow a means of physical, biological control by an outside source.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They are putting hydrogels in the Food Supply (Journal of Agriculture and Food Chemistry)</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8218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680483" y="166023"/>
            <a:ext cx="11121656"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HYDROGEL NANOTECH CHARACTERISTICS STUDIES AND PATENTS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F9056263-68E2-40EA-8A2E-39623BDEF782}"/>
              </a:ext>
            </a:extLst>
          </p:cNvPr>
          <p:cNvPicPr>
            <a:picLocks noChangeAspect="1"/>
          </p:cNvPicPr>
          <p:nvPr/>
        </p:nvPicPr>
        <p:blipFill rotWithShape="1">
          <a:blip r:embed="rId2"/>
          <a:srcRect b="42783"/>
          <a:stretch/>
        </p:blipFill>
        <p:spPr>
          <a:xfrm>
            <a:off x="1726257" y="1909719"/>
            <a:ext cx="8268347" cy="4782258"/>
          </a:xfrm>
          <a:prstGeom prst="rect">
            <a:avLst/>
          </a:prstGeom>
        </p:spPr>
      </p:pic>
      <p:pic>
        <p:nvPicPr>
          <p:cNvPr id="3" name="Picture 2">
            <a:extLst>
              <a:ext uri="{FF2B5EF4-FFF2-40B4-BE49-F238E27FC236}">
                <a16:creationId xmlns:a16="http://schemas.microsoft.com/office/drawing/2014/main" id="{4BBB52EA-A6F0-4CD9-80C2-FA7EDA300935}"/>
              </a:ext>
            </a:extLst>
          </p:cNvPr>
          <p:cNvPicPr>
            <a:picLocks noChangeAspect="1"/>
          </p:cNvPicPr>
          <p:nvPr/>
        </p:nvPicPr>
        <p:blipFill>
          <a:blip r:embed="rId3"/>
          <a:stretch>
            <a:fillRect/>
          </a:stretch>
        </p:blipFill>
        <p:spPr>
          <a:xfrm>
            <a:off x="595422" y="697036"/>
            <a:ext cx="10668925" cy="1652159"/>
          </a:xfrm>
          <a:prstGeom prst="rect">
            <a:avLst/>
          </a:prstGeom>
        </p:spPr>
      </p:pic>
    </p:spTree>
    <p:extLst>
      <p:ext uri="{BB962C8B-B14F-4D97-AF65-F5344CB8AC3E}">
        <p14:creationId xmlns:p14="http://schemas.microsoft.com/office/powerpoint/2010/main" val="99801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 is Graphene?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2DF9A032-4E72-4E04-B883-013541C88DB6}"/>
              </a:ext>
            </a:extLst>
          </p:cNvPr>
          <p:cNvSpPr/>
          <p:nvPr/>
        </p:nvSpPr>
        <p:spPr>
          <a:xfrm>
            <a:off x="3732027" y="674128"/>
            <a:ext cx="7943265" cy="6434582"/>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Graphene is a single layer of carbon atoms, tightly bound in a honeycomb lattice. It is an allotrope of carbon.</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Arial" panose="020B0604020202020204" pitchFamily="34" charset="0"/>
                <a:cs typeface="Times New Roman" panose="02020603050405020304" pitchFamily="18" charset="0"/>
              </a:rPr>
              <a:t>According to the official narrative: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“Discovered” in 2004 when researchers at University of Manchester isolated a single plane of graphite (graphene) using a kind of scotch tape.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b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This 2D material revealed properties that lend to a number of applications in electronics, remote sensing, medicine (in graphene oxide form), quantum computing:</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Symbol" panose="05050102010706020507" pitchFamily="18" charset="2"/>
                <a:cs typeface="Symbol" panose="05050102010706020507" pitchFamily="18" charset="2"/>
              </a:rPr>
              <a:t>It is stronger than diamond yet flexible and transparent</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Symbol" panose="05050102010706020507" pitchFamily="18" charset="2"/>
                <a:cs typeface="Symbol" panose="05050102010706020507" pitchFamily="18" charset="2"/>
              </a:rPr>
              <a:t>Graphene conducts heat and electricity and superconductor efficiencies!</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Symbol" panose="05050102010706020507" pitchFamily="18" charset="2"/>
                <a:cs typeface="Symbol" panose="05050102010706020507" pitchFamily="18" charset="2"/>
              </a:rPr>
              <a:t>Its electronic properties make it highly sensitive to the absorption of molecules such as CO, NO, NO2, and NH3. Research has indicated that this sensitivity can be increased by 100 fold with addition of Boron.</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Symbol" panose="05050102010706020507" pitchFamily="18" charset="2"/>
                <a:cs typeface="Symbol" panose="05050102010706020507" pitchFamily="18" charset="2"/>
              </a:rPr>
              <a:t>Graphene has made possible the development of electron-spin based quantum computing. Many types of graphene components are in development to test various quantum computing qubit models. </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Symbol" panose="05050102010706020507" pitchFamily="18" charset="2"/>
                <a:cs typeface="Symbol" panose="05050102010706020507" pitchFamily="18" charset="2"/>
              </a:rPr>
              <a:t>Water filtration and purification (highly absorbent used in oil spill cleanups at only a fraction of the weight)</a:t>
            </a:r>
          </a:p>
          <a:p>
            <a:pPr marL="269875" marR="0" lvl="0" indent="-179705" algn="l" defTabSz="9144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05515A03-5453-4350-A7E1-2F4E302DCF42}"/>
              </a:ext>
            </a:extLst>
          </p:cNvPr>
          <p:cNvPicPr>
            <a:picLocks noChangeAspect="1"/>
          </p:cNvPicPr>
          <p:nvPr/>
        </p:nvPicPr>
        <p:blipFill rotWithShape="1">
          <a:blip r:embed="rId2"/>
          <a:srcRect l="-28769" t="-1538" r="28769" b="1538"/>
          <a:stretch/>
        </p:blipFill>
        <p:spPr>
          <a:xfrm>
            <a:off x="-1030718" y="1637415"/>
            <a:ext cx="4214928" cy="3347906"/>
          </a:xfrm>
          <a:prstGeom prst="rect">
            <a:avLst/>
          </a:prstGeom>
        </p:spPr>
      </p:pic>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355975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What is Graphene Oxide?</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246829" y="828232"/>
            <a:ext cx="5079925" cy="2031325"/>
          </a:xfrm>
          <a:prstGeom prst="rect">
            <a:avLst/>
          </a:prstGeom>
        </p:spPr>
        <p:txBody>
          <a:bodyPr wrap="square">
            <a:spAutoFit/>
          </a:bodyPr>
          <a:lstStyle/>
          <a:p>
            <a:r>
              <a:rPr lang="en-US" dirty="0"/>
              <a:t>Graphene oxide (GO) is and oxidized form of graphene with oxygen molecules (</a:t>
            </a:r>
            <a:r>
              <a:rPr lang="en-US" dirty="0" err="1"/>
              <a:t>ie</a:t>
            </a:r>
            <a:r>
              <a:rPr lang="en-US" dirty="0"/>
              <a:t>. OH, CO, COOH, HO, etc.) attached on the surface (called functional groups). </a:t>
            </a:r>
          </a:p>
          <a:p>
            <a:endParaRPr lang="en-US" dirty="0"/>
          </a:p>
          <a:p>
            <a:r>
              <a:rPr lang="en-US" dirty="0"/>
              <a:t>Discovered in 1859</a:t>
            </a:r>
          </a:p>
          <a:p>
            <a:endParaRPr lang="en-US" dirty="0"/>
          </a:p>
        </p:txBody>
      </p:sp>
      <p:pic>
        <p:nvPicPr>
          <p:cNvPr id="2" name="Picture 1">
            <a:extLst>
              <a:ext uri="{FF2B5EF4-FFF2-40B4-BE49-F238E27FC236}">
                <a16:creationId xmlns:a16="http://schemas.microsoft.com/office/drawing/2014/main" id="{400AE135-C2AF-40F7-8978-75C9B005E753}"/>
              </a:ext>
            </a:extLst>
          </p:cNvPr>
          <p:cNvPicPr>
            <a:picLocks noChangeAspect="1"/>
          </p:cNvPicPr>
          <p:nvPr/>
        </p:nvPicPr>
        <p:blipFill>
          <a:blip r:embed="rId2"/>
          <a:stretch>
            <a:fillRect/>
          </a:stretch>
        </p:blipFill>
        <p:spPr>
          <a:xfrm>
            <a:off x="0" y="671551"/>
            <a:ext cx="5938019" cy="2609314"/>
          </a:xfrm>
          <a:prstGeom prst="rect">
            <a:avLst/>
          </a:prstGeom>
        </p:spPr>
      </p:pic>
      <p:sp>
        <p:nvSpPr>
          <p:cNvPr id="5" name="Rectangle 4">
            <a:extLst>
              <a:ext uri="{FF2B5EF4-FFF2-40B4-BE49-F238E27FC236}">
                <a16:creationId xmlns:a16="http://schemas.microsoft.com/office/drawing/2014/main" id="{5E8373FB-E263-46A1-8511-13EF1B42FEBF}"/>
              </a:ext>
            </a:extLst>
          </p:cNvPr>
          <p:cNvSpPr/>
          <p:nvPr/>
        </p:nvSpPr>
        <p:spPr>
          <a:xfrm>
            <a:off x="308810" y="3406348"/>
            <a:ext cx="11781590" cy="1354217"/>
          </a:xfrm>
          <a:prstGeom prst="rect">
            <a:avLst/>
          </a:prstGeom>
        </p:spPr>
        <p:txBody>
          <a:bodyPr wrap="square">
            <a:spAutoFit/>
          </a:bodyPr>
          <a:lstStyle/>
          <a:p>
            <a:r>
              <a:rPr lang="en-US" sz="2800" dirty="0"/>
              <a:t>GRAPHENE OXIDE 160 YEAR KNOWN POISON !!!</a:t>
            </a:r>
            <a:br>
              <a:rPr lang="en-US" dirty="0"/>
            </a:br>
            <a:r>
              <a:rPr lang="en-US" dirty="0"/>
              <a:t>“Oops” they forgot to scrub the Wikipedia page</a:t>
            </a:r>
          </a:p>
          <a:p>
            <a:endParaRPr lang="en-US" dirty="0"/>
          </a:p>
          <a:p>
            <a:endParaRPr lang="en-US" dirty="0"/>
          </a:p>
        </p:txBody>
      </p:sp>
      <p:pic>
        <p:nvPicPr>
          <p:cNvPr id="3" name="Picture 2">
            <a:extLst>
              <a:ext uri="{FF2B5EF4-FFF2-40B4-BE49-F238E27FC236}">
                <a16:creationId xmlns:a16="http://schemas.microsoft.com/office/drawing/2014/main" id="{D3F31F64-BB3A-41D3-901D-FC30B0EE4A1B}"/>
              </a:ext>
            </a:extLst>
          </p:cNvPr>
          <p:cNvPicPr>
            <a:picLocks noChangeAspect="1"/>
          </p:cNvPicPr>
          <p:nvPr/>
        </p:nvPicPr>
        <p:blipFill>
          <a:blip r:embed="rId3"/>
          <a:stretch>
            <a:fillRect/>
          </a:stretch>
        </p:blipFill>
        <p:spPr>
          <a:xfrm>
            <a:off x="110677" y="4158510"/>
            <a:ext cx="11654683" cy="1871258"/>
          </a:xfrm>
          <a:prstGeom prst="rect">
            <a:avLst/>
          </a:prstGeom>
        </p:spPr>
      </p:pic>
      <p:sp>
        <p:nvSpPr>
          <p:cNvPr id="7" name="Rectangle 6">
            <a:extLst>
              <a:ext uri="{FF2B5EF4-FFF2-40B4-BE49-F238E27FC236}">
                <a16:creationId xmlns:a16="http://schemas.microsoft.com/office/drawing/2014/main" id="{FABCC16F-D743-4B07-A9D0-0BB3B97C90D8}"/>
              </a:ext>
            </a:extLst>
          </p:cNvPr>
          <p:cNvSpPr/>
          <p:nvPr/>
        </p:nvSpPr>
        <p:spPr>
          <a:xfrm>
            <a:off x="356034" y="6017436"/>
            <a:ext cx="11781590" cy="1200329"/>
          </a:xfrm>
          <a:prstGeom prst="rect">
            <a:avLst/>
          </a:prstGeom>
        </p:spPr>
        <p:txBody>
          <a:bodyPr wrap="square">
            <a:spAutoFit/>
          </a:bodyPr>
          <a:lstStyle/>
          <a:p>
            <a:r>
              <a:rPr lang="en-US" sz="3600" dirty="0"/>
              <a:t>This is why they don’t want to disclose what’s in the shots. </a:t>
            </a:r>
          </a:p>
          <a:p>
            <a:endParaRPr lang="en-US" dirty="0"/>
          </a:p>
          <a:p>
            <a:endParaRPr lang="en-US" dirty="0"/>
          </a:p>
        </p:txBody>
      </p:sp>
      <p:sp>
        <p:nvSpPr>
          <p:cNvPr id="9" name="TextBox 8">
            <a:extLst>
              <a:ext uri="{FF2B5EF4-FFF2-40B4-BE49-F238E27FC236}">
                <a16:creationId xmlns:a16="http://schemas.microsoft.com/office/drawing/2014/main" id="{75051A64-E01F-43A1-B51B-CBA465FA979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527058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403562" y="-72316"/>
            <a:ext cx="10465990" cy="2831544"/>
          </a:xfrm>
          <a:prstGeom prst="rect">
            <a:avLst/>
          </a:prstGeom>
        </p:spPr>
        <p:txBody>
          <a:bodyPr wrap="square">
            <a:spAutoFit/>
          </a:bodyPr>
          <a:lstStyle/>
          <a:p>
            <a:r>
              <a:rPr lang="en-US" sz="3200" dirty="0"/>
              <a:t>Why Graphene Oxide is Used in the Bio-Medical Industry</a:t>
            </a:r>
            <a:br>
              <a:rPr lang="en-US" sz="3200" dirty="0"/>
            </a:br>
            <a:r>
              <a:rPr lang="en-US" sz="3200" dirty="0"/>
              <a:t>(even though it shouldn’t be): </a:t>
            </a:r>
            <a:br>
              <a:rPr lang="en-US" dirty="0"/>
            </a:br>
            <a:endParaRPr lang="en-US" dirty="0"/>
          </a:p>
          <a:p>
            <a:r>
              <a:rPr lang="en-US" sz="1600" dirty="0"/>
              <a:t>The type of oxygen-based molecules attached to graphene oxide determines its unique properties and function to the graphene lattice, and why it has been researched in the biotech industry.</a:t>
            </a:r>
            <a:br>
              <a:rPr lang="en-US" sz="1600" dirty="0"/>
            </a:br>
            <a:endParaRPr lang="en-US" sz="1600" dirty="0"/>
          </a:p>
          <a:p>
            <a:r>
              <a:rPr lang="en-US" sz="1600" dirty="0"/>
              <a:t>Graphene oxide production is relatively easier to produce on large scales compared to graphene. It contains semi-conducting properties proportional to the level of oxidation of the graphene oxide. It’s hydrophilic (attracted to water) and has good dispersibility in an aqueous environment. </a:t>
            </a:r>
          </a:p>
        </p:txBody>
      </p:sp>
      <p:pic>
        <p:nvPicPr>
          <p:cNvPr id="3" name="Picture 2">
            <a:extLst>
              <a:ext uri="{FF2B5EF4-FFF2-40B4-BE49-F238E27FC236}">
                <a16:creationId xmlns:a16="http://schemas.microsoft.com/office/drawing/2014/main" id="{0289F2AE-F05D-4352-90FF-6E30FF02D0A7}"/>
              </a:ext>
            </a:extLst>
          </p:cNvPr>
          <p:cNvPicPr>
            <a:picLocks noChangeAspect="1"/>
          </p:cNvPicPr>
          <p:nvPr/>
        </p:nvPicPr>
        <p:blipFill>
          <a:blip r:embed="rId2"/>
          <a:stretch>
            <a:fillRect/>
          </a:stretch>
        </p:blipFill>
        <p:spPr>
          <a:xfrm>
            <a:off x="1435395" y="2816732"/>
            <a:ext cx="8849843" cy="1665703"/>
          </a:xfrm>
          <a:prstGeom prst="rect">
            <a:avLst/>
          </a:prstGeom>
        </p:spPr>
      </p:pic>
      <p:sp>
        <p:nvSpPr>
          <p:cNvPr id="6" name="Rectangle 5">
            <a:extLst>
              <a:ext uri="{FF2B5EF4-FFF2-40B4-BE49-F238E27FC236}">
                <a16:creationId xmlns:a16="http://schemas.microsoft.com/office/drawing/2014/main" id="{C001AC9E-E7F6-4278-9C8C-EEC19F22B5B8}"/>
              </a:ext>
            </a:extLst>
          </p:cNvPr>
          <p:cNvSpPr/>
          <p:nvPr/>
        </p:nvSpPr>
        <p:spPr>
          <a:xfrm>
            <a:off x="403562" y="4549676"/>
            <a:ext cx="8849843" cy="2308324"/>
          </a:xfrm>
          <a:prstGeom prst="rect">
            <a:avLst/>
          </a:prstGeom>
        </p:spPr>
        <p:txBody>
          <a:bodyPr wrap="square">
            <a:spAutoFit/>
          </a:bodyPr>
          <a:lstStyle/>
          <a:p>
            <a:r>
              <a:rPr lang="en-US" b="1" u="sng" dirty="0"/>
              <a:t>Applications for Graphene and Graphene Oxide include:</a:t>
            </a:r>
          </a:p>
          <a:p>
            <a:r>
              <a:rPr lang="en-US" dirty="0"/>
              <a:t>Water filtration</a:t>
            </a:r>
          </a:p>
          <a:p>
            <a:r>
              <a:rPr lang="en-US" dirty="0"/>
              <a:t>Covalent functionalization (drugs, polymers, fluorescent tags) </a:t>
            </a:r>
          </a:p>
          <a:p>
            <a:r>
              <a:rPr lang="en-US" dirty="0"/>
              <a:t>Bio-devices, biosensors, human tissue scaffolds, drug delivery and gene therapy vectors</a:t>
            </a:r>
          </a:p>
          <a:p>
            <a:r>
              <a:rPr lang="en-US" dirty="0"/>
              <a:t>Energy Storage for ultracapacitors and batteries cathode/dielectric interface</a:t>
            </a:r>
          </a:p>
          <a:p>
            <a:r>
              <a:rPr lang="en-US" dirty="0"/>
              <a:t>Enhanced fluid separation for passive porous membrane filters</a:t>
            </a:r>
          </a:p>
          <a:p>
            <a:r>
              <a:rPr lang="en-US" dirty="0"/>
              <a:t>Claimed GO shows excellent DNA absorption properties and ‘</a:t>
            </a:r>
            <a:r>
              <a:rPr lang="en-US" dirty="0" err="1"/>
              <a:t>biocompatiblity</a:t>
            </a:r>
            <a:r>
              <a:rPr lang="en-US" dirty="0"/>
              <a:t>’. DNA binding to GO is found to be very stable and reversible. 6 - (conflicting studies)</a:t>
            </a:r>
          </a:p>
        </p:txBody>
      </p:sp>
      <p:sp>
        <p:nvSpPr>
          <p:cNvPr id="7" name="TextBox 6">
            <a:extLst>
              <a:ext uri="{FF2B5EF4-FFF2-40B4-BE49-F238E27FC236}">
                <a16:creationId xmlns:a16="http://schemas.microsoft.com/office/drawing/2014/main" id="{4B9C53F0-9195-441B-BF07-FCF87E30C0B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1415813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3016</TotalTime>
  <Words>3239</Words>
  <Application>Microsoft Office PowerPoint</Application>
  <PresentationFormat>Widescreen</PresentationFormat>
  <Paragraphs>194</Paragraphs>
  <Slides>37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Corbel</vt:lpstr>
      <vt:lpstr>Symbol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protect yourself</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25</cp:revision>
  <dcterms:created xsi:type="dcterms:W3CDTF">2022-02-23T16:38:04Z</dcterms:created>
  <dcterms:modified xsi:type="dcterms:W3CDTF">2022-02-25T18:54:52Z</dcterms:modified>
</cp:coreProperties>
</file>