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60" r:id="rId2"/>
    <p:sldId id="258" r:id="rId3"/>
    <p:sldId id="340" r:id="rId4"/>
    <p:sldId id="432" r:id="rId5"/>
    <p:sldId id="435" r:id="rId6"/>
    <p:sldId id="463" r:id="rId7"/>
    <p:sldId id="462" r:id="rId8"/>
    <p:sldId id="464" r:id="rId9"/>
    <p:sldId id="470" r:id="rId10"/>
    <p:sldId id="466" r:id="rId11"/>
    <p:sldId id="424" r:id="rId12"/>
    <p:sldId id="415" r:id="rId13"/>
    <p:sldId id="447" r:id="rId14"/>
    <p:sldId id="467" r:id="rId15"/>
    <p:sldId id="453" r:id="rId16"/>
    <p:sldId id="468" r:id="rId17"/>
    <p:sldId id="408" r:id="rId18"/>
    <p:sldId id="469" r:id="rId19"/>
    <p:sldId id="454" r:id="rId20"/>
    <p:sldId id="471" r:id="rId21"/>
    <p:sldId id="472" r:id="rId22"/>
    <p:sldId id="455" r:id="rId23"/>
    <p:sldId id="473" r:id="rId24"/>
    <p:sldId id="445" r:id="rId25"/>
    <p:sldId id="449" r:id="rId26"/>
    <p:sldId id="352" r:id="rId27"/>
    <p:sldId id="450" r:id="rId28"/>
    <p:sldId id="451" r:id="rId29"/>
    <p:sldId id="438" r:id="rId30"/>
    <p:sldId id="456" r:id="rId31"/>
    <p:sldId id="457" r:id="rId32"/>
    <p:sldId id="452" r:id="rId33"/>
    <p:sldId id="474" r:id="rId34"/>
    <p:sldId id="458" r:id="rId35"/>
    <p:sldId id="443" r:id="rId36"/>
    <p:sldId id="441" r:id="rId37"/>
    <p:sldId id="444" r:id="rId38"/>
    <p:sldId id="437" r:id="rId39"/>
    <p:sldId id="446" r:id="rId40"/>
    <p:sldId id="263" r:id="rId41"/>
    <p:sldId id="264" r:id="rId42"/>
    <p:sldId id="439" r:id="rId43"/>
    <p:sldId id="459" r:id="rId44"/>
    <p:sldId id="460" r:id="rId45"/>
    <p:sldId id="477" r:id="rId46"/>
    <p:sldId id="476" r:id="rId47"/>
    <p:sldId id="480" r:id="rId48"/>
    <p:sldId id="465" r:id="rId49"/>
    <p:sldId id="442" r:id="rId50"/>
    <p:sldId id="461" r:id="rId51"/>
    <p:sldId id="47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4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73" autoAdjust="0"/>
    <p:restoredTop sz="95407" autoAdjust="0"/>
  </p:normalViewPr>
  <p:slideViewPr>
    <p:cSldViewPr snapToGrid="0">
      <p:cViewPr varScale="1">
        <p:scale>
          <a:sx n="90" d="100"/>
          <a:sy n="90" d="100"/>
        </p:scale>
        <p:origin x="324" y="6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04BA4-EB18-4ECB-83EC-BD9E04899E20}" type="datetimeFigureOut">
              <a:rPr lang="en-US" smtClean="0"/>
              <a:t>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A5A07-B5E0-4BC2-B3C6-82C16EAD6D76}" type="slidenum">
              <a:rPr lang="en-US" smtClean="0"/>
              <a:t>‹#›</a:t>
            </a:fld>
            <a:endParaRPr lang="en-US"/>
          </a:p>
        </p:txBody>
      </p:sp>
    </p:spTree>
    <p:extLst>
      <p:ext uri="{BB962C8B-B14F-4D97-AF65-F5344CB8AC3E}">
        <p14:creationId xmlns:p14="http://schemas.microsoft.com/office/powerpoint/2010/main" val="248820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fld id="{7950B324-BEAA-4116-BC43-7395195AF954}" type="slidenum">
              <a:rPr lang="en-US" smtClean="0"/>
              <a:t>3</a:t>
            </a:fld>
            <a:endParaRPr lang="en-US"/>
          </a:p>
        </p:txBody>
      </p:sp>
    </p:spTree>
    <p:extLst>
      <p:ext uri="{BB962C8B-B14F-4D97-AF65-F5344CB8AC3E}">
        <p14:creationId xmlns:p14="http://schemas.microsoft.com/office/powerpoint/2010/main" val="390223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1407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5983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009564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5607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152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522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631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11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0015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0258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5414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667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57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8809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91120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593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9636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23710560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DE593B-D9C2-4B8F-A9BC-63A0E093CECB}"/>
              </a:ext>
            </a:extLst>
          </p:cNvPr>
          <p:cNvSpPr txBox="1"/>
          <p:nvPr/>
        </p:nvSpPr>
        <p:spPr>
          <a:xfrm>
            <a:off x="2731400" y="6296977"/>
            <a:ext cx="71944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A PRESENTATION BY FTWPROJECT.COM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id="{E928F90F-26D5-4E9F-A24D-3A54FB565C84}"/>
              </a:ext>
            </a:extLst>
          </p:cNvPr>
          <p:cNvPicPr/>
          <p:nvPr/>
        </p:nvPicPr>
        <p:blipFill rotWithShape="1">
          <a:blip r:embed="rId2">
            <a:extLst>
              <a:ext uri="{28A0092B-C50C-407E-A947-70E740481C1C}">
                <a14:useLocalDpi xmlns:a14="http://schemas.microsoft.com/office/drawing/2010/main" val="0"/>
              </a:ext>
            </a:extLst>
          </a:blip>
          <a:srcRect b="11548"/>
          <a:stretch/>
        </p:blipFill>
        <p:spPr bwMode="auto">
          <a:xfrm>
            <a:off x="7987519" y="927439"/>
            <a:ext cx="4154589" cy="2501561"/>
          </a:xfrm>
          <a:prstGeom prst="rect">
            <a:avLst/>
          </a:prstGeom>
          <a:noFill/>
          <a:ln>
            <a:noFill/>
          </a:ln>
        </p:spPr>
      </p:pic>
      <p:pic>
        <p:nvPicPr>
          <p:cNvPr id="11" name="Picture 10">
            <a:extLst>
              <a:ext uri="{FF2B5EF4-FFF2-40B4-BE49-F238E27FC236}">
                <a16:creationId xmlns:a16="http://schemas.microsoft.com/office/drawing/2014/main" id="{C4DF655E-8520-4643-94B3-664EB55BE414}"/>
              </a:ext>
            </a:extLst>
          </p:cNvPr>
          <p:cNvPicPr/>
          <p:nvPr/>
        </p:nvPicPr>
        <p:blipFill rotWithShape="1">
          <a:blip r:embed="rId3">
            <a:extLst>
              <a:ext uri="{28A0092B-C50C-407E-A947-70E740481C1C}">
                <a14:useLocalDpi xmlns:a14="http://schemas.microsoft.com/office/drawing/2010/main" val="0"/>
              </a:ext>
            </a:extLst>
          </a:blip>
          <a:srcRect t="20657" r="29385" b="3605"/>
          <a:stretch/>
        </p:blipFill>
        <p:spPr bwMode="auto">
          <a:xfrm>
            <a:off x="13497" y="3468350"/>
            <a:ext cx="4077638" cy="2806207"/>
          </a:xfrm>
          <a:prstGeom prst="rect">
            <a:avLst/>
          </a:prstGeom>
          <a:noFill/>
          <a:ln>
            <a:noFill/>
          </a:ln>
        </p:spPr>
      </p:pic>
      <p:pic>
        <p:nvPicPr>
          <p:cNvPr id="3" name="Picture 2">
            <a:extLst>
              <a:ext uri="{FF2B5EF4-FFF2-40B4-BE49-F238E27FC236}">
                <a16:creationId xmlns:a16="http://schemas.microsoft.com/office/drawing/2014/main" id="{0CDBA4A9-9A0E-4E24-B54A-79FE9151E4A7}"/>
              </a:ext>
            </a:extLst>
          </p:cNvPr>
          <p:cNvPicPr>
            <a:picLocks noChangeAspect="1"/>
          </p:cNvPicPr>
          <p:nvPr/>
        </p:nvPicPr>
        <p:blipFill rotWithShape="1">
          <a:blip r:embed="rId4"/>
          <a:srcRect t="2844" r="7320" b="25586"/>
          <a:stretch/>
        </p:blipFill>
        <p:spPr>
          <a:xfrm>
            <a:off x="4134654" y="3479420"/>
            <a:ext cx="3809999" cy="2756606"/>
          </a:xfrm>
          <a:prstGeom prst="rect">
            <a:avLst/>
          </a:prstGeom>
        </p:spPr>
      </p:pic>
      <p:sp>
        <p:nvSpPr>
          <p:cNvPr id="5" name="Rectangle 4">
            <a:extLst>
              <a:ext uri="{FF2B5EF4-FFF2-40B4-BE49-F238E27FC236}">
                <a16:creationId xmlns:a16="http://schemas.microsoft.com/office/drawing/2014/main" id="{A1A427C7-D3AF-423C-BF5E-3A711439287C}"/>
              </a:ext>
            </a:extLst>
          </p:cNvPr>
          <p:cNvSpPr/>
          <p:nvPr/>
        </p:nvSpPr>
        <p:spPr>
          <a:xfrm>
            <a:off x="13496" y="29365"/>
            <a:ext cx="12192000" cy="861262"/>
          </a:xfrm>
          <a:prstGeom prst="rect">
            <a:avLst/>
          </a:prstGeom>
          <a:solidFill>
            <a:srgbClr val="08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28F1EB-A1CB-4D07-A4E1-FD1B8C09DD59}"/>
              </a:ext>
            </a:extLst>
          </p:cNvPr>
          <p:cNvSpPr txBox="1"/>
          <p:nvPr/>
        </p:nvSpPr>
        <p:spPr>
          <a:xfrm>
            <a:off x="0" y="-42038"/>
            <a:ext cx="15367464" cy="2215991"/>
          </a:xfrm>
          <a:prstGeom prst="rect">
            <a:avLst/>
          </a:prstGeom>
          <a:noFill/>
          <a:effectLst>
            <a:glow rad="63500">
              <a:schemeClr val="accent1">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chemeClr val="bg1"/>
                  </a:solidFill>
                </a:ln>
                <a:effectLst/>
                <a:uLnTx/>
                <a:uFillTx/>
                <a:latin typeface="Corbel" panose="020B0503020204020204"/>
                <a:ea typeface="+mn-ea"/>
                <a:cs typeface="+mn-cs"/>
              </a:rPr>
              <a:t>5G AND NANOTECH IN COVID JABS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schemeClr val="bg1"/>
                </a:solidFill>
              </a:ln>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5" name="Picture 14">
            <a:extLst>
              <a:ext uri="{FF2B5EF4-FFF2-40B4-BE49-F238E27FC236}">
                <a16:creationId xmlns:a16="http://schemas.microsoft.com/office/drawing/2014/main" id="{96E2EC40-A688-428A-9552-3845502E7CED}"/>
              </a:ext>
            </a:extLst>
          </p:cNvPr>
          <p:cNvPicPr/>
          <p:nvPr/>
        </p:nvPicPr>
        <p:blipFill rotWithShape="1">
          <a:blip r:embed="rId2">
            <a:extLst>
              <a:ext uri="{28A0092B-C50C-407E-A947-70E740481C1C}">
                <a14:useLocalDpi xmlns:a14="http://schemas.microsoft.com/office/drawing/2010/main" val="0"/>
              </a:ext>
            </a:extLst>
          </a:blip>
          <a:srcRect b="11548"/>
          <a:stretch/>
        </p:blipFill>
        <p:spPr bwMode="auto">
          <a:xfrm>
            <a:off x="8001876" y="977859"/>
            <a:ext cx="4154589" cy="2501561"/>
          </a:xfrm>
          <a:prstGeom prst="rect">
            <a:avLst/>
          </a:prstGeom>
          <a:noFill/>
          <a:ln>
            <a:noFill/>
          </a:ln>
        </p:spPr>
      </p:pic>
      <p:pic>
        <p:nvPicPr>
          <p:cNvPr id="17" name="Picture 16">
            <a:extLst>
              <a:ext uri="{FF2B5EF4-FFF2-40B4-BE49-F238E27FC236}">
                <a16:creationId xmlns:a16="http://schemas.microsoft.com/office/drawing/2014/main" id="{AD0CF5FF-D64B-44B3-96EA-427276F6B9AD}"/>
              </a:ext>
            </a:extLst>
          </p:cNvPr>
          <p:cNvPicPr>
            <a:picLocks noChangeAspect="1"/>
          </p:cNvPicPr>
          <p:nvPr/>
        </p:nvPicPr>
        <p:blipFill rotWithShape="1">
          <a:blip r:embed="rId5"/>
          <a:srcRect l="42630" t="24514" r="784" b="1349"/>
          <a:stretch/>
        </p:blipFill>
        <p:spPr>
          <a:xfrm>
            <a:off x="7918412" y="3429000"/>
            <a:ext cx="4273588" cy="2827699"/>
          </a:xfrm>
          <a:prstGeom prst="rect">
            <a:avLst/>
          </a:prstGeom>
        </p:spPr>
      </p:pic>
      <p:pic>
        <p:nvPicPr>
          <p:cNvPr id="18" name="Picture 17">
            <a:extLst>
              <a:ext uri="{FF2B5EF4-FFF2-40B4-BE49-F238E27FC236}">
                <a16:creationId xmlns:a16="http://schemas.microsoft.com/office/drawing/2014/main" id="{C6A59AA6-76F1-4926-A602-0B4FA9EEFAF9}"/>
              </a:ext>
            </a:extLst>
          </p:cNvPr>
          <p:cNvPicPr>
            <a:picLocks noChangeAspect="1"/>
          </p:cNvPicPr>
          <p:nvPr/>
        </p:nvPicPr>
        <p:blipFill rotWithShape="1">
          <a:blip r:embed="rId4"/>
          <a:srcRect t="2844" r="7320" b="25586"/>
          <a:stretch/>
        </p:blipFill>
        <p:spPr>
          <a:xfrm>
            <a:off x="4054459" y="3479420"/>
            <a:ext cx="3809999" cy="2756606"/>
          </a:xfrm>
          <a:prstGeom prst="rect">
            <a:avLst/>
          </a:prstGeom>
        </p:spPr>
      </p:pic>
      <p:pic>
        <p:nvPicPr>
          <p:cNvPr id="19" name="Picture 18">
            <a:extLst>
              <a:ext uri="{FF2B5EF4-FFF2-40B4-BE49-F238E27FC236}">
                <a16:creationId xmlns:a16="http://schemas.microsoft.com/office/drawing/2014/main" id="{4D268080-36D2-4B0A-B4EB-33A5CCFC3135}"/>
              </a:ext>
            </a:extLst>
          </p:cNvPr>
          <p:cNvPicPr>
            <a:picLocks noChangeAspect="1"/>
          </p:cNvPicPr>
          <p:nvPr/>
        </p:nvPicPr>
        <p:blipFill rotWithShape="1">
          <a:blip r:embed="rId6"/>
          <a:srcRect l="16138" t="5897" r="7663" b="11955"/>
          <a:stretch/>
        </p:blipFill>
        <p:spPr>
          <a:xfrm>
            <a:off x="4040102" y="904636"/>
            <a:ext cx="3890987" cy="2606287"/>
          </a:xfrm>
          <a:prstGeom prst="rect">
            <a:avLst/>
          </a:prstGeom>
        </p:spPr>
      </p:pic>
      <p:pic>
        <p:nvPicPr>
          <p:cNvPr id="20" name="Picture 19">
            <a:extLst>
              <a:ext uri="{FF2B5EF4-FFF2-40B4-BE49-F238E27FC236}">
                <a16:creationId xmlns:a16="http://schemas.microsoft.com/office/drawing/2014/main" id="{4B241340-9095-46DD-B7BA-F8132AD21990}"/>
              </a:ext>
            </a:extLst>
          </p:cNvPr>
          <p:cNvPicPr/>
          <p:nvPr/>
        </p:nvPicPr>
        <p:blipFill rotWithShape="1">
          <a:blip r:embed="rId2">
            <a:extLst>
              <a:ext uri="{28A0092B-C50C-407E-A947-70E740481C1C}">
                <a14:useLocalDpi xmlns:a14="http://schemas.microsoft.com/office/drawing/2010/main" val="0"/>
              </a:ext>
            </a:extLst>
          </a:blip>
          <a:srcRect b="11548"/>
          <a:stretch/>
        </p:blipFill>
        <p:spPr bwMode="auto">
          <a:xfrm>
            <a:off x="7924064" y="887105"/>
            <a:ext cx="4154589" cy="2552038"/>
          </a:xfrm>
          <a:prstGeom prst="rect">
            <a:avLst/>
          </a:prstGeom>
          <a:noFill/>
          <a:ln>
            <a:noFill/>
          </a:ln>
        </p:spPr>
      </p:pic>
      <p:pic>
        <p:nvPicPr>
          <p:cNvPr id="21" name="Picture 20">
            <a:extLst>
              <a:ext uri="{FF2B5EF4-FFF2-40B4-BE49-F238E27FC236}">
                <a16:creationId xmlns:a16="http://schemas.microsoft.com/office/drawing/2014/main" id="{8A22B257-5DAE-4D3A-A336-90ADDAA9D216}"/>
              </a:ext>
            </a:extLst>
          </p:cNvPr>
          <p:cNvPicPr>
            <a:picLocks noChangeAspect="1"/>
          </p:cNvPicPr>
          <p:nvPr/>
        </p:nvPicPr>
        <p:blipFill rotWithShape="1">
          <a:blip r:embed="rId7"/>
          <a:srcRect r="26413" b="14464"/>
          <a:stretch/>
        </p:blipFill>
        <p:spPr>
          <a:xfrm>
            <a:off x="-14356" y="912342"/>
            <a:ext cx="4085556" cy="2567077"/>
          </a:xfrm>
          <a:prstGeom prst="rect">
            <a:avLst/>
          </a:prstGeom>
        </p:spPr>
      </p:pic>
    </p:spTree>
    <p:extLst>
      <p:ext uri="{BB962C8B-B14F-4D97-AF65-F5344CB8AC3E}">
        <p14:creationId xmlns:p14="http://schemas.microsoft.com/office/powerpoint/2010/main" val="266693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523220"/>
          </a:xfrm>
          <a:prstGeom prst="rect">
            <a:avLst/>
          </a:prstGeom>
          <a:noFill/>
        </p:spPr>
        <p:txBody>
          <a:bodyPr wrap="square" rtlCol="0">
            <a:spAutoFit/>
          </a:bodyPr>
          <a:lstStyle/>
          <a:p>
            <a:pPr algn="ctr"/>
            <a:r>
              <a:rPr lang="en-US" sz="2800" dirty="0"/>
              <a:t>International Airlines cancel flights to the US due to Dangerous US 5G rollout</a:t>
            </a:r>
            <a:r>
              <a:rPr lang="en-US" sz="2400" dirty="0"/>
              <a:t>.</a:t>
            </a:r>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5992395" y="255643"/>
            <a:ext cx="5890795" cy="3447098"/>
          </a:xfrm>
          <a:prstGeom prst="rect">
            <a:avLst/>
          </a:prstGeom>
        </p:spPr>
        <p:txBody>
          <a:bodyPr wrap="square">
            <a:spAutoFit/>
          </a:bodyPr>
          <a:lstStyle/>
          <a:p>
            <a:pPr lvl="0"/>
            <a:br>
              <a:rPr lang="en-US" sz="2000" dirty="0"/>
            </a:br>
            <a:r>
              <a:rPr lang="en-US" sz="2000" dirty="0"/>
              <a:t> </a:t>
            </a:r>
            <a:br>
              <a:rPr lang="en-US" sz="2000" dirty="0"/>
            </a:br>
            <a:r>
              <a:rPr lang="en-US" sz="2000" dirty="0"/>
              <a:t>Tim Clark, president of Emirates Airlines canceled flights because of US 5G rollout issues: </a:t>
            </a:r>
          </a:p>
          <a:p>
            <a:pPr lvl="0"/>
            <a:br>
              <a:rPr lang="en-US" sz="2000" dirty="0"/>
            </a:br>
            <a:r>
              <a:rPr lang="en-US" sz="2000" dirty="0"/>
              <a:t>“We were not aware that the power of the antennae’s in the United States have been doubled compared to what is going on elsewhere, and the antennae’s themselves have been put into a vertical position rather than a sideways position.”</a:t>
            </a:r>
            <a:br>
              <a:rPr lang="en-US" dirty="0"/>
            </a:br>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1EDE2B59-1F95-4F12-9DDA-FD2944B277E4}"/>
              </a:ext>
            </a:extLst>
          </p:cNvPr>
          <p:cNvPicPr>
            <a:picLocks noChangeAspect="1"/>
          </p:cNvPicPr>
          <p:nvPr/>
        </p:nvPicPr>
        <p:blipFill>
          <a:blip r:embed="rId2"/>
          <a:stretch>
            <a:fillRect/>
          </a:stretch>
        </p:blipFill>
        <p:spPr>
          <a:xfrm>
            <a:off x="565624" y="828232"/>
            <a:ext cx="4912995" cy="2747732"/>
          </a:xfrm>
          <a:prstGeom prst="rect">
            <a:avLst/>
          </a:prstGeom>
        </p:spPr>
      </p:pic>
      <p:pic>
        <p:nvPicPr>
          <p:cNvPr id="4" name="Picture 3">
            <a:extLst>
              <a:ext uri="{FF2B5EF4-FFF2-40B4-BE49-F238E27FC236}">
                <a16:creationId xmlns:a16="http://schemas.microsoft.com/office/drawing/2014/main" id="{F9352FA6-E2B1-4525-866D-64CD0B28E5A9}"/>
              </a:ext>
            </a:extLst>
          </p:cNvPr>
          <p:cNvPicPr>
            <a:picLocks noChangeAspect="1"/>
          </p:cNvPicPr>
          <p:nvPr/>
        </p:nvPicPr>
        <p:blipFill rotWithShape="1">
          <a:blip r:embed="rId3"/>
          <a:srcRect t="13205" b="24820"/>
          <a:stretch/>
        </p:blipFill>
        <p:spPr>
          <a:xfrm>
            <a:off x="308810" y="4330016"/>
            <a:ext cx="8976323" cy="2527983"/>
          </a:xfrm>
          <a:prstGeom prst="rect">
            <a:avLst/>
          </a:prstGeom>
        </p:spPr>
      </p:pic>
      <p:pic>
        <p:nvPicPr>
          <p:cNvPr id="6" name="Picture 5">
            <a:extLst>
              <a:ext uri="{FF2B5EF4-FFF2-40B4-BE49-F238E27FC236}">
                <a16:creationId xmlns:a16="http://schemas.microsoft.com/office/drawing/2014/main" id="{EE758CD9-0D45-4616-B89D-E0E98C0484BA}"/>
              </a:ext>
            </a:extLst>
          </p:cNvPr>
          <p:cNvPicPr>
            <a:picLocks noChangeAspect="1"/>
          </p:cNvPicPr>
          <p:nvPr/>
        </p:nvPicPr>
        <p:blipFill>
          <a:blip r:embed="rId4"/>
          <a:stretch>
            <a:fillRect/>
          </a:stretch>
        </p:blipFill>
        <p:spPr>
          <a:xfrm>
            <a:off x="103605" y="3642189"/>
            <a:ext cx="12192000" cy="792200"/>
          </a:xfrm>
          <a:prstGeom prst="rect">
            <a:avLst/>
          </a:prstGeom>
        </p:spPr>
      </p:pic>
    </p:spTree>
    <p:extLst>
      <p:ext uri="{BB962C8B-B14F-4D97-AF65-F5344CB8AC3E}">
        <p14:creationId xmlns:p14="http://schemas.microsoft.com/office/powerpoint/2010/main" val="489990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310473"/>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2602972" y="913817"/>
            <a:ext cx="7977942" cy="461665"/>
          </a:xfrm>
          <a:prstGeom prst="rect">
            <a:avLst/>
          </a:prstGeom>
          <a:noFill/>
        </p:spPr>
        <p:txBody>
          <a:bodyPr wrap="square" rtlCol="0">
            <a:spAutoFit/>
          </a:bodyPr>
          <a:lstStyle/>
          <a:p>
            <a:r>
              <a:rPr lang="en-US" sz="2400" dirty="0"/>
              <a:t>ELECTOMAGNETIC FREQUENCY (EMF) PROTECTION</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89171" y="1757500"/>
            <a:ext cx="5780315" cy="5078313"/>
          </a:xfrm>
          <a:prstGeom prst="rect">
            <a:avLst/>
          </a:prstGeom>
          <a:noFill/>
        </p:spPr>
        <p:txBody>
          <a:bodyPr wrap="square" rtlCol="0">
            <a:spAutoFit/>
          </a:bodyPr>
          <a:lstStyle/>
          <a:p>
            <a:r>
              <a:rPr lang="en-US" sz="2400" dirty="0"/>
              <a:t>Since graphene oxide is activated by EMF, you want to create a protective barrier in your immediate environment that mitigates the EMF so that it does not activate the graphene oxide.</a:t>
            </a:r>
          </a:p>
          <a:p>
            <a:endParaRPr lang="en-US" sz="2400" dirty="0"/>
          </a:p>
          <a:p>
            <a:r>
              <a:rPr lang="en-US" sz="2400" dirty="0"/>
              <a:t>-Don’t live near towers crowded cities</a:t>
            </a:r>
            <a:br>
              <a:rPr lang="en-US" sz="2400" dirty="0"/>
            </a:br>
            <a:r>
              <a:rPr lang="en-US" sz="2400" dirty="0"/>
              <a:t>-Turn off  </a:t>
            </a:r>
            <a:r>
              <a:rPr lang="en-US" sz="2400" dirty="0" err="1"/>
              <a:t>Wifi</a:t>
            </a:r>
            <a:r>
              <a:rPr lang="en-US" sz="2400" dirty="0"/>
              <a:t> at night</a:t>
            </a:r>
            <a:br>
              <a:rPr lang="en-US" sz="2400" dirty="0"/>
            </a:br>
            <a:r>
              <a:rPr lang="en-US" sz="2400" dirty="0"/>
              <a:t>-Don’t use smart meters or smart appliances</a:t>
            </a:r>
            <a:br>
              <a:rPr lang="en-US" sz="2400" dirty="0"/>
            </a:br>
            <a:r>
              <a:rPr lang="en-US" sz="2400" dirty="0"/>
              <a:t>-Use orgone energy devices to clean up the EMF in your environment</a:t>
            </a:r>
            <a:br>
              <a:rPr lang="en-US" sz="2400" dirty="0"/>
            </a:br>
            <a:r>
              <a:rPr lang="en-US" sz="2400" dirty="0"/>
              <a:t> </a:t>
            </a:r>
          </a:p>
          <a:p>
            <a:endParaRPr lang="en-US" dirty="0"/>
          </a:p>
          <a:p>
            <a:endParaRPr lang="en-US" dirty="0"/>
          </a:p>
        </p:txBody>
      </p:sp>
      <p:pic>
        <p:nvPicPr>
          <p:cNvPr id="2" name="Picture 1">
            <a:extLst>
              <a:ext uri="{FF2B5EF4-FFF2-40B4-BE49-F238E27FC236}">
                <a16:creationId xmlns:a16="http://schemas.microsoft.com/office/drawing/2014/main" id="{68080552-E2EA-405A-8735-A3553A6B2229}"/>
              </a:ext>
            </a:extLst>
          </p:cNvPr>
          <p:cNvPicPr>
            <a:picLocks noChangeAspect="1"/>
          </p:cNvPicPr>
          <p:nvPr/>
        </p:nvPicPr>
        <p:blipFill>
          <a:blip r:embed="rId3"/>
          <a:stretch>
            <a:fillRect/>
          </a:stretch>
        </p:blipFill>
        <p:spPr>
          <a:xfrm>
            <a:off x="-130883" y="-132098"/>
            <a:ext cx="13599042" cy="1200329"/>
          </a:xfrm>
          <a:prstGeom prst="rect">
            <a:avLst/>
          </a:prstGeom>
        </p:spPr>
      </p:pic>
      <p:pic>
        <p:nvPicPr>
          <p:cNvPr id="5" name="Picture 4">
            <a:extLst>
              <a:ext uri="{FF2B5EF4-FFF2-40B4-BE49-F238E27FC236}">
                <a16:creationId xmlns:a16="http://schemas.microsoft.com/office/drawing/2014/main" id="{45EA8579-A0FF-44D1-86D0-57F2A6E2D4DC}"/>
              </a:ext>
            </a:extLst>
          </p:cNvPr>
          <p:cNvPicPr>
            <a:picLocks noChangeAspect="1"/>
          </p:cNvPicPr>
          <p:nvPr/>
        </p:nvPicPr>
        <p:blipFill>
          <a:blip r:embed="rId4"/>
          <a:stretch>
            <a:fillRect/>
          </a:stretch>
        </p:blipFill>
        <p:spPr>
          <a:xfrm>
            <a:off x="1028700" y="2404440"/>
            <a:ext cx="4495800" cy="3295650"/>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97489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4E7DF7-4A76-4DEF-89B9-CB53B594F0A3}"/>
              </a:ext>
            </a:extLst>
          </p:cNvPr>
          <p:cNvSpPr txBox="1"/>
          <p:nvPr/>
        </p:nvSpPr>
        <p:spPr>
          <a:xfrm>
            <a:off x="8662133" y="937969"/>
            <a:ext cx="3377982" cy="6647974"/>
          </a:xfrm>
          <a:prstGeom prst="rect">
            <a:avLst/>
          </a:prstGeom>
          <a:noFill/>
        </p:spPr>
        <p:txBody>
          <a:bodyPr wrap="square" rtlCol="0">
            <a:spAutoFit/>
          </a:bodyPr>
          <a:lstStyle/>
          <a:p>
            <a:r>
              <a:rPr lang="en-US" sz="2400" dirty="0"/>
              <a:t>-Based on studies linked in blog post for each sickness</a:t>
            </a:r>
            <a:br>
              <a:rPr lang="en-US" sz="2400" dirty="0"/>
            </a:br>
            <a:br>
              <a:rPr lang="en-US" sz="2400" dirty="0"/>
            </a:br>
            <a:r>
              <a:rPr lang="en-US" sz="2400" dirty="0"/>
              <a:t>-Creation of MASS CONFUSION AND MISDIAGNOSIS ON PURPOSE!</a:t>
            </a:r>
          </a:p>
          <a:p>
            <a:endParaRPr lang="en-US" sz="2400" dirty="0"/>
          </a:p>
          <a:p>
            <a:r>
              <a:rPr lang="en-US" sz="2400" dirty="0"/>
              <a:t>-Everything gets diagnosed as COVID</a:t>
            </a:r>
          </a:p>
          <a:p>
            <a:endParaRPr lang="en-US" sz="2400" dirty="0"/>
          </a:p>
          <a:p>
            <a:r>
              <a:rPr lang="en-US" sz="2400" dirty="0"/>
              <a:t>-Covid Virus has never been isolated</a:t>
            </a:r>
            <a:br>
              <a:rPr lang="en-US" sz="2400" dirty="0"/>
            </a:br>
            <a:br>
              <a:rPr lang="en-US" dirty="0"/>
            </a:br>
            <a:endParaRPr lang="en-US" dirty="0"/>
          </a:p>
          <a:p>
            <a:br>
              <a:rPr lang="en-US" dirty="0"/>
            </a:br>
            <a:br>
              <a:rPr lang="en-US" dirty="0"/>
            </a:br>
            <a:r>
              <a:rPr lang="en-US" dirty="0"/>
              <a:t> </a:t>
            </a:r>
          </a:p>
        </p:txBody>
      </p:sp>
      <p:pic>
        <p:nvPicPr>
          <p:cNvPr id="5" name="Picture 4">
            <a:extLst>
              <a:ext uri="{FF2B5EF4-FFF2-40B4-BE49-F238E27FC236}">
                <a16:creationId xmlns:a16="http://schemas.microsoft.com/office/drawing/2014/main" id="{43AEA2FE-B6D1-4FB2-9602-26629E3866F4}"/>
              </a:ext>
            </a:extLst>
          </p:cNvPr>
          <p:cNvPicPr>
            <a:picLocks noChangeAspect="1"/>
          </p:cNvPicPr>
          <p:nvPr/>
        </p:nvPicPr>
        <p:blipFill>
          <a:blip r:embed="rId2"/>
          <a:stretch>
            <a:fillRect/>
          </a:stretch>
        </p:blipFill>
        <p:spPr>
          <a:xfrm>
            <a:off x="151885" y="1061371"/>
            <a:ext cx="8252258" cy="5078313"/>
          </a:xfrm>
          <a:prstGeom prst="rect">
            <a:avLst/>
          </a:prstGeom>
        </p:spPr>
      </p:pic>
      <p:pic>
        <p:nvPicPr>
          <p:cNvPr id="8" name="Picture 7">
            <a:extLst>
              <a:ext uri="{FF2B5EF4-FFF2-40B4-BE49-F238E27FC236}">
                <a16:creationId xmlns:a16="http://schemas.microsoft.com/office/drawing/2014/main" id="{2C702A83-C8E9-404B-B883-D99F93D65BEB}"/>
              </a:ext>
            </a:extLst>
          </p:cNvPr>
          <p:cNvPicPr>
            <a:picLocks noChangeAspect="1"/>
          </p:cNvPicPr>
          <p:nvPr/>
        </p:nvPicPr>
        <p:blipFill>
          <a:blip r:embed="rId3"/>
          <a:stretch>
            <a:fillRect/>
          </a:stretch>
        </p:blipFill>
        <p:spPr>
          <a:xfrm>
            <a:off x="-208806" y="-113281"/>
            <a:ext cx="12609612" cy="1267326"/>
          </a:xfrm>
          <a:prstGeom prst="rect">
            <a:avLst/>
          </a:prstGeom>
        </p:spPr>
      </p:pic>
      <p:sp>
        <p:nvSpPr>
          <p:cNvPr id="9" name="TextBox 8">
            <a:extLst>
              <a:ext uri="{FF2B5EF4-FFF2-40B4-BE49-F238E27FC236}">
                <a16:creationId xmlns:a16="http://schemas.microsoft.com/office/drawing/2014/main" id="{18EC6458-4D6D-406E-8353-E971FEC9622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25142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660991" y="682863"/>
            <a:ext cx="13513981" cy="461665"/>
          </a:xfrm>
          <a:prstGeom prst="rect">
            <a:avLst/>
          </a:prstGeom>
          <a:noFill/>
        </p:spPr>
        <p:txBody>
          <a:bodyPr wrap="square" rtlCol="0">
            <a:spAutoFit/>
          </a:bodyPr>
          <a:lstStyle/>
          <a:p>
            <a:pPr algn="ctr"/>
            <a:r>
              <a:rPr lang="en-US" sz="2400" b="1" dirty="0"/>
              <a:t>Flu-viruses, pandemic and electromagnetic radio and microwave radiation connections:</a:t>
            </a:r>
          </a:p>
        </p:txBody>
      </p:sp>
      <p:sp>
        <p:nvSpPr>
          <p:cNvPr id="8" name="Rectangle 7">
            <a:extLst>
              <a:ext uri="{FF2B5EF4-FFF2-40B4-BE49-F238E27FC236}">
                <a16:creationId xmlns:a16="http://schemas.microsoft.com/office/drawing/2014/main" id="{2DF9A032-4E72-4E04-B883-013541C88DB6}"/>
              </a:ext>
            </a:extLst>
          </p:cNvPr>
          <p:cNvSpPr/>
          <p:nvPr/>
        </p:nvSpPr>
        <p:spPr>
          <a:xfrm>
            <a:off x="3539179" y="1080243"/>
            <a:ext cx="8382000" cy="3416320"/>
          </a:xfrm>
          <a:prstGeom prst="rect">
            <a:avLst/>
          </a:prstGeom>
        </p:spPr>
        <p:txBody>
          <a:bodyPr wrap="square">
            <a:spAutoFit/>
          </a:bodyPr>
          <a:lstStyle/>
          <a:p>
            <a:pPr lvl="0"/>
            <a:r>
              <a:rPr lang="en-US" dirty="0"/>
              <a:t>In </a:t>
            </a:r>
            <a:r>
              <a:rPr lang="en-US" i="1" dirty="0"/>
              <a:t>The Invisible Rainbow</a:t>
            </a:r>
            <a:r>
              <a:rPr lang="en-US" dirty="0"/>
              <a:t>, Firstenberg traces the history of electricity from the early eighteenth century to the present, making a compelling case that many environmental problems, as well as the major diseases of industrialized civilization—heart disease, diabetes, and cancer—are related to electrical pollution.</a:t>
            </a:r>
          </a:p>
          <a:p>
            <a:pPr lvl="0"/>
            <a:endParaRPr lang="en-US" dirty="0"/>
          </a:p>
          <a:p>
            <a:pPr lvl="0"/>
            <a:r>
              <a:rPr lang="en-US" dirty="0"/>
              <a:t>1918 Radio Era – towers installed all over the planet –SPANISH FLU </a:t>
            </a:r>
            <a:br>
              <a:rPr lang="en-US" dirty="0"/>
            </a:br>
            <a:r>
              <a:rPr lang="en-US" dirty="0"/>
              <a:t>1957 Radar Era- radar stations all over the plant- Asian Flu Virus</a:t>
            </a:r>
            <a:br>
              <a:rPr lang="en-US" dirty="0"/>
            </a:br>
            <a:r>
              <a:rPr lang="en-US" dirty="0"/>
              <a:t>1968 Satellites- satellites all over the planet- Hong Kong Flu Pandemic</a:t>
            </a:r>
            <a:br>
              <a:rPr lang="en-US" dirty="0"/>
            </a:br>
            <a:r>
              <a:rPr lang="en-US" dirty="0"/>
              <a:t>1976 First 1G cell tower in New Jersey – Swine Flu outbreak in New Jersey</a:t>
            </a:r>
            <a:br>
              <a:rPr lang="en-US" dirty="0"/>
            </a:br>
            <a:r>
              <a:rPr lang="en-US" dirty="0"/>
              <a:t>1989 upgrade from 2G to 3G tower all over the planet Swine Flu outbreak worldwide</a:t>
            </a:r>
            <a:br>
              <a:rPr lang="en-US" dirty="0"/>
            </a:br>
            <a:r>
              <a:rPr lang="en-US" dirty="0"/>
              <a:t>2013 upgrade 3G to 4G – Avian bird Flu </a:t>
            </a:r>
            <a:br>
              <a:rPr lang="en-US" dirty="0"/>
            </a:br>
            <a:r>
              <a:rPr lang="en-US" dirty="0"/>
              <a:t>2019 upgrade of 4G to 5G, first town to activate on full scale=Wuhan, China.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CDB15F18-B7EC-4BDF-8267-ED4ACE0E86B4}"/>
              </a:ext>
            </a:extLst>
          </p:cNvPr>
          <p:cNvPicPr>
            <a:picLocks noChangeAspect="1"/>
          </p:cNvPicPr>
          <p:nvPr/>
        </p:nvPicPr>
        <p:blipFill>
          <a:blip r:embed="rId2"/>
          <a:stretch>
            <a:fillRect/>
          </a:stretch>
        </p:blipFill>
        <p:spPr>
          <a:xfrm>
            <a:off x="127112" y="1251819"/>
            <a:ext cx="3412067" cy="5118100"/>
          </a:xfrm>
          <a:prstGeom prst="rect">
            <a:avLst/>
          </a:prstGeom>
        </p:spPr>
      </p:pic>
      <p:pic>
        <p:nvPicPr>
          <p:cNvPr id="3" name="Picture 2">
            <a:extLst>
              <a:ext uri="{FF2B5EF4-FFF2-40B4-BE49-F238E27FC236}">
                <a16:creationId xmlns:a16="http://schemas.microsoft.com/office/drawing/2014/main" id="{B6F767EA-1D2C-4E98-B653-120EB9A2D9C7}"/>
              </a:ext>
            </a:extLst>
          </p:cNvPr>
          <p:cNvPicPr>
            <a:picLocks noChangeAspect="1"/>
          </p:cNvPicPr>
          <p:nvPr/>
        </p:nvPicPr>
        <p:blipFill>
          <a:blip r:embed="rId3"/>
          <a:stretch>
            <a:fillRect/>
          </a:stretch>
        </p:blipFill>
        <p:spPr>
          <a:xfrm>
            <a:off x="4520256" y="4511287"/>
            <a:ext cx="3921996" cy="333375"/>
          </a:xfrm>
          <a:prstGeom prst="rect">
            <a:avLst/>
          </a:prstGeom>
        </p:spPr>
      </p:pic>
      <p:pic>
        <p:nvPicPr>
          <p:cNvPr id="4" name="Picture 3">
            <a:extLst>
              <a:ext uri="{FF2B5EF4-FFF2-40B4-BE49-F238E27FC236}">
                <a16:creationId xmlns:a16="http://schemas.microsoft.com/office/drawing/2014/main" id="{BC2605FC-F0A6-4ED7-A0DE-A31F213BD9F6}"/>
              </a:ext>
            </a:extLst>
          </p:cNvPr>
          <p:cNvPicPr>
            <a:picLocks noChangeAspect="1"/>
          </p:cNvPicPr>
          <p:nvPr/>
        </p:nvPicPr>
        <p:blipFill>
          <a:blip r:embed="rId4"/>
          <a:stretch>
            <a:fillRect/>
          </a:stretch>
        </p:blipFill>
        <p:spPr>
          <a:xfrm>
            <a:off x="4520256" y="4837795"/>
            <a:ext cx="3921995" cy="2014744"/>
          </a:xfrm>
          <a:prstGeom prst="rect">
            <a:avLst/>
          </a:prstGeom>
        </p:spPr>
      </p:pic>
      <p:sp>
        <p:nvSpPr>
          <p:cNvPr id="6" name="TextBox 5">
            <a:extLst>
              <a:ext uri="{FF2B5EF4-FFF2-40B4-BE49-F238E27FC236}">
                <a16:creationId xmlns:a16="http://schemas.microsoft.com/office/drawing/2014/main" id="{8A0CEE46-CE2E-4B93-B4E6-06BD3E3E8CF1}"/>
              </a:ext>
            </a:extLst>
          </p:cNvPr>
          <p:cNvSpPr txBox="1"/>
          <p:nvPr/>
        </p:nvSpPr>
        <p:spPr>
          <a:xfrm>
            <a:off x="8442251" y="5171170"/>
            <a:ext cx="2532984" cy="923330"/>
          </a:xfrm>
          <a:prstGeom prst="rect">
            <a:avLst/>
          </a:prstGeom>
          <a:noFill/>
        </p:spPr>
        <p:txBody>
          <a:bodyPr wrap="square" rtlCol="0">
            <a:spAutoFit/>
          </a:bodyPr>
          <a:lstStyle/>
          <a:p>
            <a:r>
              <a:rPr lang="en-US" dirty="0"/>
              <a:t>Concepts Mentioned in a presentation given by Dr. Tom Cowan</a:t>
            </a:r>
          </a:p>
        </p:txBody>
      </p:sp>
      <p:sp>
        <p:nvSpPr>
          <p:cNvPr id="9" name="TextBox 8">
            <a:extLst>
              <a:ext uri="{FF2B5EF4-FFF2-40B4-BE49-F238E27FC236}">
                <a16:creationId xmlns:a16="http://schemas.microsoft.com/office/drawing/2014/main" id="{88AAA9C1-1B25-4F67-81A1-8FD4EB678CE8}"/>
              </a:ext>
            </a:extLst>
          </p:cNvPr>
          <p:cNvSpPr txBox="1"/>
          <p:nvPr/>
        </p:nvSpPr>
        <p:spPr>
          <a:xfrm>
            <a:off x="-519224" y="86838"/>
            <a:ext cx="13513981" cy="461665"/>
          </a:xfrm>
          <a:prstGeom prst="rect">
            <a:avLst/>
          </a:prstGeom>
          <a:noFill/>
        </p:spPr>
        <p:txBody>
          <a:bodyPr wrap="square" rtlCol="0">
            <a:spAutoFit/>
          </a:bodyPr>
          <a:lstStyle/>
          <a:p>
            <a:pPr algn="ctr"/>
            <a:r>
              <a:rPr lang="en-US" sz="2400" b="1" dirty="0"/>
              <a:t>EMF ELECTRICAL POLLUTION AND THE FLU – A HISTORY</a:t>
            </a:r>
          </a:p>
        </p:txBody>
      </p:sp>
    </p:spTree>
    <p:extLst>
      <p:ext uri="{BB962C8B-B14F-4D97-AF65-F5344CB8AC3E}">
        <p14:creationId xmlns:p14="http://schemas.microsoft.com/office/powerpoint/2010/main" val="311803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INSTANCES WHERE ENERGY WEAPONS HAVE BEEN USED ON THE POPULATION</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625585" y="5061500"/>
            <a:ext cx="1338432" cy="738664"/>
          </a:xfrm>
          <a:prstGeom prst="rect">
            <a:avLst/>
          </a:prstGeom>
        </p:spPr>
        <p:txBody>
          <a:bodyPr wrap="square">
            <a:spAutoFit/>
          </a:bodyPr>
          <a:lstStyle/>
          <a:p>
            <a:pPr lvl="0"/>
            <a:r>
              <a:rPr lang="en-US" sz="2400" dirty="0"/>
              <a:t>Iraq War</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0C0B5458-75F4-4877-B9F8-17CDA7A24A4C}"/>
              </a:ext>
            </a:extLst>
          </p:cNvPr>
          <p:cNvPicPr>
            <a:picLocks noChangeAspect="1"/>
          </p:cNvPicPr>
          <p:nvPr/>
        </p:nvPicPr>
        <p:blipFill>
          <a:blip r:embed="rId2"/>
          <a:stretch>
            <a:fillRect/>
          </a:stretch>
        </p:blipFill>
        <p:spPr>
          <a:xfrm>
            <a:off x="308810" y="1842313"/>
            <a:ext cx="3971983" cy="2934404"/>
          </a:xfrm>
          <a:prstGeom prst="rect">
            <a:avLst/>
          </a:prstGeom>
        </p:spPr>
      </p:pic>
      <p:pic>
        <p:nvPicPr>
          <p:cNvPr id="3" name="Picture 2">
            <a:extLst>
              <a:ext uri="{FF2B5EF4-FFF2-40B4-BE49-F238E27FC236}">
                <a16:creationId xmlns:a16="http://schemas.microsoft.com/office/drawing/2014/main" id="{25A7F0C7-6470-423F-823C-632A44513142}"/>
              </a:ext>
            </a:extLst>
          </p:cNvPr>
          <p:cNvPicPr>
            <a:picLocks noChangeAspect="1"/>
          </p:cNvPicPr>
          <p:nvPr/>
        </p:nvPicPr>
        <p:blipFill>
          <a:blip r:embed="rId3"/>
          <a:stretch>
            <a:fillRect/>
          </a:stretch>
        </p:blipFill>
        <p:spPr>
          <a:xfrm>
            <a:off x="4529279" y="1090613"/>
            <a:ext cx="3314700" cy="4676775"/>
          </a:xfrm>
          <a:prstGeom prst="rect">
            <a:avLst/>
          </a:prstGeom>
        </p:spPr>
      </p:pic>
      <p:sp>
        <p:nvSpPr>
          <p:cNvPr id="7" name="Rectangle 6">
            <a:extLst>
              <a:ext uri="{FF2B5EF4-FFF2-40B4-BE49-F238E27FC236}">
                <a16:creationId xmlns:a16="http://schemas.microsoft.com/office/drawing/2014/main" id="{5852C55A-6A81-4781-8417-05CC08E618D0}"/>
              </a:ext>
            </a:extLst>
          </p:cNvPr>
          <p:cNvSpPr/>
          <p:nvPr/>
        </p:nvSpPr>
        <p:spPr>
          <a:xfrm>
            <a:off x="5801307" y="5935109"/>
            <a:ext cx="796595" cy="738664"/>
          </a:xfrm>
          <a:prstGeom prst="rect">
            <a:avLst/>
          </a:prstGeom>
        </p:spPr>
        <p:txBody>
          <a:bodyPr wrap="square">
            <a:spAutoFit/>
          </a:bodyPr>
          <a:lstStyle/>
          <a:p>
            <a:pPr lvl="0"/>
            <a:r>
              <a:rPr lang="en-US" sz="2400" dirty="0"/>
              <a:t>911</a:t>
            </a:r>
          </a:p>
          <a:p>
            <a:pPr lvl="0"/>
            <a:endParaRPr lang="en-US" dirty="0"/>
          </a:p>
        </p:txBody>
      </p:sp>
      <p:pic>
        <p:nvPicPr>
          <p:cNvPr id="4" name="Picture 3">
            <a:extLst>
              <a:ext uri="{FF2B5EF4-FFF2-40B4-BE49-F238E27FC236}">
                <a16:creationId xmlns:a16="http://schemas.microsoft.com/office/drawing/2014/main" id="{A0D690FD-39B2-4A82-82C7-E9007B8302C5}"/>
              </a:ext>
            </a:extLst>
          </p:cNvPr>
          <p:cNvPicPr>
            <a:picLocks noChangeAspect="1"/>
          </p:cNvPicPr>
          <p:nvPr/>
        </p:nvPicPr>
        <p:blipFill>
          <a:blip r:embed="rId4"/>
          <a:stretch>
            <a:fillRect/>
          </a:stretch>
        </p:blipFill>
        <p:spPr>
          <a:xfrm>
            <a:off x="8322635" y="1090613"/>
            <a:ext cx="3391002" cy="4676775"/>
          </a:xfrm>
          <a:prstGeom prst="rect">
            <a:avLst/>
          </a:prstGeom>
        </p:spPr>
      </p:pic>
      <p:sp>
        <p:nvSpPr>
          <p:cNvPr id="9" name="Rectangle 8">
            <a:extLst>
              <a:ext uri="{FF2B5EF4-FFF2-40B4-BE49-F238E27FC236}">
                <a16:creationId xmlns:a16="http://schemas.microsoft.com/office/drawing/2014/main" id="{4A7AD43A-8E75-4D6D-84E3-BF2D11381D81}"/>
              </a:ext>
            </a:extLst>
          </p:cNvPr>
          <p:cNvSpPr/>
          <p:nvPr/>
        </p:nvSpPr>
        <p:spPr>
          <a:xfrm>
            <a:off x="9070751" y="5935109"/>
            <a:ext cx="2977189" cy="738664"/>
          </a:xfrm>
          <a:prstGeom prst="rect">
            <a:avLst/>
          </a:prstGeom>
        </p:spPr>
        <p:txBody>
          <a:bodyPr wrap="square">
            <a:spAutoFit/>
          </a:bodyPr>
          <a:lstStyle/>
          <a:p>
            <a:pPr lvl="0"/>
            <a:r>
              <a:rPr lang="en-US" sz="2400" dirty="0"/>
              <a:t>California Fires</a:t>
            </a:r>
          </a:p>
          <a:p>
            <a:pPr lvl="0"/>
            <a:endParaRPr lang="en-US" dirty="0"/>
          </a:p>
        </p:txBody>
      </p:sp>
    </p:spTree>
    <p:extLst>
      <p:ext uri="{BB962C8B-B14F-4D97-AF65-F5344CB8AC3E}">
        <p14:creationId xmlns:p14="http://schemas.microsoft.com/office/powerpoint/2010/main" val="341211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205205" y="86405"/>
            <a:ext cx="11781590" cy="738664"/>
          </a:xfrm>
          <a:prstGeom prst="rect">
            <a:avLst/>
          </a:prstGeom>
          <a:noFill/>
        </p:spPr>
        <p:txBody>
          <a:bodyPr wrap="square" rtlCol="0">
            <a:spAutoFit/>
          </a:bodyPr>
          <a:lstStyle/>
          <a:p>
            <a:pPr algn="ctr"/>
            <a:r>
              <a:rPr lang="en-US" sz="2400" dirty="0"/>
              <a:t>LETHAL DOSE EXPERIMENT VACCINES AND 5G ROLLOUT</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478742" y="604762"/>
            <a:ext cx="10919359" cy="1754326"/>
          </a:xfrm>
          <a:prstGeom prst="rect">
            <a:avLst/>
          </a:prstGeom>
        </p:spPr>
        <p:txBody>
          <a:bodyPr wrap="square">
            <a:spAutoFit/>
          </a:bodyPr>
          <a:lstStyle/>
          <a:p>
            <a:r>
              <a:rPr lang="en-US" dirty="0"/>
              <a:t>The following analysis is a comparison of research done by Team Enigma on Covid Vaccine batches, a presentation by former Pfizer Chief Scientist Dr. Mike Yeadon in front of the Corona Committee, an explanation by Dr. Lee Merritt former President of the Association of American Physicians and Surgeons, and a presentation done by </a:t>
            </a:r>
            <a:br>
              <a:rPr lang="en-US" dirty="0"/>
            </a:br>
            <a:r>
              <a:rPr lang="en-US" dirty="0"/>
              <a:t>Dr. Sandra Vranic  from the Nanomedicine Lab Faculty of Medical and Human Sciences &amp; National Graphene Institute University of Manchester.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92D84775-5B21-4A7E-8000-40E9FB7BA3A7}"/>
              </a:ext>
            </a:extLst>
          </p:cNvPr>
          <p:cNvPicPr>
            <a:picLocks noChangeAspect="1"/>
          </p:cNvPicPr>
          <p:nvPr/>
        </p:nvPicPr>
        <p:blipFill rotWithShape="1">
          <a:blip r:embed="rId2"/>
          <a:srcRect t="21951"/>
          <a:stretch/>
        </p:blipFill>
        <p:spPr>
          <a:xfrm>
            <a:off x="1453255" y="2138781"/>
            <a:ext cx="8721459" cy="3796328"/>
          </a:xfrm>
          <a:prstGeom prst="rect">
            <a:avLst/>
          </a:prstGeom>
        </p:spPr>
      </p:pic>
      <p:sp>
        <p:nvSpPr>
          <p:cNvPr id="3" name="TextBox 2">
            <a:extLst>
              <a:ext uri="{FF2B5EF4-FFF2-40B4-BE49-F238E27FC236}">
                <a16:creationId xmlns:a16="http://schemas.microsoft.com/office/drawing/2014/main" id="{8D3B9A00-08BE-4C71-BB31-A4630620A64F}"/>
              </a:ext>
            </a:extLst>
          </p:cNvPr>
          <p:cNvSpPr txBox="1"/>
          <p:nvPr/>
        </p:nvSpPr>
        <p:spPr>
          <a:xfrm>
            <a:off x="839973" y="6119775"/>
            <a:ext cx="12440093" cy="369332"/>
          </a:xfrm>
          <a:prstGeom prst="rect">
            <a:avLst/>
          </a:prstGeom>
          <a:noFill/>
        </p:spPr>
        <p:txBody>
          <a:bodyPr wrap="square" rtlCol="0">
            <a:spAutoFit/>
          </a:bodyPr>
          <a:lstStyle/>
          <a:p>
            <a:r>
              <a:rPr lang="en-US" dirty="0"/>
              <a:t>Using VAERS data, Team Enigma matched up vaccine batch or lot numbers to the number of adverse reactions. </a:t>
            </a:r>
          </a:p>
        </p:txBody>
      </p:sp>
    </p:spTree>
    <p:extLst>
      <p:ext uri="{BB962C8B-B14F-4D97-AF65-F5344CB8AC3E}">
        <p14:creationId xmlns:p14="http://schemas.microsoft.com/office/powerpoint/2010/main" val="294829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205205" y="86405"/>
            <a:ext cx="11781590" cy="738664"/>
          </a:xfrm>
          <a:prstGeom prst="rect">
            <a:avLst/>
          </a:prstGeom>
          <a:noFill/>
        </p:spPr>
        <p:txBody>
          <a:bodyPr wrap="square" rtlCol="0">
            <a:spAutoFit/>
          </a:bodyPr>
          <a:lstStyle/>
          <a:p>
            <a:pPr algn="ctr"/>
            <a:r>
              <a:rPr lang="en-US" sz="2400" dirty="0"/>
              <a:t>LETHAL DOSE EXPERIMENT VACCINES AND 5G ROLLOUT</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246832" y="504630"/>
            <a:ext cx="8739963" cy="7017306"/>
          </a:xfrm>
          <a:prstGeom prst="rect">
            <a:avLst/>
          </a:prstGeom>
        </p:spPr>
        <p:txBody>
          <a:bodyPr wrap="square">
            <a:spAutoFit/>
          </a:bodyPr>
          <a:lstStyle/>
          <a:p>
            <a:r>
              <a:rPr lang="en-US" dirty="0"/>
              <a:t>ALARMING FINDINGS: </a:t>
            </a:r>
            <a:br>
              <a:rPr lang="en-US" dirty="0"/>
            </a:br>
            <a:br>
              <a:rPr lang="en-US" dirty="0"/>
            </a:br>
            <a:r>
              <a:rPr lang="en-US" dirty="0"/>
              <a:t>-Not all vials (per brand) have the same stuff in them. Some have very lethal dosages, others have saline or placebo, some are in between. They have the quality control to manufacture billions of consistent doses (per Dr. Yeadon’s expert testimony) which they did not adhere to. This was done intentionally by the companies who then lied to the public about it, gaslighting billions of people into taking the injections. “I took it and I’m fine, so you should take it too because it’s the same thing, you’ll be fine too”. </a:t>
            </a:r>
            <a:br>
              <a:rPr lang="en-US" dirty="0"/>
            </a:br>
            <a:endParaRPr lang="en-US" dirty="0"/>
          </a:p>
          <a:p>
            <a:r>
              <a:rPr lang="en-US" dirty="0"/>
              <a:t>- The batch data shows a coordinated release of each vaccine company, meaning that they were working together and collaborating on this and were not working independently. (per Dr. Merritt’s expert testimony)</a:t>
            </a:r>
            <a:br>
              <a:rPr lang="en-US" dirty="0"/>
            </a:br>
            <a:endParaRPr lang="en-US" dirty="0"/>
          </a:p>
          <a:p>
            <a:r>
              <a:rPr lang="en-US" dirty="0"/>
              <a:t>-The Pfizer batch release on the chart shows a “dose response curve”, meaning they would release a very toxic batch see what it does, then release a placebo, then release a less toxic batch, then a placebo, then a less toxic batch… (per Dr. Merritt’s expert testimony) The intention is to find out how much poison they can inject into people before it kills them. This dose response curve in the data shows premeditated mass murder by the pharma companies. </a:t>
            </a:r>
            <a:br>
              <a:rPr lang="en-US" dirty="0"/>
            </a:br>
            <a:endParaRPr lang="en-US" dirty="0"/>
          </a:p>
          <a:p>
            <a:r>
              <a:rPr lang="en-US" dirty="0"/>
              <a:t>This pattern mirrors an experiment that was done in 2016 where they were trying to find out how much graphene oxide they can put into a person before it kills them. (covered this in our last show)</a:t>
            </a:r>
          </a:p>
          <a:p>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92D84775-5B21-4A7E-8000-40E9FB7BA3A7}"/>
              </a:ext>
            </a:extLst>
          </p:cNvPr>
          <p:cNvPicPr>
            <a:picLocks noChangeAspect="1"/>
          </p:cNvPicPr>
          <p:nvPr/>
        </p:nvPicPr>
        <p:blipFill rotWithShape="1">
          <a:blip r:embed="rId2"/>
          <a:srcRect l="57705" t="30224" r="21448" b="1575"/>
          <a:stretch/>
        </p:blipFill>
        <p:spPr>
          <a:xfrm>
            <a:off x="482009" y="793172"/>
            <a:ext cx="1818168" cy="3317359"/>
          </a:xfrm>
          <a:prstGeom prst="rect">
            <a:avLst/>
          </a:prstGeom>
        </p:spPr>
      </p:pic>
      <p:cxnSp>
        <p:nvCxnSpPr>
          <p:cNvPr id="6" name="Straight Arrow Connector 5">
            <a:extLst>
              <a:ext uri="{FF2B5EF4-FFF2-40B4-BE49-F238E27FC236}">
                <a16:creationId xmlns:a16="http://schemas.microsoft.com/office/drawing/2014/main" id="{78D78D3A-AE0E-4263-B0D5-AA4984A7EE1D}"/>
              </a:ext>
            </a:extLst>
          </p:cNvPr>
          <p:cNvCxnSpPr>
            <a:cxnSpLocks/>
          </p:cNvCxnSpPr>
          <p:nvPr/>
        </p:nvCxnSpPr>
        <p:spPr>
          <a:xfrm>
            <a:off x="970929" y="1254642"/>
            <a:ext cx="1194389" cy="1893936"/>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 name="Picture 9">
            <a:extLst>
              <a:ext uri="{FF2B5EF4-FFF2-40B4-BE49-F238E27FC236}">
                <a16:creationId xmlns:a16="http://schemas.microsoft.com/office/drawing/2014/main" id="{AB45991C-0E50-406B-A339-05DBC263DC3A}"/>
              </a:ext>
            </a:extLst>
          </p:cNvPr>
          <p:cNvPicPr>
            <a:picLocks noChangeAspect="1"/>
          </p:cNvPicPr>
          <p:nvPr/>
        </p:nvPicPr>
        <p:blipFill>
          <a:blip r:embed="rId3"/>
          <a:stretch>
            <a:fillRect/>
          </a:stretch>
        </p:blipFill>
        <p:spPr>
          <a:xfrm>
            <a:off x="176494" y="4006194"/>
            <a:ext cx="3165315" cy="1810611"/>
          </a:xfrm>
          <a:prstGeom prst="rect">
            <a:avLst/>
          </a:prstGeom>
        </p:spPr>
      </p:pic>
    </p:spTree>
    <p:extLst>
      <p:ext uri="{BB962C8B-B14F-4D97-AF65-F5344CB8AC3E}">
        <p14:creationId xmlns:p14="http://schemas.microsoft.com/office/powerpoint/2010/main" val="228810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C5FC6-9E7D-44C9-B759-CE4F309395DE}"/>
              </a:ext>
            </a:extLst>
          </p:cNvPr>
          <p:cNvSpPr/>
          <p:nvPr/>
        </p:nvSpPr>
        <p:spPr>
          <a:xfrm>
            <a:off x="9355302" y="4779056"/>
            <a:ext cx="2836697" cy="2230995"/>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Sp</a:t>
            </a:r>
            <a:r>
              <a:rPr lang="en-US" sz="2000" dirty="0" err="1">
                <a:solidFill>
                  <a:prstClr val="white"/>
                </a:solidFill>
                <a:latin typeface="Calibri" panose="020F0502020204030204" pitchFamily="34" charset="0"/>
                <a:ea typeface="Calibri" panose="020F0502020204030204" pitchFamily="34" charset="0"/>
                <a:cs typeface="Arial" panose="020B0604020202020204" pitchFamily="34" charset="0"/>
              </a:rPr>
              <a:t>ecial</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 thanks given to the “Graphene Flagship” in the presentation</a:t>
            </a:r>
            <a:endPar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7B4EFEF-997F-4FB4-95F8-851B91A39054}"/>
              </a:ext>
            </a:extLst>
          </p:cNvPr>
          <p:cNvPicPr>
            <a:picLocks noChangeAspect="1"/>
          </p:cNvPicPr>
          <p:nvPr/>
        </p:nvPicPr>
        <p:blipFill>
          <a:blip r:embed="rId2"/>
          <a:stretch>
            <a:fillRect/>
          </a:stretch>
        </p:blipFill>
        <p:spPr>
          <a:xfrm>
            <a:off x="412827" y="1314991"/>
            <a:ext cx="8789765" cy="4805072"/>
          </a:xfrm>
          <a:prstGeom prst="rect">
            <a:avLst/>
          </a:prstGeom>
        </p:spPr>
      </p:pic>
      <p:pic>
        <p:nvPicPr>
          <p:cNvPr id="8" name="Picture 7">
            <a:extLst>
              <a:ext uri="{FF2B5EF4-FFF2-40B4-BE49-F238E27FC236}">
                <a16:creationId xmlns:a16="http://schemas.microsoft.com/office/drawing/2014/main" id="{3FE09C51-314C-45EF-97CF-6F663CFA2FD0}"/>
              </a:ext>
            </a:extLst>
          </p:cNvPr>
          <p:cNvPicPr>
            <a:picLocks noChangeAspect="1"/>
          </p:cNvPicPr>
          <p:nvPr/>
        </p:nvPicPr>
        <p:blipFill rotWithShape="1">
          <a:blip r:embed="rId3"/>
          <a:srcRect b="5342"/>
          <a:stretch/>
        </p:blipFill>
        <p:spPr>
          <a:xfrm>
            <a:off x="412827" y="1548727"/>
            <a:ext cx="5907762" cy="4106780"/>
          </a:xfrm>
          <a:prstGeom prst="rect">
            <a:avLst/>
          </a:prstGeom>
        </p:spPr>
      </p:pic>
      <p:sp>
        <p:nvSpPr>
          <p:cNvPr id="9" name="Rectangle 8">
            <a:extLst>
              <a:ext uri="{FF2B5EF4-FFF2-40B4-BE49-F238E27FC236}">
                <a16:creationId xmlns:a16="http://schemas.microsoft.com/office/drawing/2014/main" id="{81C4C2AE-38DD-40B0-BCE9-0B7E045B7196}"/>
              </a:ext>
            </a:extLst>
          </p:cNvPr>
          <p:cNvSpPr/>
          <p:nvPr/>
        </p:nvSpPr>
        <p:spPr>
          <a:xfrm>
            <a:off x="9473455" y="1376585"/>
            <a:ext cx="2194077" cy="3693319"/>
          </a:xfrm>
          <a:prstGeom prst="rect">
            <a:avLst/>
          </a:prstGeom>
        </p:spPr>
        <p:txBody>
          <a:bodyPr wrap="square">
            <a:spAutoFit/>
          </a:body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PROOF THEY KNEW THIS WOULD KILL PEOPLE BEFORE THEY INJECTED BILLIONS WITH THIS TOXIC SUBSTANCE IN COVID SHOTS. </a:t>
            </a:r>
            <a:br>
              <a:rPr lang="en-US" dirty="0">
                <a:solidFill>
                  <a:prstClr val="white"/>
                </a:solidFill>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10" name="Picture 9">
            <a:extLst>
              <a:ext uri="{FF2B5EF4-FFF2-40B4-BE49-F238E27FC236}">
                <a16:creationId xmlns:a16="http://schemas.microsoft.com/office/drawing/2014/main" id="{560E6F66-D547-4429-B950-1CCBE845C90A}"/>
              </a:ext>
            </a:extLst>
          </p:cNvPr>
          <p:cNvPicPr>
            <a:picLocks noChangeAspect="1"/>
          </p:cNvPicPr>
          <p:nvPr/>
        </p:nvPicPr>
        <p:blipFill>
          <a:blip r:embed="rId4"/>
          <a:stretch>
            <a:fillRect/>
          </a:stretch>
        </p:blipFill>
        <p:spPr>
          <a:xfrm>
            <a:off x="0" y="-150834"/>
            <a:ext cx="12432632" cy="1931507"/>
          </a:xfrm>
          <a:prstGeom prst="rect">
            <a:avLst/>
          </a:prstGeom>
        </p:spPr>
      </p:pic>
      <p:sp>
        <p:nvSpPr>
          <p:cNvPr id="11" name="Rectangle 10">
            <a:extLst>
              <a:ext uri="{FF2B5EF4-FFF2-40B4-BE49-F238E27FC236}">
                <a16:creationId xmlns:a16="http://schemas.microsoft.com/office/drawing/2014/main" id="{22409C4F-CD7D-435E-9F94-F4027A2B510C}"/>
              </a:ext>
            </a:extLst>
          </p:cNvPr>
          <p:cNvSpPr/>
          <p:nvPr/>
        </p:nvSpPr>
        <p:spPr>
          <a:xfrm>
            <a:off x="252405" y="798384"/>
            <a:ext cx="10090484" cy="461665"/>
          </a:xfrm>
          <a:prstGeom prst="rect">
            <a:avLst/>
          </a:prstGeom>
        </p:spPr>
        <p:txBody>
          <a:bodyPr wrap="square">
            <a:spAutoFit/>
          </a:bodyPr>
          <a:lstStyle/>
          <a:p>
            <a:r>
              <a:rPr lang="en-US" sz="2400" dirty="0"/>
              <a:t>2016 “Cellular Responses to Graphene Oxide Sheets” Dr. Sandra Vranic  </a:t>
            </a:r>
          </a:p>
        </p:txBody>
      </p:sp>
      <p:sp>
        <p:nvSpPr>
          <p:cNvPr id="12" name="Rectangle 11">
            <a:extLst>
              <a:ext uri="{FF2B5EF4-FFF2-40B4-BE49-F238E27FC236}">
                <a16:creationId xmlns:a16="http://schemas.microsoft.com/office/drawing/2014/main" id="{C453AB9D-8717-48B2-8D0B-ACA6D4ECF26B}"/>
              </a:ext>
            </a:extLst>
          </p:cNvPr>
          <p:cNvSpPr/>
          <p:nvPr/>
        </p:nvSpPr>
        <p:spPr>
          <a:xfrm>
            <a:off x="183562" y="6133599"/>
            <a:ext cx="12008437" cy="1806264"/>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AFTER GO was discovered in the Covid Vaccines, people found this presentation and the comments section exploded. It will probably be removed from Youtube soon, we saved the video file and screen shots of the comments</a:t>
            </a:r>
            <a:r>
              <a:rPr kumimoji="0" lang="en-US"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DA1B58A-E447-44F5-8151-CDCBAA42342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81757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88247" y="0"/>
            <a:ext cx="11781590" cy="738664"/>
          </a:xfrm>
          <a:prstGeom prst="rect">
            <a:avLst/>
          </a:prstGeom>
          <a:noFill/>
        </p:spPr>
        <p:txBody>
          <a:bodyPr wrap="square" rtlCol="0">
            <a:spAutoFit/>
          </a:bodyPr>
          <a:lstStyle/>
          <a:p>
            <a:pPr algn="ctr"/>
            <a:r>
              <a:rPr lang="en-US" sz="2400" dirty="0"/>
              <a:t>5G LETHAL DOSE EXPERIMENT HYPOTHESIS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762307" y="544782"/>
            <a:ext cx="4274287" cy="3416320"/>
          </a:xfrm>
          <a:prstGeom prst="rect">
            <a:avLst/>
          </a:prstGeom>
        </p:spPr>
        <p:txBody>
          <a:bodyPr wrap="square">
            <a:spAutoFit/>
          </a:bodyPr>
          <a:lstStyle/>
          <a:p>
            <a:r>
              <a:rPr lang="en-US" dirty="0"/>
              <a:t>Our 5G rollout hypothesis is that they will be experimenting on the population in the same pattern that they have been shown to do with Graphene Oxide experiments and the Covid injections. </a:t>
            </a:r>
          </a:p>
          <a:p>
            <a:br>
              <a:rPr lang="en-US" dirty="0"/>
            </a:br>
            <a:r>
              <a:rPr lang="en-US" dirty="0"/>
              <a:t>They WILL NOT turn on all frequency bands at the same time. They will fluctuate the amount of frequencies emitted in a controlled experiment in various locations based on criteria that we do not have access to.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3" name="TextBox 2">
            <a:extLst>
              <a:ext uri="{FF2B5EF4-FFF2-40B4-BE49-F238E27FC236}">
                <a16:creationId xmlns:a16="http://schemas.microsoft.com/office/drawing/2014/main" id="{8D3B9A00-08BE-4C71-BB31-A4630620A64F}"/>
              </a:ext>
            </a:extLst>
          </p:cNvPr>
          <p:cNvSpPr txBox="1"/>
          <p:nvPr/>
        </p:nvSpPr>
        <p:spPr>
          <a:xfrm>
            <a:off x="1371600" y="3785652"/>
            <a:ext cx="4380615" cy="369332"/>
          </a:xfrm>
          <a:prstGeom prst="rect">
            <a:avLst/>
          </a:prstGeom>
          <a:noFill/>
        </p:spPr>
        <p:txBody>
          <a:bodyPr wrap="square" rtlCol="0">
            <a:spAutoFit/>
          </a:bodyPr>
          <a:lstStyle/>
          <a:p>
            <a:r>
              <a:rPr lang="en-US" dirty="0"/>
              <a:t>OOKLA 5G Networks Coverage Map</a:t>
            </a:r>
          </a:p>
        </p:txBody>
      </p:sp>
      <p:pic>
        <p:nvPicPr>
          <p:cNvPr id="4" name="Picture 3">
            <a:extLst>
              <a:ext uri="{FF2B5EF4-FFF2-40B4-BE49-F238E27FC236}">
                <a16:creationId xmlns:a16="http://schemas.microsoft.com/office/drawing/2014/main" id="{E9A5A24D-48A6-4C96-B8BD-4F44189E5440}"/>
              </a:ext>
            </a:extLst>
          </p:cNvPr>
          <p:cNvPicPr>
            <a:picLocks noChangeAspect="1"/>
          </p:cNvPicPr>
          <p:nvPr/>
        </p:nvPicPr>
        <p:blipFill>
          <a:blip r:embed="rId2"/>
          <a:stretch>
            <a:fillRect/>
          </a:stretch>
        </p:blipFill>
        <p:spPr>
          <a:xfrm>
            <a:off x="322163" y="613032"/>
            <a:ext cx="6096001" cy="3089470"/>
          </a:xfrm>
          <a:prstGeom prst="rect">
            <a:avLst/>
          </a:prstGeom>
        </p:spPr>
      </p:pic>
      <p:sp>
        <p:nvSpPr>
          <p:cNvPr id="6" name="TextBox 5">
            <a:extLst>
              <a:ext uri="{FF2B5EF4-FFF2-40B4-BE49-F238E27FC236}">
                <a16:creationId xmlns:a16="http://schemas.microsoft.com/office/drawing/2014/main" id="{08D13236-F6B4-4F6D-B556-19892478EBD9}"/>
              </a:ext>
            </a:extLst>
          </p:cNvPr>
          <p:cNvSpPr txBox="1"/>
          <p:nvPr/>
        </p:nvSpPr>
        <p:spPr>
          <a:xfrm>
            <a:off x="758456" y="4505884"/>
            <a:ext cx="10441172" cy="2308324"/>
          </a:xfrm>
          <a:prstGeom prst="rect">
            <a:avLst/>
          </a:prstGeom>
          <a:noFill/>
        </p:spPr>
        <p:txBody>
          <a:bodyPr wrap="square" rtlCol="0">
            <a:spAutoFit/>
          </a:bodyPr>
          <a:lstStyle/>
          <a:p>
            <a:r>
              <a:rPr lang="en-US" dirty="0"/>
              <a:t>Testimony sent in by a listener: (name and location redacted)</a:t>
            </a:r>
            <a:br>
              <a:rPr lang="en-US" dirty="0"/>
            </a:br>
            <a:br>
              <a:rPr lang="en-US" dirty="0"/>
            </a:br>
            <a:r>
              <a:rPr lang="en-US" dirty="0"/>
              <a:t>This mans son is a dispatcher in a small Midwest town population 4,000. Normally he gets about one call a night between 6pm-7am which is usually just a drunk doing something stupid or something small like this. On the evening when they turned on the 5G in his town, he got 5 calls. 5 People in different locations all collapsed at the same time. They had to be medevac’d out and luckily they survived. This is what happened when they turned on the 5G in this town. </a:t>
            </a:r>
            <a:br>
              <a:rPr lang="en-US" dirty="0"/>
            </a:br>
            <a:endParaRPr lang="en-US" dirty="0"/>
          </a:p>
        </p:txBody>
      </p:sp>
    </p:spTree>
    <p:extLst>
      <p:ext uri="{BB962C8B-B14F-4D97-AF65-F5344CB8AC3E}">
        <p14:creationId xmlns:p14="http://schemas.microsoft.com/office/powerpoint/2010/main" val="341054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IS THERE A VIRUS? VIROLOGY FRAUD DEBATE.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4642940" y="696397"/>
            <a:ext cx="7135627" cy="4801314"/>
          </a:xfrm>
          <a:prstGeom prst="rect">
            <a:avLst/>
          </a:prstGeom>
        </p:spPr>
        <p:txBody>
          <a:bodyPr wrap="square">
            <a:spAutoFit/>
          </a:bodyPr>
          <a:lstStyle/>
          <a:p>
            <a:r>
              <a:rPr lang="en-US" dirty="0"/>
              <a:t>For the first time in history, a world renown virologist Dr. Stefan Lanka ran a three phased controlled experiment that proved that the way the establishment is claiming to “find viruses” in people is a fraud. </a:t>
            </a:r>
            <a:br>
              <a:rPr lang="en-US" dirty="0"/>
            </a:br>
            <a:br>
              <a:rPr lang="en-US" dirty="0"/>
            </a:br>
            <a:r>
              <a:rPr lang="en-US" dirty="0"/>
              <a:t>THE FINAL REFUTAL OF VIROLOGY: </a:t>
            </a:r>
            <a:br>
              <a:rPr lang="en-US" dirty="0"/>
            </a:br>
            <a:r>
              <a:rPr lang="en-US" dirty="0"/>
              <a:t>"The first sensational news has arrived. The control tests, which Dr. Stefan Lanka commissioned in a laboratory, confirm that the claimed </a:t>
            </a:r>
            <a:r>
              <a:rPr lang="en-US" dirty="0" err="1"/>
              <a:t>cytopatic</a:t>
            </a:r>
            <a:r>
              <a:rPr lang="en-US" dirty="0"/>
              <a:t> effect, which is regarded by all virologists as evidence for SARS-CoV-2, is refuted. </a:t>
            </a:r>
            <a:br>
              <a:rPr lang="en-US" dirty="0"/>
            </a:br>
            <a:endParaRPr lang="en-US" dirty="0"/>
          </a:p>
          <a:p>
            <a:r>
              <a:rPr lang="en-US" dirty="0"/>
              <a:t>The laboratory confirmed that this effect is not VIRUS-SPECIFIC and therefore cannot and must not be claimed as evidence of a disease-causing virus.</a:t>
            </a:r>
            <a:br>
              <a:rPr lang="en-US" dirty="0"/>
            </a:br>
            <a:endParaRPr lang="en-US" dirty="0"/>
          </a:p>
          <a:p>
            <a:r>
              <a:rPr lang="en-US" dirty="0"/>
              <a:t>The central effect, the death of tissue cells in the test tube, is achieved in the same way without any infected material."</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1BC2C78F-86BA-45A7-8986-EF2C3E297504}"/>
              </a:ext>
            </a:extLst>
          </p:cNvPr>
          <p:cNvPicPr>
            <a:picLocks noChangeAspect="1"/>
          </p:cNvPicPr>
          <p:nvPr/>
        </p:nvPicPr>
        <p:blipFill>
          <a:blip r:embed="rId2"/>
          <a:stretch>
            <a:fillRect/>
          </a:stretch>
        </p:blipFill>
        <p:spPr>
          <a:xfrm>
            <a:off x="0" y="4912924"/>
            <a:ext cx="3371127" cy="1929813"/>
          </a:xfrm>
          <a:prstGeom prst="rect">
            <a:avLst/>
          </a:prstGeom>
        </p:spPr>
      </p:pic>
      <p:pic>
        <p:nvPicPr>
          <p:cNvPr id="4" name="Picture 3">
            <a:extLst>
              <a:ext uri="{FF2B5EF4-FFF2-40B4-BE49-F238E27FC236}">
                <a16:creationId xmlns:a16="http://schemas.microsoft.com/office/drawing/2014/main" id="{D7DDA6D2-EDB6-4802-84AA-33D6D9CAA8C5}"/>
              </a:ext>
            </a:extLst>
          </p:cNvPr>
          <p:cNvPicPr>
            <a:picLocks noChangeAspect="1"/>
          </p:cNvPicPr>
          <p:nvPr/>
        </p:nvPicPr>
        <p:blipFill>
          <a:blip r:embed="rId3"/>
          <a:stretch>
            <a:fillRect/>
          </a:stretch>
        </p:blipFill>
        <p:spPr>
          <a:xfrm>
            <a:off x="0" y="176470"/>
            <a:ext cx="2399032" cy="3385437"/>
          </a:xfrm>
          <a:prstGeom prst="rect">
            <a:avLst/>
          </a:prstGeom>
        </p:spPr>
      </p:pic>
      <p:pic>
        <p:nvPicPr>
          <p:cNvPr id="6" name="Picture 5">
            <a:extLst>
              <a:ext uri="{FF2B5EF4-FFF2-40B4-BE49-F238E27FC236}">
                <a16:creationId xmlns:a16="http://schemas.microsoft.com/office/drawing/2014/main" id="{F9D50B29-1D10-4D98-97F1-3F0A4E6B2D26}"/>
              </a:ext>
            </a:extLst>
          </p:cNvPr>
          <p:cNvPicPr>
            <a:picLocks noChangeAspect="1"/>
          </p:cNvPicPr>
          <p:nvPr/>
        </p:nvPicPr>
        <p:blipFill>
          <a:blip r:embed="rId4"/>
          <a:stretch>
            <a:fillRect/>
          </a:stretch>
        </p:blipFill>
        <p:spPr>
          <a:xfrm>
            <a:off x="2173424" y="2689236"/>
            <a:ext cx="2192556" cy="2066624"/>
          </a:xfrm>
          <a:prstGeom prst="rect">
            <a:avLst/>
          </a:prstGeom>
        </p:spPr>
      </p:pic>
      <p:pic>
        <p:nvPicPr>
          <p:cNvPr id="7" name="Picture 6">
            <a:extLst>
              <a:ext uri="{FF2B5EF4-FFF2-40B4-BE49-F238E27FC236}">
                <a16:creationId xmlns:a16="http://schemas.microsoft.com/office/drawing/2014/main" id="{22272C9F-CCE9-4D15-B9EC-5BE971A22345}"/>
              </a:ext>
            </a:extLst>
          </p:cNvPr>
          <p:cNvPicPr>
            <a:picLocks noChangeAspect="1"/>
          </p:cNvPicPr>
          <p:nvPr/>
        </p:nvPicPr>
        <p:blipFill>
          <a:blip r:embed="rId5"/>
          <a:stretch>
            <a:fillRect/>
          </a:stretch>
        </p:blipFill>
        <p:spPr>
          <a:xfrm>
            <a:off x="-70484" y="3718971"/>
            <a:ext cx="2243908" cy="1193953"/>
          </a:xfrm>
          <a:prstGeom prst="rect">
            <a:avLst/>
          </a:prstGeom>
        </p:spPr>
      </p:pic>
    </p:spTree>
    <p:extLst>
      <p:ext uri="{BB962C8B-B14F-4D97-AF65-F5344CB8AC3E}">
        <p14:creationId xmlns:p14="http://schemas.microsoft.com/office/powerpoint/2010/main" val="618798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900929" y="-104503"/>
            <a:ext cx="8129505" cy="7442678"/>
          </a:xfrm>
          <a:prstGeom prst="rect">
            <a:avLst/>
          </a:prstGeom>
        </p:spPr>
        <p:txBody>
          <a:bodyPr wrap="square">
            <a:spAutoFit/>
          </a:bodyPr>
          <a:lstStyle/>
          <a:p>
            <a:endPar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r>
              <a:rPr lang="en-US" sz="2800" dirty="0">
                <a:solidFill>
                  <a:prstClr val="white"/>
                </a:solidFill>
                <a:latin typeface="Calibri" panose="020F0502020204030204" pitchFamily="34" charset="0"/>
                <a:ea typeface="Calibri" panose="020F0502020204030204" pitchFamily="34" charset="0"/>
                <a:cs typeface="Arial" panose="020B0604020202020204" pitchFamily="34" charset="0"/>
              </a:rPr>
              <a:t>5G AND NANOTECH IN COVID JABS </a:t>
            </a: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r>
              <a:rPr lang="en-US" sz="2400" dirty="0"/>
              <a:t>5G What is C-Band</a:t>
            </a:r>
          </a:p>
          <a:p>
            <a:r>
              <a:rPr lang="en-US" sz="2400" dirty="0"/>
              <a:t>-EMF Electrical Pollution and the FLU = A History </a:t>
            </a:r>
            <a:br>
              <a:rPr lang="en-US" sz="2400" dirty="0"/>
            </a:br>
            <a:r>
              <a:rPr lang="en-US" sz="2400" dirty="0"/>
              <a:t>-Tri Field Meters </a:t>
            </a:r>
            <a:br>
              <a:rPr lang="en-US" sz="2400" dirty="0"/>
            </a:br>
            <a:r>
              <a:rPr lang="en-US" sz="2400" dirty="0"/>
              <a:t>-Lethal Dose Experiment Vaccines and 5G Rollout</a:t>
            </a:r>
          </a:p>
          <a:p>
            <a:r>
              <a:rPr lang="en-US" sz="2400" dirty="0"/>
              <a:t>-Energy weapons</a:t>
            </a:r>
          </a:p>
          <a:p>
            <a:r>
              <a:rPr lang="en-US" sz="2400" dirty="0"/>
              <a:t>-Is there a Virus? Virology Fraud Debate</a:t>
            </a:r>
            <a:br>
              <a:rPr lang="en-US" sz="2400" dirty="0"/>
            </a:br>
            <a:r>
              <a:rPr lang="en-US" sz="2400" dirty="0"/>
              <a:t>-Rockefeller Medical System and the Flexnor Report</a:t>
            </a:r>
          </a:p>
          <a:p>
            <a:r>
              <a:rPr lang="en-US" sz="2400" dirty="0"/>
              <a:t>-The Nanotechnology Network injected into the Human Body</a:t>
            </a:r>
            <a:br>
              <a:rPr lang="en-US" sz="2400" dirty="0"/>
            </a:br>
            <a:r>
              <a:rPr lang="en-US" sz="2400" dirty="0"/>
              <a:t>-Humans Emitting Blue Tooth Codes</a:t>
            </a:r>
          </a:p>
          <a:p>
            <a:r>
              <a:rPr lang="en-US" sz="2400" dirty="0"/>
              <a:t>-Gene Editing and DNA collection</a:t>
            </a:r>
            <a:br>
              <a:rPr lang="en-US" sz="2400" dirty="0"/>
            </a:br>
            <a:r>
              <a:rPr lang="en-US" sz="2400" dirty="0"/>
              <a:t>-Why am I sick? “Shedding” or transmission </a:t>
            </a:r>
            <a:br>
              <a:rPr lang="en-US" sz="2400" dirty="0"/>
            </a:br>
            <a:r>
              <a:rPr lang="en-US" sz="2400" dirty="0"/>
              <a:t>-How to protect yourself: EMFs in environment and Strengthening your immune system</a:t>
            </a:r>
            <a:br>
              <a:rPr lang="en-US" dirty="0"/>
            </a:b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6571">
            <a:off x="10171960" y="52234"/>
            <a:ext cx="1655609" cy="1676565"/>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3"/>
          <a:srcRect l="36462"/>
          <a:stretch/>
        </p:blipFill>
        <p:spPr>
          <a:xfrm>
            <a:off x="0" y="255399"/>
            <a:ext cx="1900929" cy="6722874"/>
          </a:xfrm>
          <a:prstGeom prst="rect">
            <a:avLst/>
          </a:prstGeom>
        </p:spPr>
      </p:pic>
      <p:sp>
        <p:nvSpPr>
          <p:cNvPr id="2" name="TextBox 1">
            <a:extLst>
              <a:ext uri="{FF2B5EF4-FFF2-40B4-BE49-F238E27FC236}">
                <a16:creationId xmlns:a16="http://schemas.microsoft.com/office/drawing/2014/main" id="{F013D397-E1AE-4339-A5F9-C518DDB1A9D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10" name="Picture 9">
            <a:extLst>
              <a:ext uri="{FF2B5EF4-FFF2-40B4-BE49-F238E27FC236}">
                <a16:creationId xmlns:a16="http://schemas.microsoft.com/office/drawing/2014/main" id="{96D0F3ED-C051-4220-867E-1A5D3D93B3F1}"/>
              </a:ext>
            </a:extLst>
          </p:cNvPr>
          <p:cNvPicPr>
            <a:picLocks noChangeAspect="1"/>
          </p:cNvPicPr>
          <p:nvPr/>
        </p:nvPicPr>
        <p:blipFill rotWithShape="1">
          <a:blip r:embed="rId4"/>
          <a:srcRect l="42630" t="24514" r="784" b="1349"/>
          <a:stretch/>
        </p:blipFill>
        <p:spPr>
          <a:xfrm>
            <a:off x="9748540" y="3302516"/>
            <a:ext cx="2443460" cy="1637720"/>
          </a:xfrm>
          <a:prstGeom prst="rect">
            <a:avLst/>
          </a:prstGeom>
        </p:spPr>
      </p:pic>
      <p:pic>
        <p:nvPicPr>
          <p:cNvPr id="12" name="Picture 11">
            <a:extLst>
              <a:ext uri="{FF2B5EF4-FFF2-40B4-BE49-F238E27FC236}">
                <a16:creationId xmlns:a16="http://schemas.microsoft.com/office/drawing/2014/main" id="{5CE6EF4A-605C-4E65-9C02-23D4F0D1560B}"/>
              </a:ext>
            </a:extLst>
          </p:cNvPr>
          <p:cNvPicPr>
            <a:picLocks noChangeAspect="1"/>
          </p:cNvPicPr>
          <p:nvPr/>
        </p:nvPicPr>
        <p:blipFill rotWithShape="1">
          <a:blip r:embed="rId5"/>
          <a:srcRect l="16138" t="5897" r="7663" b="11955"/>
          <a:stretch/>
        </p:blipFill>
        <p:spPr>
          <a:xfrm>
            <a:off x="9748540" y="5018715"/>
            <a:ext cx="2383807" cy="1525989"/>
          </a:xfrm>
          <a:prstGeom prst="rect">
            <a:avLst/>
          </a:prstGeom>
        </p:spPr>
      </p:pic>
      <p:pic>
        <p:nvPicPr>
          <p:cNvPr id="14" name="Picture 13">
            <a:extLst>
              <a:ext uri="{FF2B5EF4-FFF2-40B4-BE49-F238E27FC236}">
                <a16:creationId xmlns:a16="http://schemas.microsoft.com/office/drawing/2014/main" id="{03FF5E2F-7EE8-469B-B953-E57A86180C85}"/>
              </a:ext>
            </a:extLst>
          </p:cNvPr>
          <p:cNvPicPr>
            <a:picLocks noChangeAspect="1"/>
          </p:cNvPicPr>
          <p:nvPr/>
        </p:nvPicPr>
        <p:blipFill rotWithShape="1">
          <a:blip r:embed="rId6"/>
          <a:srcRect r="26413" b="14464"/>
          <a:stretch/>
        </p:blipFill>
        <p:spPr>
          <a:xfrm>
            <a:off x="9748541" y="1664952"/>
            <a:ext cx="2443460" cy="1535448"/>
          </a:xfrm>
          <a:prstGeom prst="rect">
            <a:avLst/>
          </a:prstGeom>
        </p:spPr>
      </p:pic>
      <p:sp>
        <p:nvSpPr>
          <p:cNvPr id="16" name="TextBox 15">
            <a:extLst>
              <a:ext uri="{FF2B5EF4-FFF2-40B4-BE49-F238E27FC236}">
                <a16:creationId xmlns:a16="http://schemas.microsoft.com/office/drawing/2014/main" id="{EE4C25DB-6137-471C-8006-C5F0303CCDF6}"/>
              </a:ext>
            </a:extLst>
          </p:cNvPr>
          <p:cNvSpPr txBox="1"/>
          <p:nvPr/>
        </p:nvSpPr>
        <p:spPr>
          <a:xfrm>
            <a:off x="1187355" y="6438517"/>
            <a:ext cx="8561184" cy="369332"/>
          </a:xfrm>
          <a:prstGeom prst="rect">
            <a:avLst/>
          </a:prstGeom>
          <a:noFill/>
        </p:spPr>
        <p:txBody>
          <a:bodyPr wrap="square" rtlCol="0">
            <a:spAutoFit/>
          </a:bodyPr>
          <a:lstStyle/>
          <a:p>
            <a:r>
              <a:rPr lang="en-US" dirty="0"/>
              <a:t>EXTENSIVE notes, and reference links provided in blog post article on our website</a:t>
            </a:r>
          </a:p>
        </p:txBody>
      </p:sp>
    </p:spTree>
    <p:extLst>
      <p:ext uri="{BB962C8B-B14F-4D97-AF65-F5344CB8AC3E}">
        <p14:creationId xmlns:p14="http://schemas.microsoft.com/office/powerpoint/2010/main" val="180684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IS THERE A VIRUS? VIROLOGY FRAUD DEBATE.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18665" y="712545"/>
            <a:ext cx="11161879" cy="3139321"/>
          </a:xfrm>
          <a:prstGeom prst="rect">
            <a:avLst/>
          </a:prstGeom>
        </p:spPr>
        <p:txBody>
          <a:bodyPr wrap="square">
            <a:spAutoFit/>
          </a:bodyPr>
          <a:lstStyle/>
          <a:p>
            <a:r>
              <a:rPr lang="en-US" sz="1600" dirty="0"/>
              <a:t>The “Sars-Cov-2 Virus” that is the official reason for this pandemic, only exists in the form of an “Insilco computer model” or computer sequence simulation.  The real “virus” (meaning it was taken from a sick person and isolated to show that it indeed does exist and this virus is what is causing people to get sick) does not exist outside of a computer sequence. </a:t>
            </a:r>
          </a:p>
          <a:p>
            <a:endParaRPr lang="en-US" sz="1600" dirty="0"/>
          </a:p>
          <a:p>
            <a:br>
              <a:rPr lang="en-US" sz="1600" dirty="0"/>
            </a:br>
            <a:r>
              <a:rPr lang="en-US" sz="1600" dirty="0"/>
              <a:t>Freedom of information act  requests where sent to 159 of the worlds top health officials, health authorities and agencies, virology labs and universities asking them to provide proof that the virus exists. None of them were able to provide proof. Even the CDC openly admits that their PCR test does not look for and cannot detect </a:t>
            </a:r>
            <a:r>
              <a:rPr lang="en-US" sz="1600" dirty="0" err="1"/>
              <a:t>Sars</a:t>
            </a:r>
            <a:r>
              <a:rPr lang="en-US" sz="1600" dirty="0"/>
              <a:t> </a:t>
            </a:r>
            <a:r>
              <a:rPr lang="en-US" sz="1600" dirty="0" err="1"/>
              <a:t>Cov</a:t>
            </a:r>
            <a:r>
              <a:rPr lang="en-US" sz="1600" dirty="0"/>
              <a:t> 2 because they have possession of no such thing outside of a theoretical computer model. </a:t>
            </a:r>
          </a:p>
          <a:p>
            <a:br>
              <a:rPr lang="en-US" dirty="0"/>
            </a:br>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B4B1556B-E8F1-4D4F-B57B-FCD52CEF7AFB}"/>
              </a:ext>
            </a:extLst>
          </p:cNvPr>
          <p:cNvPicPr>
            <a:picLocks noChangeAspect="1"/>
          </p:cNvPicPr>
          <p:nvPr/>
        </p:nvPicPr>
        <p:blipFill>
          <a:blip r:embed="rId2"/>
          <a:stretch>
            <a:fillRect/>
          </a:stretch>
        </p:blipFill>
        <p:spPr>
          <a:xfrm>
            <a:off x="5176026" y="3465473"/>
            <a:ext cx="5944115" cy="2267909"/>
          </a:xfrm>
          <a:prstGeom prst="rect">
            <a:avLst/>
          </a:prstGeom>
        </p:spPr>
      </p:pic>
      <p:sp>
        <p:nvSpPr>
          <p:cNvPr id="11" name="TextBox 10">
            <a:extLst>
              <a:ext uri="{FF2B5EF4-FFF2-40B4-BE49-F238E27FC236}">
                <a16:creationId xmlns:a16="http://schemas.microsoft.com/office/drawing/2014/main" id="{8A843B64-937B-4BA6-9005-26C0B2BFB62C}"/>
              </a:ext>
            </a:extLst>
          </p:cNvPr>
          <p:cNvSpPr txBox="1"/>
          <p:nvPr/>
        </p:nvSpPr>
        <p:spPr>
          <a:xfrm>
            <a:off x="6847793" y="3096141"/>
            <a:ext cx="3391786" cy="369332"/>
          </a:xfrm>
          <a:prstGeom prst="rect">
            <a:avLst/>
          </a:prstGeom>
          <a:noFill/>
        </p:spPr>
        <p:txBody>
          <a:bodyPr wrap="square" rtlCol="0">
            <a:spAutoFit/>
          </a:bodyPr>
          <a:lstStyle/>
          <a:p>
            <a:r>
              <a:rPr lang="en-US" dirty="0"/>
              <a:t>From the CDC WEBSITE</a:t>
            </a:r>
          </a:p>
        </p:txBody>
      </p:sp>
      <p:sp>
        <p:nvSpPr>
          <p:cNvPr id="12" name="TextBox 11">
            <a:extLst>
              <a:ext uri="{FF2B5EF4-FFF2-40B4-BE49-F238E27FC236}">
                <a16:creationId xmlns:a16="http://schemas.microsoft.com/office/drawing/2014/main" id="{F391D7BA-300F-4192-80EF-071631CB6794}"/>
              </a:ext>
            </a:extLst>
          </p:cNvPr>
          <p:cNvSpPr txBox="1"/>
          <p:nvPr/>
        </p:nvSpPr>
        <p:spPr>
          <a:xfrm>
            <a:off x="618666" y="3540642"/>
            <a:ext cx="3145260" cy="2677656"/>
          </a:xfrm>
          <a:prstGeom prst="rect">
            <a:avLst/>
          </a:prstGeom>
          <a:noFill/>
        </p:spPr>
        <p:txBody>
          <a:bodyPr wrap="square" rtlCol="0">
            <a:spAutoFit/>
          </a:bodyPr>
          <a:lstStyle/>
          <a:p>
            <a:r>
              <a:rPr lang="en-US" sz="2800" dirty="0"/>
              <a:t>IS THE COVID VIRUS NOTHING MORE THAN A THEORETICAL COMPUTER SIMULATION?</a:t>
            </a:r>
          </a:p>
        </p:txBody>
      </p:sp>
    </p:spTree>
    <p:extLst>
      <p:ext uri="{BB962C8B-B14F-4D97-AF65-F5344CB8AC3E}">
        <p14:creationId xmlns:p14="http://schemas.microsoft.com/office/powerpoint/2010/main" val="3403564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IS THERE A VIRUS? VIROLOGY FRAUD DEBATE. </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9" name="Picture 8">
            <a:extLst>
              <a:ext uri="{FF2B5EF4-FFF2-40B4-BE49-F238E27FC236}">
                <a16:creationId xmlns:a16="http://schemas.microsoft.com/office/drawing/2014/main" id="{ED6DE010-0491-4D85-8168-E89C726847FE}"/>
              </a:ext>
            </a:extLst>
          </p:cNvPr>
          <p:cNvPicPr>
            <a:picLocks noChangeAspect="1"/>
          </p:cNvPicPr>
          <p:nvPr/>
        </p:nvPicPr>
        <p:blipFill>
          <a:blip r:embed="rId2"/>
          <a:stretch>
            <a:fillRect/>
          </a:stretch>
        </p:blipFill>
        <p:spPr>
          <a:xfrm>
            <a:off x="547064" y="1303539"/>
            <a:ext cx="6789401" cy="4804808"/>
          </a:xfrm>
          <a:prstGeom prst="rect">
            <a:avLst/>
          </a:prstGeom>
        </p:spPr>
      </p:pic>
      <p:sp>
        <p:nvSpPr>
          <p:cNvPr id="10" name="TextBox 9">
            <a:extLst>
              <a:ext uri="{FF2B5EF4-FFF2-40B4-BE49-F238E27FC236}">
                <a16:creationId xmlns:a16="http://schemas.microsoft.com/office/drawing/2014/main" id="{CB4653F9-6F08-4E38-BB01-87F7F0536C8C}"/>
              </a:ext>
            </a:extLst>
          </p:cNvPr>
          <p:cNvSpPr txBox="1"/>
          <p:nvPr/>
        </p:nvSpPr>
        <p:spPr>
          <a:xfrm>
            <a:off x="7783032" y="828232"/>
            <a:ext cx="3569775" cy="5755422"/>
          </a:xfrm>
          <a:prstGeom prst="rect">
            <a:avLst/>
          </a:prstGeom>
          <a:noFill/>
        </p:spPr>
        <p:txBody>
          <a:bodyPr wrap="square" rtlCol="0">
            <a:spAutoFit/>
          </a:bodyPr>
          <a:lstStyle/>
          <a:p>
            <a:r>
              <a:rPr lang="en-US" sz="1600" dirty="0"/>
              <a:t>“What’s most important here is that we are all being held hostage, we are having our rights taken away, and all of it is being done with the intent of pushing this experimental technology they call a vaccine upon us. We can see reports already of “mutating viruses”, and second and third waves. As long as we embrace this false virus paradigm that viruses are particles that cause disease from the outside, we are going to be vulnerable to the “next pandemic” and the next one after that, and the next one after that, just like all the ones that came before it that were all fake in just the same way. We have to destroy this paradigm of “viruses that cause disease” because this is the bogyman and this is what is causing the fear and panic that is allowing us to be manipulated.</a:t>
            </a:r>
          </a:p>
          <a:p>
            <a:endParaRPr lang="en-US" sz="1600" dirty="0"/>
          </a:p>
          <a:p>
            <a:r>
              <a:rPr lang="en-US" sz="1600" dirty="0"/>
              <a:t>Dr. Kaufman</a:t>
            </a:r>
          </a:p>
        </p:txBody>
      </p:sp>
      <p:sp>
        <p:nvSpPr>
          <p:cNvPr id="2" name="TextBox 1">
            <a:extLst>
              <a:ext uri="{FF2B5EF4-FFF2-40B4-BE49-F238E27FC236}">
                <a16:creationId xmlns:a16="http://schemas.microsoft.com/office/drawing/2014/main" id="{4D1A6E69-990D-4EAE-B09D-240A78F85112}"/>
              </a:ext>
            </a:extLst>
          </p:cNvPr>
          <p:cNvSpPr txBox="1"/>
          <p:nvPr/>
        </p:nvSpPr>
        <p:spPr>
          <a:xfrm>
            <a:off x="467833" y="620624"/>
            <a:ext cx="6868632" cy="646331"/>
          </a:xfrm>
          <a:prstGeom prst="rect">
            <a:avLst/>
          </a:prstGeom>
          <a:noFill/>
        </p:spPr>
        <p:txBody>
          <a:bodyPr wrap="square" rtlCol="0">
            <a:spAutoFit/>
          </a:bodyPr>
          <a:lstStyle/>
          <a:p>
            <a:r>
              <a:rPr lang="en-US" dirty="0"/>
              <a:t>THESE DOCTORS (AND OTHERS) HAVE BEEN “GOING VIRAL” DEBUNKING THE EXISTENCE OF A REAL VIRUS.</a:t>
            </a:r>
          </a:p>
        </p:txBody>
      </p:sp>
      <p:sp>
        <p:nvSpPr>
          <p:cNvPr id="12" name="TextBox 11">
            <a:extLst>
              <a:ext uri="{FF2B5EF4-FFF2-40B4-BE49-F238E27FC236}">
                <a16:creationId xmlns:a16="http://schemas.microsoft.com/office/drawing/2014/main" id="{3957490D-AEAE-47CF-AEFF-2437DE5FD610}"/>
              </a:ext>
            </a:extLst>
          </p:cNvPr>
          <p:cNvSpPr txBox="1"/>
          <p:nvPr/>
        </p:nvSpPr>
        <p:spPr>
          <a:xfrm>
            <a:off x="467833" y="6144931"/>
            <a:ext cx="7017488" cy="646331"/>
          </a:xfrm>
          <a:prstGeom prst="rect">
            <a:avLst/>
          </a:prstGeom>
          <a:noFill/>
        </p:spPr>
        <p:txBody>
          <a:bodyPr wrap="square" rtlCol="0">
            <a:spAutoFit/>
          </a:bodyPr>
          <a:lstStyle/>
          <a:p>
            <a:r>
              <a:rPr lang="en-US" dirty="0"/>
              <a:t>While other Doctors hold to their medical establishment beliefs that the virus does exist. More information and references in show notes.</a:t>
            </a:r>
          </a:p>
        </p:txBody>
      </p:sp>
    </p:spTree>
    <p:extLst>
      <p:ext uri="{BB962C8B-B14F-4D97-AF65-F5344CB8AC3E}">
        <p14:creationId xmlns:p14="http://schemas.microsoft.com/office/powerpoint/2010/main" val="2318261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60019" y="28012"/>
            <a:ext cx="12312037" cy="1107996"/>
          </a:xfrm>
          <a:prstGeom prst="rect">
            <a:avLst/>
          </a:prstGeom>
          <a:noFill/>
        </p:spPr>
        <p:txBody>
          <a:bodyPr wrap="square" rtlCol="0">
            <a:spAutoFit/>
          </a:bodyPr>
          <a:lstStyle/>
          <a:p>
            <a:pPr algn="ctr"/>
            <a:r>
              <a:rPr lang="en-US" sz="2800" b="1" dirty="0"/>
              <a:t>THE ROCKEFELLER MEDICAL ESTABLISHMENT AND THE FLEXNOR REPORT</a:t>
            </a:r>
            <a:br>
              <a:rPr lang="en-US" sz="2400" dirty="0"/>
            </a:br>
            <a:r>
              <a:rPr lang="en-US" sz="2000" dirty="0"/>
              <a:t>(understanding the medical training and why hospitals are the new “death ovens” of the plandemic holocaust)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202829" y="1225689"/>
            <a:ext cx="8989171" cy="5632311"/>
          </a:xfrm>
          <a:prstGeom prst="rect">
            <a:avLst/>
          </a:prstGeom>
        </p:spPr>
        <p:txBody>
          <a:bodyPr wrap="square">
            <a:spAutoFit/>
          </a:bodyPr>
          <a:lstStyle/>
          <a:p>
            <a:pPr lvl="0"/>
            <a:r>
              <a:rPr lang="en-US" dirty="0"/>
              <a:t>In the 1800’s society sanctioned two approaches to healing: Allopathic and Homeopathic.</a:t>
            </a:r>
          </a:p>
          <a:p>
            <a:pPr lvl="0"/>
            <a:endParaRPr lang="en-US" dirty="0"/>
          </a:p>
          <a:p>
            <a:pPr lvl="0"/>
            <a:r>
              <a:rPr lang="en-US" dirty="0"/>
              <a:t>Allopathic= barbaric aggressive practices like blood letting to “drain out bad humors”, huge doses of toxic minerals like mercury and lead to “displace the disease” , and surgery BEFORE THERE WAS ANESTESIA AND INFECTION CONTROL. </a:t>
            </a:r>
          </a:p>
          <a:p>
            <a:pPr lvl="0"/>
            <a:endParaRPr lang="en-US" dirty="0"/>
          </a:p>
          <a:p>
            <a:pPr lvl="0"/>
            <a:r>
              <a:rPr lang="en-US" dirty="0"/>
              <a:t>Homeopathic= used herbs and natural ingredients to assist the body in healing itself. </a:t>
            </a:r>
          </a:p>
          <a:p>
            <a:pPr lvl="0"/>
            <a:endParaRPr lang="en-US" dirty="0"/>
          </a:p>
          <a:p>
            <a:pPr lvl="0"/>
            <a:r>
              <a:rPr lang="en-US" dirty="0"/>
              <a:t>Since most people were afraid of being murdered by allopathic doctors, the homeopathic doctors made all the money. The allopathic doctors formed the American Medical Association (AMA) in order to try to take out their competition of homeopathic doctors. </a:t>
            </a:r>
          </a:p>
          <a:p>
            <a:pPr lvl="0"/>
            <a:endParaRPr lang="en-US" dirty="0"/>
          </a:p>
          <a:p>
            <a:pPr lvl="0"/>
            <a:r>
              <a:rPr lang="en-US" dirty="0"/>
              <a:t>At the turn of the century new HIGHLY PROFITABLE medical treatments were discovered: anesthesia  for surgery, radiation therapy, and patented pharmaceuticals.  This caused the fortunes of the Elite families: CARNEGIE, MORGAN, AND ROCKEFELLER  to invest in the AMA and transform medicine into a profitable industry, creating the first hospital system. </a:t>
            </a:r>
            <a:br>
              <a:rPr lang="en-US" dirty="0"/>
            </a:br>
            <a:br>
              <a:rPr lang="en-US" dirty="0"/>
            </a:br>
            <a:r>
              <a:rPr lang="en-US" dirty="0"/>
              <a:t>It was all based on profit. Ironically, Rockefeller himself  only used a homeopathic doctor while he was investing in allopathic medicine.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17CAA105-EA64-4E5E-8BE2-46BDCC71160C}"/>
              </a:ext>
            </a:extLst>
          </p:cNvPr>
          <p:cNvPicPr>
            <a:picLocks noChangeAspect="1"/>
          </p:cNvPicPr>
          <p:nvPr/>
        </p:nvPicPr>
        <p:blipFill>
          <a:blip r:embed="rId2"/>
          <a:stretch>
            <a:fillRect/>
          </a:stretch>
        </p:blipFill>
        <p:spPr>
          <a:xfrm>
            <a:off x="308810" y="1348659"/>
            <a:ext cx="2741619" cy="1793260"/>
          </a:xfrm>
          <a:prstGeom prst="rect">
            <a:avLst/>
          </a:prstGeom>
        </p:spPr>
      </p:pic>
      <p:pic>
        <p:nvPicPr>
          <p:cNvPr id="4" name="Picture 3">
            <a:extLst>
              <a:ext uri="{FF2B5EF4-FFF2-40B4-BE49-F238E27FC236}">
                <a16:creationId xmlns:a16="http://schemas.microsoft.com/office/drawing/2014/main" id="{11FDFF9B-A519-4098-9D24-5BA75FAA96EE}"/>
              </a:ext>
            </a:extLst>
          </p:cNvPr>
          <p:cNvPicPr>
            <a:picLocks noChangeAspect="1"/>
          </p:cNvPicPr>
          <p:nvPr/>
        </p:nvPicPr>
        <p:blipFill rotWithShape="1">
          <a:blip r:embed="rId3"/>
          <a:srcRect l="5442" t="5369" r="8222" b="2973"/>
          <a:stretch/>
        </p:blipFill>
        <p:spPr>
          <a:xfrm>
            <a:off x="233865" y="3606112"/>
            <a:ext cx="2816564" cy="2115880"/>
          </a:xfrm>
          <a:prstGeom prst="rect">
            <a:avLst/>
          </a:prstGeom>
        </p:spPr>
      </p:pic>
    </p:spTree>
    <p:extLst>
      <p:ext uri="{BB962C8B-B14F-4D97-AF65-F5344CB8AC3E}">
        <p14:creationId xmlns:p14="http://schemas.microsoft.com/office/powerpoint/2010/main" val="2145346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446568" y="1595460"/>
            <a:ext cx="4867548" cy="5078313"/>
          </a:xfrm>
          <a:prstGeom prst="rect">
            <a:avLst/>
          </a:prstGeom>
        </p:spPr>
        <p:txBody>
          <a:bodyPr wrap="square">
            <a:spAutoFit/>
          </a:bodyPr>
          <a:lstStyle/>
          <a:p>
            <a:pPr lvl="0"/>
            <a:r>
              <a:rPr lang="en-US" dirty="0"/>
              <a:t>In 1910 the Flexnor report was published. Backed by tremendous fortune and profit, the Flexnor Report changed the educational standards and licensing requirements to exclude naturopathic knowledge. Soon, only AMA licensed doctors could legally practice medicine. All naturopathic doctors were put out of business. All the knowledge of natural healing was banned from being taught in medical schools. Within only 20 years, the AMA began to dominate medical practice. They started making a list of homeopathic doctors to slander and smear, which quickly grew to 300,000 names.  The Fitzgerald report to congress named at least a dozen other treatments to heal cancer put forward by naturopath doctors They were all blocked by organized medicine, panels of surgeons and radiation therapists.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2" name="TextBox 1">
            <a:extLst>
              <a:ext uri="{FF2B5EF4-FFF2-40B4-BE49-F238E27FC236}">
                <a16:creationId xmlns:a16="http://schemas.microsoft.com/office/drawing/2014/main" id="{9DDE30AE-F3D3-4F78-9877-2170BB19F311}"/>
              </a:ext>
            </a:extLst>
          </p:cNvPr>
          <p:cNvSpPr txBox="1"/>
          <p:nvPr/>
        </p:nvSpPr>
        <p:spPr>
          <a:xfrm>
            <a:off x="843419" y="922320"/>
            <a:ext cx="4073846" cy="584775"/>
          </a:xfrm>
          <a:prstGeom prst="rect">
            <a:avLst/>
          </a:prstGeom>
          <a:noFill/>
        </p:spPr>
        <p:txBody>
          <a:bodyPr wrap="square" rtlCol="0">
            <a:spAutoFit/>
          </a:bodyPr>
          <a:lstStyle/>
          <a:p>
            <a:r>
              <a:rPr lang="en-US" sz="3200" b="1" dirty="0">
                <a:solidFill>
                  <a:srgbClr val="00B0F0"/>
                </a:solidFill>
              </a:rPr>
              <a:t>FLEXNOR REPORT</a:t>
            </a:r>
          </a:p>
        </p:txBody>
      </p:sp>
      <p:pic>
        <p:nvPicPr>
          <p:cNvPr id="3" name="Picture 2">
            <a:extLst>
              <a:ext uri="{FF2B5EF4-FFF2-40B4-BE49-F238E27FC236}">
                <a16:creationId xmlns:a16="http://schemas.microsoft.com/office/drawing/2014/main" id="{3B2B9BAF-5E42-4A1D-82E4-EADBF090E2A6}"/>
              </a:ext>
            </a:extLst>
          </p:cNvPr>
          <p:cNvPicPr>
            <a:picLocks noChangeAspect="1"/>
          </p:cNvPicPr>
          <p:nvPr/>
        </p:nvPicPr>
        <p:blipFill>
          <a:blip r:embed="rId2"/>
          <a:stretch>
            <a:fillRect/>
          </a:stretch>
        </p:blipFill>
        <p:spPr>
          <a:xfrm>
            <a:off x="6074878" y="1615940"/>
            <a:ext cx="1606015" cy="1718870"/>
          </a:xfrm>
          <a:prstGeom prst="rect">
            <a:avLst/>
          </a:prstGeom>
        </p:spPr>
      </p:pic>
      <p:sp>
        <p:nvSpPr>
          <p:cNvPr id="4" name="TextBox 3">
            <a:extLst>
              <a:ext uri="{FF2B5EF4-FFF2-40B4-BE49-F238E27FC236}">
                <a16:creationId xmlns:a16="http://schemas.microsoft.com/office/drawing/2014/main" id="{623098CF-4B92-4FAF-AE48-17CB8A2911B9}"/>
              </a:ext>
            </a:extLst>
          </p:cNvPr>
          <p:cNvSpPr txBox="1"/>
          <p:nvPr/>
        </p:nvSpPr>
        <p:spPr>
          <a:xfrm>
            <a:off x="7698360" y="1563562"/>
            <a:ext cx="3710511" cy="2092881"/>
          </a:xfrm>
          <a:prstGeom prst="rect">
            <a:avLst/>
          </a:prstGeom>
          <a:noFill/>
        </p:spPr>
        <p:txBody>
          <a:bodyPr wrap="square" rtlCol="0">
            <a:spAutoFit/>
          </a:bodyPr>
          <a:lstStyle/>
          <a:p>
            <a:r>
              <a:rPr lang="en-US" sz="1400" dirty="0"/>
              <a:t>Dr. Peterson Pierre from the American Frontline doctors</a:t>
            </a:r>
          </a:p>
          <a:p>
            <a:endParaRPr lang="en-US" sz="1400" dirty="0"/>
          </a:p>
          <a:p>
            <a:r>
              <a:rPr lang="en-US" sz="1400" dirty="0"/>
              <a:t>Cares Act provides bonus payments to Hospitals when you have Covid diagnosis. </a:t>
            </a:r>
            <a:br>
              <a:rPr lang="en-US" sz="1400" dirty="0"/>
            </a:br>
            <a:br>
              <a:rPr lang="en-US" sz="1400" dirty="0"/>
            </a:br>
            <a:r>
              <a:rPr lang="en-US" sz="1400" dirty="0"/>
              <a:t>Center for Medicare and Medicaid service is waiving patient rights</a:t>
            </a:r>
            <a:br>
              <a:rPr lang="en-US" dirty="0"/>
            </a:br>
            <a:endParaRPr lang="en-US" dirty="0"/>
          </a:p>
        </p:txBody>
      </p:sp>
      <p:sp>
        <p:nvSpPr>
          <p:cNvPr id="7" name="TextBox 6">
            <a:extLst>
              <a:ext uri="{FF2B5EF4-FFF2-40B4-BE49-F238E27FC236}">
                <a16:creationId xmlns:a16="http://schemas.microsoft.com/office/drawing/2014/main" id="{9657AB03-5D51-4086-B2F3-6A12C45B86C7}"/>
              </a:ext>
            </a:extLst>
          </p:cNvPr>
          <p:cNvSpPr txBox="1"/>
          <p:nvPr/>
        </p:nvSpPr>
        <p:spPr>
          <a:xfrm>
            <a:off x="5700628" y="3455581"/>
            <a:ext cx="6245246" cy="3016210"/>
          </a:xfrm>
          <a:prstGeom prst="rect">
            <a:avLst/>
          </a:prstGeom>
          <a:noFill/>
        </p:spPr>
        <p:txBody>
          <a:bodyPr wrap="square" rtlCol="0">
            <a:spAutoFit/>
          </a:bodyPr>
          <a:lstStyle/>
          <a:p>
            <a:r>
              <a:rPr lang="en-US" b="1" u="sng" dirty="0"/>
              <a:t>Hospitals get a bonus payment:</a:t>
            </a:r>
            <a:br>
              <a:rPr lang="en-US" dirty="0"/>
            </a:br>
            <a:r>
              <a:rPr lang="en-US" dirty="0"/>
              <a:t>1) When they give you a free Covid test</a:t>
            </a:r>
            <a:br>
              <a:rPr lang="en-US" dirty="0"/>
            </a:br>
            <a:r>
              <a:rPr lang="en-US" dirty="0"/>
              <a:t>2) Another when you have positive Covid test result.</a:t>
            </a:r>
            <a:br>
              <a:rPr lang="en-US" dirty="0"/>
            </a:br>
            <a:r>
              <a:rPr lang="en-US" dirty="0"/>
              <a:t>3) Another when they admit you with a Covid diagnosis</a:t>
            </a:r>
            <a:br>
              <a:rPr lang="en-US" dirty="0"/>
            </a:br>
            <a:r>
              <a:rPr lang="en-US" dirty="0"/>
              <a:t>4) Another when they put you on remdesivir</a:t>
            </a:r>
            <a:br>
              <a:rPr lang="en-US" dirty="0"/>
            </a:br>
            <a:r>
              <a:rPr lang="en-US" dirty="0"/>
              <a:t>5) Another when they put you on a ventilator</a:t>
            </a:r>
            <a:br>
              <a:rPr lang="en-US" dirty="0"/>
            </a:br>
            <a:r>
              <a:rPr lang="en-US" dirty="0"/>
              <a:t>6) Another if your death certificate states you died of Covid</a:t>
            </a:r>
            <a:br>
              <a:rPr lang="en-US" dirty="0"/>
            </a:br>
            <a:r>
              <a:rPr lang="en-US" dirty="0"/>
              <a:t>7) Another bonus payment to Coroners</a:t>
            </a:r>
            <a:br>
              <a:rPr lang="en-US" dirty="0"/>
            </a:br>
            <a:br>
              <a:rPr lang="en-US" dirty="0"/>
            </a:br>
            <a:r>
              <a:rPr lang="en-US" sz="2800" dirty="0">
                <a:solidFill>
                  <a:srgbClr val="00B0F0"/>
                </a:solidFill>
              </a:rPr>
              <a:t>Up to a $100,000 Per Patient!!</a:t>
            </a:r>
          </a:p>
        </p:txBody>
      </p:sp>
      <p:sp>
        <p:nvSpPr>
          <p:cNvPr id="11" name="TextBox 10">
            <a:extLst>
              <a:ext uri="{FF2B5EF4-FFF2-40B4-BE49-F238E27FC236}">
                <a16:creationId xmlns:a16="http://schemas.microsoft.com/office/drawing/2014/main" id="{8515501B-1D39-447F-9055-2D22600F9D06}"/>
              </a:ext>
            </a:extLst>
          </p:cNvPr>
          <p:cNvSpPr txBox="1"/>
          <p:nvPr/>
        </p:nvSpPr>
        <p:spPr>
          <a:xfrm>
            <a:off x="-60019" y="28012"/>
            <a:ext cx="12312037" cy="1107996"/>
          </a:xfrm>
          <a:prstGeom prst="rect">
            <a:avLst/>
          </a:prstGeom>
          <a:noFill/>
        </p:spPr>
        <p:txBody>
          <a:bodyPr wrap="square" rtlCol="0">
            <a:spAutoFit/>
          </a:bodyPr>
          <a:lstStyle/>
          <a:p>
            <a:pPr algn="ctr"/>
            <a:r>
              <a:rPr lang="en-US" sz="2800" b="1" dirty="0"/>
              <a:t>THE ROCKEFELLER MEDICAL ESTABLISHMENT AND THE FLEXNOR REPORT</a:t>
            </a:r>
            <a:br>
              <a:rPr lang="en-US" sz="2400" dirty="0"/>
            </a:br>
            <a:r>
              <a:rPr lang="en-US" sz="2000" dirty="0"/>
              <a:t>(understanding the medical training and why hospitals are the new “death ovens” of the plandemic holocaust) </a:t>
            </a:r>
          </a:p>
          <a:p>
            <a:endParaRPr lang="en-US" dirty="0"/>
          </a:p>
        </p:txBody>
      </p:sp>
      <p:pic>
        <p:nvPicPr>
          <p:cNvPr id="12" name="Picture 11">
            <a:extLst>
              <a:ext uri="{FF2B5EF4-FFF2-40B4-BE49-F238E27FC236}">
                <a16:creationId xmlns:a16="http://schemas.microsoft.com/office/drawing/2014/main" id="{E06E1D1D-6207-4C8D-924D-800FF638C368}"/>
              </a:ext>
            </a:extLst>
          </p:cNvPr>
          <p:cNvPicPr>
            <a:picLocks noChangeAspect="1"/>
          </p:cNvPicPr>
          <p:nvPr/>
        </p:nvPicPr>
        <p:blipFill>
          <a:blip r:embed="rId3"/>
          <a:stretch>
            <a:fillRect/>
          </a:stretch>
        </p:blipFill>
        <p:spPr>
          <a:xfrm>
            <a:off x="5575034" y="761109"/>
            <a:ext cx="6496434" cy="1107995"/>
          </a:xfrm>
          <a:prstGeom prst="rect">
            <a:avLst/>
          </a:prstGeom>
        </p:spPr>
      </p:pic>
    </p:spTree>
    <p:extLst>
      <p:ext uri="{BB962C8B-B14F-4D97-AF65-F5344CB8AC3E}">
        <p14:creationId xmlns:p14="http://schemas.microsoft.com/office/powerpoint/2010/main" val="3257422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754327" y="5666840"/>
            <a:ext cx="9264107" cy="1107996"/>
          </a:xfrm>
          <a:prstGeom prst="rect">
            <a:avLst/>
          </a:prstGeom>
          <a:noFill/>
        </p:spPr>
        <p:txBody>
          <a:bodyPr wrap="square" rtlCol="0">
            <a:spAutoFit/>
          </a:bodyPr>
          <a:lstStyle/>
          <a:p>
            <a:pPr algn="ctr"/>
            <a:r>
              <a:rPr lang="en-US" sz="2400" dirty="0"/>
              <a:t>AND THEY WANT TO REQUIRE YOU TO INJECT THIS INTO YOURSELF IF YOU WISH TO TRAVEL, EAT OUT, SHOP, WORK, OR GO TO SCHOOL.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92928" y="144787"/>
            <a:ext cx="11848817" cy="800219"/>
          </a:xfrm>
          <a:prstGeom prst="rect">
            <a:avLst/>
          </a:prstGeom>
        </p:spPr>
        <p:txBody>
          <a:bodyPr wrap="square">
            <a:spAutoFit/>
          </a:bodyPr>
          <a:lstStyle/>
          <a:p>
            <a:pPr lvl="0"/>
            <a:r>
              <a:rPr lang="en-US" sz="2800" dirty="0"/>
              <a:t>THIS IS WHAT WE KNOW IS IN THE COVID INJECTIONS (SO FAR):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30CAEC95-6555-4F18-AE8E-A3343D792FA0}"/>
              </a:ext>
            </a:extLst>
          </p:cNvPr>
          <p:cNvPicPr>
            <a:picLocks noChangeAspect="1"/>
          </p:cNvPicPr>
          <p:nvPr/>
        </p:nvPicPr>
        <p:blipFill>
          <a:blip r:embed="rId2"/>
          <a:stretch>
            <a:fillRect/>
          </a:stretch>
        </p:blipFill>
        <p:spPr>
          <a:xfrm>
            <a:off x="192928" y="945006"/>
            <a:ext cx="1962150" cy="1514475"/>
          </a:xfrm>
          <a:prstGeom prst="rect">
            <a:avLst/>
          </a:prstGeom>
        </p:spPr>
      </p:pic>
      <p:pic>
        <p:nvPicPr>
          <p:cNvPr id="3" name="Picture 2">
            <a:extLst>
              <a:ext uri="{FF2B5EF4-FFF2-40B4-BE49-F238E27FC236}">
                <a16:creationId xmlns:a16="http://schemas.microsoft.com/office/drawing/2014/main" id="{FD7D11DA-B169-46F6-B1BC-90499C3EB094}"/>
              </a:ext>
            </a:extLst>
          </p:cNvPr>
          <p:cNvPicPr>
            <a:picLocks noChangeAspect="1"/>
          </p:cNvPicPr>
          <p:nvPr/>
        </p:nvPicPr>
        <p:blipFill rotWithShape="1">
          <a:blip r:embed="rId3"/>
          <a:srcRect r="44979"/>
          <a:stretch/>
        </p:blipFill>
        <p:spPr>
          <a:xfrm>
            <a:off x="6746905" y="3065851"/>
            <a:ext cx="2057400" cy="1762815"/>
          </a:xfrm>
          <a:prstGeom prst="rect">
            <a:avLst/>
          </a:prstGeom>
        </p:spPr>
      </p:pic>
      <p:pic>
        <p:nvPicPr>
          <p:cNvPr id="4" name="Picture 3">
            <a:extLst>
              <a:ext uri="{FF2B5EF4-FFF2-40B4-BE49-F238E27FC236}">
                <a16:creationId xmlns:a16="http://schemas.microsoft.com/office/drawing/2014/main" id="{C358B719-35AD-4B11-AB40-1B4FE0B515AD}"/>
              </a:ext>
            </a:extLst>
          </p:cNvPr>
          <p:cNvPicPr>
            <a:picLocks noChangeAspect="1"/>
          </p:cNvPicPr>
          <p:nvPr/>
        </p:nvPicPr>
        <p:blipFill rotWithShape="1">
          <a:blip r:embed="rId4"/>
          <a:srcRect r="26413" b="3298"/>
          <a:stretch/>
        </p:blipFill>
        <p:spPr>
          <a:xfrm>
            <a:off x="3315725" y="1016879"/>
            <a:ext cx="2023158" cy="1762815"/>
          </a:xfrm>
          <a:prstGeom prst="rect">
            <a:avLst/>
          </a:prstGeom>
        </p:spPr>
      </p:pic>
      <p:pic>
        <p:nvPicPr>
          <p:cNvPr id="6" name="Picture 5">
            <a:extLst>
              <a:ext uri="{FF2B5EF4-FFF2-40B4-BE49-F238E27FC236}">
                <a16:creationId xmlns:a16="http://schemas.microsoft.com/office/drawing/2014/main" id="{DCB7C789-9D6B-470B-8418-C115A826E782}"/>
              </a:ext>
            </a:extLst>
          </p:cNvPr>
          <p:cNvPicPr>
            <a:picLocks noChangeAspect="1"/>
          </p:cNvPicPr>
          <p:nvPr/>
        </p:nvPicPr>
        <p:blipFill>
          <a:blip r:embed="rId5"/>
          <a:stretch>
            <a:fillRect/>
          </a:stretch>
        </p:blipFill>
        <p:spPr>
          <a:xfrm>
            <a:off x="3739478" y="3298659"/>
            <a:ext cx="1787525" cy="1787525"/>
          </a:xfrm>
          <a:prstGeom prst="rect">
            <a:avLst/>
          </a:prstGeom>
        </p:spPr>
      </p:pic>
      <p:pic>
        <p:nvPicPr>
          <p:cNvPr id="7" name="Picture 6">
            <a:extLst>
              <a:ext uri="{FF2B5EF4-FFF2-40B4-BE49-F238E27FC236}">
                <a16:creationId xmlns:a16="http://schemas.microsoft.com/office/drawing/2014/main" id="{4E7D02BF-DD7B-4133-BEF9-A8D8B39D30CB}"/>
              </a:ext>
            </a:extLst>
          </p:cNvPr>
          <p:cNvPicPr>
            <a:picLocks noChangeAspect="1"/>
          </p:cNvPicPr>
          <p:nvPr/>
        </p:nvPicPr>
        <p:blipFill rotWithShape="1">
          <a:blip r:embed="rId6"/>
          <a:srcRect l="16900" r="15228" b="15797"/>
          <a:stretch/>
        </p:blipFill>
        <p:spPr>
          <a:xfrm>
            <a:off x="6506002" y="992990"/>
            <a:ext cx="1787525" cy="1541955"/>
          </a:xfrm>
          <a:prstGeom prst="rect">
            <a:avLst/>
          </a:prstGeom>
        </p:spPr>
      </p:pic>
      <p:pic>
        <p:nvPicPr>
          <p:cNvPr id="9" name="Picture 8">
            <a:extLst>
              <a:ext uri="{FF2B5EF4-FFF2-40B4-BE49-F238E27FC236}">
                <a16:creationId xmlns:a16="http://schemas.microsoft.com/office/drawing/2014/main" id="{C9249F2E-198C-4A39-AF4A-4DE20CD8ECCC}"/>
              </a:ext>
            </a:extLst>
          </p:cNvPr>
          <p:cNvPicPr>
            <a:picLocks noChangeAspect="1"/>
          </p:cNvPicPr>
          <p:nvPr/>
        </p:nvPicPr>
        <p:blipFill>
          <a:blip r:embed="rId7"/>
          <a:stretch>
            <a:fillRect/>
          </a:stretch>
        </p:blipFill>
        <p:spPr>
          <a:xfrm>
            <a:off x="346989" y="3429000"/>
            <a:ext cx="2286186" cy="1624959"/>
          </a:xfrm>
          <a:prstGeom prst="rect">
            <a:avLst/>
          </a:prstGeom>
        </p:spPr>
      </p:pic>
      <p:sp>
        <p:nvSpPr>
          <p:cNvPr id="16" name="TextBox 15">
            <a:extLst>
              <a:ext uri="{FF2B5EF4-FFF2-40B4-BE49-F238E27FC236}">
                <a16:creationId xmlns:a16="http://schemas.microsoft.com/office/drawing/2014/main" id="{CED31195-0CD2-41D1-A070-E20FDBD8D3F1}"/>
              </a:ext>
            </a:extLst>
          </p:cNvPr>
          <p:cNvSpPr txBox="1"/>
          <p:nvPr/>
        </p:nvSpPr>
        <p:spPr>
          <a:xfrm>
            <a:off x="120610" y="2536908"/>
            <a:ext cx="2906897"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HYDRA VULGARIS ORGANISMS (GMO)</a:t>
            </a:r>
            <a:endParaRPr lang="en-US" dirty="0"/>
          </a:p>
        </p:txBody>
      </p:sp>
      <p:sp>
        <p:nvSpPr>
          <p:cNvPr id="17" name="TextBox 16">
            <a:extLst>
              <a:ext uri="{FF2B5EF4-FFF2-40B4-BE49-F238E27FC236}">
                <a16:creationId xmlns:a16="http://schemas.microsoft.com/office/drawing/2014/main" id="{3AC5F294-1929-4440-AC45-E993A1AFB122}"/>
              </a:ext>
            </a:extLst>
          </p:cNvPr>
          <p:cNvSpPr txBox="1"/>
          <p:nvPr/>
        </p:nvSpPr>
        <p:spPr>
          <a:xfrm>
            <a:off x="3524943" y="2843340"/>
            <a:ext cx="1881065" cy="369332"/>
          </a:xfrm>
          <a:prstGeom prst="rect">
            <a:avLst/>
          </a:prstGeom>
          <a:noFill/>
        </p:spPr>
        <p:txBody>
          <a:bodyPr wrap="square" rtlCol="0">
            <a:spAutoFit/>
          </a:bodyPr>
          <a:lstStyle/>
          <a:p>
            <a:r>
              <a:rPr lang="en-US" b="1" dirty="0">
                <a:solidFill>
                  <a:srgbClr val="00B0F0"/>
                </a:solidFill>
                <a:latin typeface="Arial Black" panose="020B0A04020102020204" pitchFamily="34" charset="0"/>
              </a:rPr>
              <a:t>MICROCHIPS</a:t>
            </a:r>
            <a:endParaRPr lang="en-US" dirty="0"/>
          </a:p>
        </p:txBody>
      </p:sp>
      <p:sp>
        <p:nvSpPr>
          <p:cNvPr id="18" name="TextBox 17">
            <a:extLst>
              <a:ext uri="{FF2B5EF4-FFF2-40B4-BE49-F238E27FC236}">
                <a16:creationId xmlns:a16="http://schemas.microsoft.com/office/drawing/2014/main" id="{5AB0B45E-6790-45F3-9A23-B95A884D9361}"/>
              </a:ext>
            </a:extLst>
          </p:cNvPr>
          <p:cNvSpPr txBox="1"/>
          <p:nvPr/>
        </p:nvSpPr>
        <p:spPr>
          <a:xfrm>
            <a:off x="508947" y="5050312"/>
            <a:ext cx="4359267"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STEEL AND </a:t>
            </a:r>
            <a:br>
              <a:rPr lang="en-US" b="1" dirty="0">
                <a:solidFill>
                  <a:srgbClr val="00B0F0"/>
                </a:solidFill>
                <a:latin typeface="Arial Black" panose="020B0A04020102020204" pitchFamily="34" charset="0"/>
              </a:rPr>
            </a:br>
            <a:r>
              <a:rPr lang="en-US" b="1" dirty="0">
                <a:solidFill>
                  <a:srgbClr val="00B0F0"/>
                </a:solidFill>
                <a:latin typeface="Arial Black" panose="020B0A04020102020204" pitchFamily="34" charset="0"/>
              </a:rPr>
              <a:t>ALUMINUM METALS</a:t>
            </a:r>
            <a:endParaRPr lang="en-US" dirty="0"/>
          </a:p>
        </p:txBody>
      </p:sp>
      <p:sp>
        <p:nvSpPr>
          <p:cNvPr id="19" name="TextBox 18">
            <a:extLst>
              <a:ext uri="{FF2B5EF4-FFF2-40B4-BE49-F238E27FC236}">
                <a16:creationId xmlns:a16="http://schemas.microsoft.com/office/drawing/2014/main" id="{5D843304-0FC6-4BA6-B6FB-9C3CDECDAD50}"/>
              </a:ext>
            </a:extLst>
          </p:cNvPr>
          <p:cNvSpPr txBox="1"/>
          <p:nvPr/>
        </p:nvSpPr>
        <p:spPr>
          <a:xfrm>
            <a:off x="6276535" y="2510770"/>
            <a:ext cx="1631093" cy="369332"/>
          </a:xfrm>
          <a:prstGeom prst="rect">
            <a:avLst/>
          </a:prstGeom>
          <a:noFill/>
        </p:spPr>
        <p:txBody>
          <a:bodyPr wrap="square" rtlCol="0">
            <a:spAutoFit/>
          </a:bodyPr>
          <a:lstStyle/>
          <a:p>
            <a:r>
              <a:rPr lang="en-US" b="1" dirty="0">
                <a:solidFill>
                  <a:srgbClr val="00B0F0"/>
                </a:solidFill>
                <a:latin typeface="Arial Black" panose="020B0A04020102020204" pitchFamily="34" charset="0"/>
              </a:rPr>
              <a:t>PARASITES</a:t>
            </a:r>
            <a:endParaRPr lang="en-US" dirty="0"/>
          </a:p>
        </p:txBody>
      </p:sp>
      <p:sp>
        <p:nvSpPr>
          <p:cNvPr id="20" name="TextBox 19">
            <a:extLst>
              <a:ext uri="{FF2B5EF4-FFF2-40B4-BE49-F238E27FC236}">
                <a16:creationId xmlns:a16="http://schemas.microsoft.com/office/drawing/2014/main" id="{D7AA6E3C-6D8D-4694-927F-19400782ABEE}"/>
              </a:ext>
            </a:extLst>
          </p:cNvPr>
          <p:cNvSpPr txBox="1"/>
          <p:nvPr/>
        </p:nvSpPr>
        <p:spPr>
          <a:xfrm>
            <a:off x="6970009" y="4889199"/>
            <a:ext cx="2503721"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MICROBUBBLE TECHNOLOGY</a:t>
            </a:r>
            <a:endParaRPr lang="en-US" dirty="0"/>
          </a:p>
        </p:txBody>
      </p:sp>
      <p:sp>
        <p:nvSpPr>
          <p:cNvPr id="21" name="TextBox 20">
            <a:extLst>
              <a:ext uri="{FF2B5EF4-FFF2-40B4-BE49-F238E27FC236}">
                <a16:creationId xmlns:a16="http://schemas.microsoft.com/office/drawing/2014/main" id="{7731E1C9-F388-4E1C-B5A4-0188790EA5B7}"/>
              </a:ext>
            </a:extLst>
          </p:cNvPr>
          <p:cNvSpPr txBox="1"/>
          <p:nvPr/>
        </p:nvSpPr>
        <p:spPr>
          <a:xfrm>
            <a:off x="3739478" y="5145982"/>
            <a:ext cx="2503721" cy="369332"/>
          </a:xfrm>
          <a:prstGeom prst="rect">
            <a:avLst/>
          </a:prstGeom>
          <a:noFill/>
        </p:spPr>
        <p:txBody>
          <a:bodyPr wrap="square" rtlCol="0">
            <a:spAutoFit/>
          </a:bodyPr>
          <a:lstStyle/>
          <a:p>
            <a:r>
              <a:rPr lang="en-US" b="1" dirty="0">
                <a:solidFill>
                  <a:srgbClr val="00B0F0"/>
                </a:solidFill>
                <a:latin typeface="Arial Black" panose="020B0A04020102020204" pitchFamily="34" charset="0"/>
              </a:rPr>
              <a:t>GRAPHENE OXIDE</a:t>
            </a:r>
            <a:endParaRPr lang="en-US" dirty="0"/>
          </a:p>
        </p:txBody>
      </p:sp>
      <p:pic>
        <p:nvPicPr>
          <p:cNvPr id="22" name="Picture 21">
            <a:extLst>
              <a:ext uri="{FF2B5EF4-FFF2-40B4-BE49-F238E27FC236}">
                <a16:creationId xmlns:a16="http://schemas.microsoft.com/office/drawing/2014/main" id="{591A2FD1-2032-4D6F-8EE3-67DBE2BD16CE}"/>
              </a:ext>
            </a:extLst>
          </p:cNvPr>
          <p:cNvPicPr>
            <a:picLocks noChangeAspect="1"/>
          </p:cNvPicPr>
          <p:nvPr/>
        </p:nvPicPr>
        <p:blipFill rotWithShape="1">
          <a:blip r:embed="rId8"/>
          <a:srcRect l="12705" t="12722" r="19323" b="8827"/>
          <a:stretch/>
        </p:blipFill>
        <p:spPr>
          <a:xfrm>
            <a:off x="9567669" y="967760"/>
            <a:ext cx="1962150" cy="1698495"/>
          </a:xfrm>
          <a:prstGeom prst="rect">
            <a:avLst/>
          </a:prstGeom>
        </p:spPr>
      </p:pic>
      <p:sp>
        <p:nvSpPr>
          <p:cNvPr id="23" name="TextBox 22">
            <a:extLst>
              <a:ext uri="{FF2B5EF4-FFF2-40B4-BE49-F238E27FC236}">
                <a16:creationId xmlns:a16="http://schemas.microsoft.com/office/drawing/2014/main" id="{56A4C29A-0F84-4D20-BDE3-55F8F68B9786}"/>
              </a:ext>
            </a:extLst>
          </p:cNvPr>
          <p:cNvSpPr txBox="1"/>
          <p:nvPr/>
        </p:nvSpPr>
        <p:spPr>
          <a:xfrm>
            <a:off x="9567669" y="2704841"/>
            <a:ext cx="2503721"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ABORTED HUMAN FETAL TISSUE</a:t>
            </a:r>
            <a:endParaRPr lang="en-US" dirty="0"/>
          </a:p>
        </p:txBody>
      </p:sp>
    </p:spTree>
    <p:extLst>
      <p:ext uri="{BB962C8B-B14F-4D97-AF65-F5344CB8AC3E}">
        <p14:creationId xmlns:p14="http://schemas.microsoft.com/office/powerpoint/2010/main" val="3682839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646331"/>
          </a:xfrm>
          <a:prstGeom prst="rect">
            <a:avLst/>
          </a:prstGeom>
        </p:spPr>
        <p:txBody>
          <a:bodyPr wrap="square">
            <a:spAutoFit/>
          </a:bodyPr>
          <a:lstStyle/>
          <a:p>
            <a:pPr lvl="0"/>
            <a:r>
              <a:rPr lang="en-US" dirty="0"/>
              <a:t>Text</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B8671D9C-4C08-410F-8B81-ED11E08BB1A3}"/>
              </a:ext>
            </a:extLst>
          </p:cNvPr>
          <p:cNvPicPr>
            <a:picLocks noChangeAspect="1"/>
          </p:cNvPicPr>
          <p:nvPr/>
        </p:nvPicPr>
        <p:blipFill rotWithShape="1">
          <a:blip r:embed="rId2"/>
          <a:srcRect r="56526"/>
          <a:stretch/>
        </p:blipFill>
        <p:spPr>
          <a:xfrm>
            <a:off x="435935" y="552893"/>
            <a:ext cx="4813751" cy="5476875"/>
          </a:xfrm>
          <a:prstGeom prst="rect">
            <a:avLst/>
          </a:prstGeom>
        </p:spPr>
      </p:pic>
      <p:pic>
        <p:nvPicPr>
          <p:cNvPr id="4" name="Picture 3">
            <a:extLst>
              <a:ext uri="{FF2B5EF4-FFF2-40B4-BE49-F238E27FC236}">
                <a16:creationId xmlns:a16="http://schemas.microsoft.com/office/drawing/2014/main" id="{4B20744E-89A9-4C96-BB29-123020B69A05}"/>
              </a:ext>
            </a:extLst>
          </p:cNvPr>
          <p:cNvPicPr>
            <a:picLocks noChangeAspect="1"/>
          </p:cNvPicPr>
          <p:nvPr/>
        </p:nvPicPr>
        <p:blipFill>
          <a:blip r:embed="rId3"/>
          <a:stretch>
            <a:fillRect/>
          </a:stretch>
        </p:blipFill>
        <p:spPr>
          <a:xfrm>
            <a:off x="-548106" y="-78190"/>
            <a:ext cx="13288211" cy="906422"/>
          </a:xfrm>
          <a:prstGeom prst="rect">
            <a:avLst/>
          </a:prstGeom>
        </p:spPr>
      </p:pic>
      <p:sp>
        <p:nvSpPr>
          <p:cNvPr id="7" name="TextBox 6">
            <a:extLst>
              <a:ext uri="{FF2B5EF4-FFF2-40B4-BE49-F238E27FC236}">
                <a16:creationId xmlns:a16="http://schemas.microsoft.com/office/drawing/2014/main" id="{8D37F5B6-A3A4-4CC9-B011-F83EE9586467}"/>
              </a:ext>
            </a:extLst>
          </p:cNvPr>
          <p:cNvSpPr txBox="1"/>
          <p:nvPr/>
        </p:nvSpPr>
        <p:spPr>
          <a:xfrm>
            <a:off x="0" y="6245311"/>
            <a:ext cx="10222173" cy="584775"/>
          </a:xfrm>
          <a:prstGeom prst="rect">
            <a:avLst/>
          </a:prstGeom>
          <a:noFill/>
        </p:spPr>
        <p:txBody>
          <a:bodyPr wrap="square" rtlCol="0">
            <a:spAutoFit/>
          </a:bodyPr>
          <a:lstStyle/>
          <a:p>
            <a:r>
              <a:rPr lang="en-US" sz="1600" dirty="0"/>
              <a:t>EXCELLENT REPORT! MUST READ! LINK IN BLOG POST TO REPORT IN ENGLISH</a:t>
            </a:r>
            <a:br>
              <a:rPr lang="en-US" sz="1600" dirty="0"/>
            </a:br>
            <a:r>
              <a:rPr lang="en-US" sz="1600" dirty="0"/>
              <a:t>“INTRABODY NANO NETWORK BRIEF SUMMARY” –MIK ANDERSON THROUGH LA QUINTA COLUMNA</a:t>
            </a:r>
          </a:p>
        </p:txBody>
      </p:sp>
      <p:sp>
        <p:nvSpPr>
          <p:cNvPr id="9" name="TextBox 8">
            <a:extLst>
              <a:ext uri="{FF2B5EF4-FFF2-40B4-BE49-F238E27FC236}">
                <a16:creationId xmlns:a16="http://schemas.microsoft.com/office/drawing/2014/main" id="{A1AF7FE8-E6BF-440D-9612-D6901614342A}"/>
              </a:ext>
            </a:extLst>
          </p:cNvPr>
          <p:cNvSpPr txBox="1"/>
          <p:nvPr/>
        </p:nvSpPr>
        <p:spPr>
          <a:xfrm>
            <a:off x="5612063" y="552894"/>
            <a:ext cx="6280484" cy="6340197"/>
          </a:xfrm>
          <a:prstGeom prst="rect">
            <a:avLst/>
          </a:prstGeom>
          <a:noFill/>
        </p:spPr>
        <p:txBody>
          <a:bodyPr wrap="square" rtlCol="0">
            <a:spAutoFit/>
          </a:bodyPr>
          <a:lstStyle/>
          <a:p>
            <a:r>
              <a:rPr lang="en-US" sz="1600" dirty="0"/>
              <a:t>Found in Covid Injections: (compared to scientific papers)</a:t>
            </a:r>
            <a:br>
              <a:rPr lang="en-US" sz="1600" dirty="0"/>
            </a:br>
            <a:br>
              <a:rPr lang="en-US" sz="1600" dirty="0"/>
            </a:br>
            <a:r>
              <a:rPr lang="en-US" sz="1600" u="sng" dirty="0"/>
              <a:t>Nano Routers </a:t>
            </a:r>
            <a:r>
              <a:rPr lang="en-US" sz="1600" dirty="0"/>
              <a:t>that emit MAC addresses via Bluetooth</a:t>
            </a:r>
            <a:br>
              <a:rPr lang="en-US" sz="1600" dirty="0"/>
            </a:br>
            <a:r>
              <a:rPr lang="en-US" sz="1600" u="sng" dirty="0"/>
              <a:t>Nano </a:t>
            </a:r>
            <a:r>
              <a:rPr lang="en-US" sz="1600" dirty="0"/>
              <a:t>antennas and plasmonic antennas to amplify signal</a:t>
            </a:r>
            <a:br>
              <a:rPr lang="en-US" sz="1600" dirty="0"/>
            </a:br>
            <a:r>
              <a:rPr lang="en-US" sz="1600" u="sng" dirty="0"/>
              <a:t>Nano rectennas </a:t>
            </a:r>
            <a:r>
              <a:rPr lang="en-US" sz="1600" dirty="0"/>
              <a:t>as rectifier bridge of alternating and direct current</a:t>
            </a:r>
            <a:br>
              <a:rPr lang="en-US" sz="1600" dirty="0"/>
            </a:br>
            <a:r>
              <a:rPr lang="en-US" sz="1600" u="sng" dirty="0"/>
              <a:t>Codecs</a:t>
            </a:r>
            <a:r>
              <a:rPr lang="en-US" sz="1600" dirty="0"/>
              <a:t>- devices that perform transformations on a data stream or signal</a:t>
            </a:r>
            <a:br>
              <a:rPr lang="en-US" sz="1600" dirty="0"/>
            </a:br>
            <a:r>
              <a:rPr lang="en-US" sz="1600" u="sng" dirty="0"/>
              <a:t>Logic gates- </a:t>
            </a:r>
            <a:r>
              <a:rPr lang="en-US" sz="1600" dirty="0"/>
              <a:t>small digital electronic devices that compute binary functions like “and”, “or” ,“not” ,“true”, “false” ,“less than” ,“greater than” , etc. Used for the encryption of these network communications from vaccinated individuals to a remote network server. </a:t>
            </a:r>
          </a:p>
          <a:p>
            <a:endParaRPr lang="en-US" sz="1600" dirty="0"/>
          </a:p>
          <a:p>
            <a:r>
              <a:rPr lang="en-US" b="1" dirty="0"/>
              <a:t>PATENTS THAT DESCRIBE HOW THEY WILL HOOK UP HUMAN BEINGS TO THE “INTERNET OF THINGS” VIA 5G. (Now we know that they need the nanotech in the Covid shots in order to accomplish this)</a:t>
            </a:r>
            <a:br>
              <a:rPr lang="en-US" b="1" dirty="0"/>
            </a:br>
            <a:br>
              <a:rPr lang="en-US" sz="1600" dirty="0"/>
            </a:br>
            <a:r>
              <a:rPr lang="en-US" b="1" u="sng" dirty="0"/>
              <a:t>Routing policies for biological hosts </a:t>
            </a:r>
            <a:r>
              <a:rPr lang="en-US" dirty="0"/>
              <a:t>(AT&amp;T) US10163055B2</a:t>
            </a:r>
            <a:br>
              <a:rPr lang="en-US" dirty="0"/>
            </a:br>
            <a:r>
              <a:rPr lang="en-US" b="1" u="sng" dirty="0"/>
              <a:t>Devices and Methods for Transferring Data through a Human Body </a:t>
            </a:r>
            <a:r>
              <a:rPr lang="en-US" dirty="0"/>
              <a:t>(AT&amp;T) No. 20130142363</a:t>
            </a:r>
            <a:br>
              <a:rPr lang="en-US" dirty="0"/>
            </a:br>
            <a:r>
              <a:rPr lang="en-US" b="1" u="sng" dirty="0"/>
              <a:t>Cryptocurrency system Using Body Activity Data </a:t>
            </a:r>
            <a:r>
              <a:rPr lang="en-US" dirty="0"/>
              <a:t>(Microsoft) W02020060606</a:t>
            </a:r>
            <a:br>
              <a:rPr lang="en-US" dirty="0"/>
            </a:br>
            <a:br>
              <a:rPr lang="en-US" dirty="0"/>
            </a:br>
            <a:endParaRPr lang="en-US" sz="1600" dirty="0"/>
          </a:p>
          <a:p>
            <a:endParaRPr lang="en-US" dirty="0"/>
          </a:p>
        </p:txBody>
      </p:sp>
    </p:spTree>
    <p:extLst>
      <p:ext uri="{BB962C8B-B14F-4D97-AF65-F5344CB8AC3E}">
        <p14:creationId xmlns:p14="http://schemas.microsoft.com/office/powerpoint/2010/main" val="276962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CIRCUITRY AND MICROTECHNOLOGY THAT SELF ASSEMBLES WITH EMF</a:t>
            </a:r>
            <a:br>
              <a:rPr lang="en-US" sz="2400" dirty="0"/>
            </a:br>
            <a:r>
              <a:rPr lang="en-US" sz="2400" dirty="0"/>
              <a:t>FOUND IN THE PFIZER VACCINES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313687" y="967932"/>
            <a:ext cx="5569503" cy="5262979"/>
          </a:xfrm>
          <a:prstGeom prst="rect">
            <a:avLst/>
          </a:prstGeom>
        </p:spPr>
        <p:txBody>
          <a:bodyPr wrap="square">
            <a:spAutoFit/>
          </a:bodyPr>
          <a:lstStyle/>
          <a:p>
            <a:pPr lvl="0"/>
            <a:r>
              <a:rPr lang="en-US" sz="2400" dirty="0"/>
              <a:t>Ricardo Delgado from La Quinta Columna discusses what they found in the Pfizer Vaccines, its CIRCUITRY AND MICROTECHNOLOGY. When the hydrogel in the vaccine dries it forms these images under the microscope. The edges form perfect squares, and it appears to have circuitry much like a circuit board.  In several of the formations they have the same central square chip that looks like a CPU (central processing Unit). In these reports and videos the formations are shown to self assemble when stimulated with EMF.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F0A3C018-82EA-4F09-BE6E-861A6B7DDB79}"/>
              </a:ext>
            </a:extLst>
          </p:cNvPr>
          <p:cNvPicPr>
            <a:picLocks noChangeAspect="1"/>
          </p:cNvPicPr>
          <p:nvPr/>
        </p:nvPicPr>
        <p:blipFill>
          <a:blip r:embed="rId2"/>
          <a:stretch>
            <a:fillRect/>
          </a:stretch>
        </p:blipFill>
        <p:spPr>
          <a:xfrm>
            <a:off x="507742" y="973179"/>
            <a:ext cx="4275889" cy="2758497"/>
          </a:xfrm>
          <a:prstGeom prst="rect">
            <a:avLst/>
          </a:prstGeom>
        </p:spPr>
      </p:pic>
      <p:pic>
        <p:nvPicPr>
          <p:cNvPr id="4" name="Picture 3">
            <a:extLst>
              <a:ext uri="{FF2B5EF4-FFF2-40B4-BE49-F238E27FC236}">
                <a16:creationId xmlns:a16="http://schemas.microsoft.com/office/drawing/2014/main" id="{7CBBFA20-C516-4402-9515-B2866D2879B9}"/>
              </a:ext>
            </a:extLst>
          </p:cNvPr>
          <p:cNvPicPr>
            <a:picLocks noChangeAspect="1"/>
          </p:cNvPicPr>
          <p:nvPr/>
        </p:nvPicPr>
        <p:blipFill>
          <a:blip r:embed="rId3"/>
          <a:stretch>
            <a:fillRect/>
          </a:stretch>
        </p:blipFill>
        <p:spPr>
          <a:xfrm>
            <a:off x="1511300" y="3731676"/>
            <a:ext cx="4367015" cy="3036756"/>
          </a:xfrm>
          <a:prstGeom prst="rect">
            <a:avLst/>
          </a:prstGeom>
        </p:spPr>
      </p:pic>
    </p:spTree>
    <p:extLst>
      <p:ext uri="{BB962C8B-B14F-4D97-AF65-F5344CB8AC3E}">
        <p14:creationId xmlns:p14="http://schemas.microsoft.com/office/powerpoint/2010/main" val="926367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CIRCUITRY AND MICROTECHNOLOGY THAT SELF ASSEMBLES WITH EMF</a:t>
            </a:r>
            <a:br>
              <a:rPr lang="en-US" sz="2400" dirty="0"/>
            </a:br>
            <a:r>
              <a:rPr lang="en-US" sz="2400" dirty="0"/>
              <a:t>FOUND IN THE PFIZER VACCINES</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58A58044-AA8A-4377-B9E4-DCD0320F2DB7}"/>
              </a:ext>
            </a:extLst>
          </p:cNvPr>
          <p:cNvPicPr>
            <a:picLocks noChangeAspect="1"/>
          </p:cNvPicPr>
          <p:nvPr/>
        </p:nvPicPr>
        <p:blipFill>
          <a:blip r:embed="rId2"/>
          <a:stretch>
            <a:fillRect/>
          </a:stretch>
        </p:blipFill>
        <p:spPr>
          <a:xfrm>
            <a:off x="481132" y="1474834"/>
            <a:ext cx="5005268" cy="4666449"/>
          </a:xfrm>
          <a:prstGeom prst="rect">
            <a:avLst/>
          </a:prstGeom>
        </p:spPr>
      </p:pic>
      <p:pic>
        <p:nvPicPr>
          <p:cNvPr id="6" name="Picture 5">
            <a:extLst>
              <a:ext uri="{FF2B5EF4-FFF2-40B4-BE49-F238E27FC236}">
                <a16:creationId xmlns:a16="http://schemas.microsoft.com/office/drawing/2014/main" id="{BA34B598-C3D0-42AF-973D-9975FCED0B18}"/>
              </a:ext>
            </a:extLst>
          </p:cNvPr>
          <p:cNvPicPr>
            <a:picLocks noChangeAspect="1"/>
          </p:cNvPicPr>
          <p:nvPr/>
        </p:nvPicPr>
        <p:blipFill rotWithShape="1">
          <a:blip r:embed="rId3"/>
          <a:srcRect l="10899" t="5327" r="9175" b="1490"/>
          <a:stretch/>
        </p:blipFill>
        <p:spPr>
          <a:xfrm>
            <a:off x="6390105" y="1474834"/>
            <a:ext cx="5078947" cy="4718892"/>
          </a:xfrm>
          <a:prstGeom prst="rect">
            <a:avLst/>
          </a:prstGeom>
        </p:spPr>
      </p:pic>
      <p:sp>
        <p:nvSpPr>
          <p:cNvPr id="7" name="TextBox 6">
            <a:extLst>
              <a:ext uri="{FF2B5EF4-FFF2-40B4-BE49-F238E27FC236}">
                <a16:creationId xmlns:a16="http://schemas.microsoft.com/office/drawing/2014/main" id="{9E79F050-B44C-4E84-BCA1-307996620121}"/>
              </a:ext>
            </a:extLst>
          </p:cNvPr>
          <p:cNvSpPr txBox="1"/>
          <p:nvPr/>
        </p:nvSpPr>
        <p:spPr>
          <a:xfrm>
            <a:off x="5290424" y="843621"/>
            <a:ext cx="1295658" cy="707886"/>
          </a:xfrm>
          <a:prstGeom prst="rect">
            <a:avLst/>
          </a:prstGeom>
          <a:noFill/>
        </p:spPr>
        <p:txBody>
          <a:bodyPr wrap="square" rtlCol="0">
            <a:spAutoFit/>
          </a:bodyPr>
          <a:lstStyle/>
          <a:p>
            <a:r>
              <a:rPr lang="en-US" sz="4000" b="1" dirty="0">
                <a:solidFill>
                  <a:srgbClr val="FF0000"/>
                </a:solidFill>
              </a:rPr>
              <a:t>CPU</a:t>
            </a:r>
          </a:p>
        </p:txBody>
      </p:sp>
      <p:cxnSp>
        <p:nvCxnSpPr>
          <p:cNvPr id="10" name="Straight Arrow Connector 9">
            <a:extLst>
              <a:ext uri="{FF2B5EF4-FFF2-40B4-BE49-F238E27FC236}">
                <a16:creationId xmlns:a16="http://schemas.microsoft.com/office/drawing/2014/main" id="{3F4CD837-B186-43C8-8425-B21C54AD7449}"/>
              </a:ext>
            </a:extLst>
          </p:cNvPr>
          <p:cNvCxnSpPr/>
          <p:nvPr/>
        </p:nvCxnSpPr>
        <p:spPr>
          <a:xfrm>
            <a:off x="6390105" y="1474834"/>
            <a:ext cx="2080795" cy="19541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D8696476-EC55-4B69-89A3-A18900B979F6}"/>
              </a:ext>
            </a:extLst>
          </p:cNvPr>
          <p:cNvCxnSpPr>
            <a:cxnSpLocks/>
          </p:cNvCxnSpPr>
          <p:nvPr/>
        </p:nvCxnSpPr>
        <p:spPr>
          <a:xfrm flipH="1">
            <a:off x="3251200" y="1474834"/>
            <a:ext cx="2039224" cy="18652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4298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CIRCUITRY AND MICROTECHNOLOGY THAT SELF ASSEMBLES WITH EMF</a:t>
            </a:r>
            <a:br>
              <a:rPr lang="en-US" sz="2400" dirty="0"/>
            </a:br>
            <a:r>
              <a:rPr lang="en-US" sz="2400" dirty="0"/>
              <a:t>FOUND IN THE PFIZER VACCINES</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7" name="TextBox 6">
            <a:extLst>
              <a:ext uri="{FF2B5EF4-FFF2-40B4-BE49-F238E27FC236}">
                <a16:creationId xmlns:a16="http://schemas.microsoft.com/office/drawing/2014/main" id="{9E79F050-B44C-4E84-BCA1-307996620121}"/>
              </a:ext>
            </a:extLst>
          </p:cNvPr>
          <p:cNvSpPr txBox="1"/>
          <p:nvPr/>
        </p:nvSpPr>
        <p:spPr>
          <a:xfrm>
            <a:off x="4609367" y="805285"/>
            <a:ext cx="3180476" cy="707886"/>
          </a:xfrm>
          <a:prstGeom prst="rect">
            <a:avLst/>
          </a:prstGeom>
          <a:noFill/>
        </p:spPr>
        <p:txBody>
          <a:bodyPr wrap="square" rtlCol="0">
            <a:spAutoFit/>
          </a:bodyPr>
          <a:lstStyle/>
          <a:p>
            <a:r>
              <a:rPr lang="en-US" sz="4000" b="1" dirty="0">
                <a:solidFill>
                  <a:srgbClr val="FF0000"/>
                </a:solidFill>
              </a:rPr>
              <a:t>CIRCUITRY</a:t>
            </a:r>
          </a:p>
        </p:txBody>
      </p:sp>
      <p:pic>
        <p:nvPicPr>
          <p:cNvPr id="9" name="Picture 8">
            <a:extLst>
              <a:ext uri="{FF2B5EF4-FFF2-40B4-BE49-F238E27FC236}">
                <a16:creationId xmlns:a16="http://schemas.microsoft.com/office/drawing/2014/main" id="{65381163-B692-48CC-969C-85AA13CC4CE1}"/>
              </a:ext>
            </a:extLst>
          </p:cNvPr>
          <p:cNvPicPr/>
          <p:nvPr/>
        </p:nvPicPr>
        <p:blipFill>
          <a:blip r:embed="rId2"/>
          <a:stretch>
            <a:fillRect/>
          </a:stretch>
        </p:blipFill>
        <p:spPr>
          <a:xfrm>
            <a:off x="0" y="1474834"/>
            <a:ext cx="5943600" cy="4062730"/>
          </a:xfrm>
          <a:prstGeom prst="rect">
            <a:avLst/>
          </a:prstGeom>
        </p:spPr>
      </p:pic>
      <p:pic>
        <p:nvPicPr>
          <p:cNvPr id="11" name="Picture 10">
            <a:extLst>
              <a:ext uri="{FF2B5EF4-FFF2-40B4-BE49-F238E27FC236}">
                <a16:creationId xmlns:a16="http://schemas.microsoft.com/office/drawing/2014/main" id="{F6C20846-E2BE-421E-A2C1-4A34E99B8F07}"/>
              </a:ext>
            </a:extLst>
          </p:cNvPr>
          <p:cNvPicPr/>
          <p:nvPr/>
        </p:nvPicPr>
        <p:blipFill>
          <a:blip r:embed="rId3"/>
          <a:stretch>
            <a:fillRect/>
          </a:stretch>
        </p:blipFill>
        <p:spPr>
          <a:xfrm>
            <a:off x="5938253" y="1458324"/>
            <a:ext cx="6152147" cy="4079240"/>
          </a:xfrm>
          <a:prstGeom prst="rect">
            <a:avLst/>
          </a:prstGeom>
        </p:spPr>
      </p:pic>
      <p:cxnSp>
        <p:nvCxnSpPr>
          <p:cNvPr id="10" name="Straight Arrow Connector 9">
            <a:extLst>
              <a:ext uri="{FF2B5EF4-FFF2-40B4-BE49-F238E27FC236}">
                <a16:creationId xmlns:a16="http://schemas.microsoft.com/office/drawing/2014/main" id="{3F4CD837-B186-43C8-8425-B21C54AD7449}"/>
              </a:ext>
            </a:extLst>
          </p:cNvPr>
          <p:cNvCxnSpPr/>
          <p:nvPr/>
        </p:nvCxnSpPr>
        <p:spPr>
          <a:xfrm>
            <a:off x="6390105" y="1474834"/>
            <a:ext cx="2080795" cy="19541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D8696476-EC55-4B69-89A3-A18900B979F6}"/>
              </a:ext>
            </a:extLst>
          </p:cNvPr>
          <p:cNvCxnSpPr>
            <a:cxnSpLocks/>
          </p:cNvCxnSpPr>
          <p:nvPr/>
        </p:nvCxnSpPr>
        <p:spPr>
          <a:xfrm flipH="1">
            <a:off x="3251200" y="1474834"/>
            <a:ext cx="2039224" cy="18652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26BF4AF7-0B29-4012-8B3D-08E8BBDD3596}"/>
              </a:ext>
            </a:extLst>
          </p:cNvPr>
          <p:cNvSpPr txBox="1"/>
          <p:nvPr/>
        </p:nvSpPr>
        <p:spPr>
          <a:xfrm>
            <a:off x="571500" y="5803900"/>
            <a:ext cx="9563100" cy="1292662"/>
          </a:xfrm>
          <a:prstGeom prst="rect">
            <a:avLst/>
          </a:prstGeom>
          <a:noFill/>
        </p:spPr>
        <p:txBody>
          <a:bodyPr wrap="square" rtlCol="0">
            <a:spAutoFit/>
          </a:bodyPr>
          <a:lstStyle/>
          <a:p>
            <a:r>
              <a:rPr lang="en-US" sz="2000" dirty="0"/>
              <a:t>You can download the NEW REPORT from La Quinta Columna </a:t>
            </a:r>
            <a:r>
              <a:rPr lang="en-US" sz="2000" b="1" i="1" dirty="0"/>
              <a:t>"Identification of possible microtechnology and artificial patterns in Pfizer vaccine with optical microscopy“</a:t>
            </a:r>
            <a:br>
              <a:rPr lang="en-US" sz="2000" b="1" i="1" dirty="0"/>
            </a:br>
            <a:r>
              <a:rPr lang="en-US" sz="2000" b="1" i="1" dirty="0"/>
              <a:t>WWW.LAQUINTACOLUMNA.NET</a:t>
            </a:r>
            <a:br>
              <a:rPr lang="en-US" dirty="0"/>
            </a:br>
            <a:endParaRPr lang="en-US" dirty="0"/>
          </a:p>
        </p:txBody>
      </p:sp>
    </p:spTree>
    <p:extLst>
      <p:ext uri="{BB962C8B-B14F-4D97-AF65-F5344CB8AC3E}">
        <p14:creationId xmlns:p14="http://schemas.microsoft.com/office/powerpoint/2010/main" val="3350229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ENGINEERING PERSPECTIVE</a:t>
            </a:r>
            <a:br>
              <a:rPr lang="en-US" sz="2400" dirty="0"/>
            </a:br>
            <a:r>
              <a:rPr lang="en-US" sz="2400" dirty="0"/>
              <a:t>HOW WERE THESE MICROCHIPS MADE?</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7052517" y="1859339"/>
            <a:ext cx="4494586" cy="3139321"/>
          </a:xfrm>
          <a:prstGeom prst="rect">
            <a:avLst/>
          </a:prstGeom>
        </p:spPr>
        <p:txBody>
          <a:bodyPr wrap="square">
            <a:spAutoFit/>
          </a:bodyPr>
          <a:lstStyle/>
          <a:p>
            <a:pPr lvl="0"/>
            <a:r>
              <a:rPr lang="en-US" dirty="0"/>
              <a:t>-Embedded CPU</a:t>
            </a:r>
            <a:br>
              <a:rPr lang="en-US" dirty="0"/>
            </a:br>
            <a:r>
              <a:rPr lang="en-US" dirty="0"/>
              <a:t>-vibrating needles</a:t>
            </a:r>
            <a:br>
              <a:rPr lang="en-US" dirty="0"/>
            </a:br>
            <a:r>
              <a:rPr lang="en-US" dirty="0"/>
              <a:t>-extremely expensive equipment</a:t>
            </a:r>
            <a:br>
              <a:rPr lang="en-US" dirty="0"/>
            </a:br>
            <a:r>
              <a:rPr lang="en-US" dirty="0"/>
              <a:t>-only a few labs in the world could make this</a:t>
            </a:r>
          </a:p>
          <a:p>
            <a:pPr lvl="0"/>
            <a:endParaRPr lang="en-US" dirty="0"/>
          </a:p>
          <a:p>
            <a:pPr lvl="0"/>
            <a:r>
              <a:rPr lang="en-US" dirty="0"/>
              <a:t>This narrows down how many companies and countries were involved in the creation of this, which also means they had to collaborate with each other in order to cover this up.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75DC5B4A-2C5B-4318-82B3-C02016A1BB35}"/>
              </a:ext>
            </a:extLst>
          </p:cNvPr>
          <p:cNvPicPr>
            <a:picLocks noChangeAspect="1"/>
          </p:cNvPicPr>
          <p:nvPr/>
        </p:nvPicPr>
        <p:blipFill>
          <a:blip r:embed="rId2"/>
          <a:stretch>
            <a:fillRect/>
          </a:stretch>
        </p:blipFill>
        <p:spPr>
          <a:xfrm>
            <a:off x="496042" y="1582894"/>
            <a:ext cx="6151397" cy="4078577"/>
          </a:xfrm>
          <a:prstGeom prst="rect">
            <a:avLst/>
          </a:prstGeom>
        </p:spPr>
      </p:pic>
    </p:spTree>
    <p:extLst>
      <p:ext uri="{BB962C8B-B14F-4D97-AF65-F5344CB8AC3E}">
        <p14:creationId xmlns:p14="http://schemas.microsoft.com/office/powerpoint/2010/main" val="253177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2988089" y="10757"/>
            <a:ext cx="6755570" cy="984885"/>
          </a:xfrm>
          <a:prstGeom prst="rect">
            <a:avLst/>
          </a:prstGeom>
          <a:noFill/>
        </p:spPr>
        <p:txBody>
          <a:bodyPr wrap="square" rtlCol="0">
            <a:spAutoFit/>
          </a:bodyPr>
          <a:lstStyle/>
          <a:p>
            <a:r>
              <a:rPr lang="en-US" sz="4000" dirty="0"/>
              <a:t>WHY WE DO WHAT WE DO</a:t>
            </a:r>
          </a:p>
          <a:p>
            <a:endParaRPr lang="en-US" dirty="0"/>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2123658"/>
          </a:xfrm>
          <a:prstGeom prst="rect">
            <a:avLst/>
          </a:prstGeom>
          <a:noFill/>
        </p:spPr>
        <p:txBody>
          <a:bodyPr wrap="square" rtlCol="0">
            <a:spAutoFit/>
          </a:bodyPr>
          <a:lstStyle/>
          <a:p>
            <a:r>
              <a:rPr lang="en-US" b="1" dirty="0">
                <a:solidFill>
                  <a:srgbClr val="00B0F0"/>
                </a:solidFill>
              </a:rPr>
              <a:t>“I will give thee the treasures of darkness, the hidden riches of the secret places…” Isaiah 45:3</a:t>
            </a:r>
            <a:br>
              <a:rPr lang="en-US" b="1" dirty="0">
                <a:solidFill>
                  <a:srgbClr val="00B0F0"/>
                </a:solidFill>
              </a:rPr>
            </a:br>
            <a:endParaRPr lang="en-US" b="1" dirty="0">
              <a:solidFill>
                <a:srgbClr val="00B0F0"/>
              </a:solidFill>
            </a:endParaRPr>
          </a:p>
          <a:p>
            <a:r>
              <a:rPr lang="en-US" sz="2000" dirty="0"/>
              <a:t>FORBIDDEN TECH: The complete guide to energy, social, and biological technologies that they did not want you to know about.  (2017)</a:t>
            </a:r>
            <a:br>
              <a:rPr lang="en-US" sz="2000" dirty="0"/>
            </a:br>
            <a:r>
              <a:rPr lang="en-US" sz="2000" dirty="0"/>
              <a:t>www.FORBIDDENTECH.WEBSITE</a:t>
            </a:r>
          </a:p>
          <a:p>
            <a:endParaRPr lang="en-US" dirty="0"/>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477328"/>
          </a:xfrm>
          <a:prstGeom prst="rect">
            <a:avLst/>
          </a:prstGeom>
          <a:noFill/>
        </p:spPr>
        <p:txBody>
          <a:bodyPr wrap="square" rtlCol="0">
            <a:spAutoFit/>
          </a:bodyPr>
          <a:lstStyle/>
          <a:p>
            <a:r>
              <a:rPr lang="en-US" dirty="0"/>
              <a:t>We are Christians, Engineers and Scientists. We feel it is our calling to help inform people about the technology that is being used against Gods creation. We have been monitoring the news on 5G, Covid Vaccine related issues so that we can present them in a condensed summary to inform the public.  </a:t>
            </a:r>
            <a:br>
              <a:rPr lang="en-US" dirty="0"/>
            </a:br>
            <a:br>
              <a:rPr lang="en-US" dirty="0"/>
            </a:br>
            <a:endParaRPr lang="en-US" dirty="0"/>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r>
              <a:rPr lang="en-US" sz="2000" dirty="0"/>
              <a:t>Handmade products orgone and shungite for EMF protection. Made by us in our workshop in Morocco. WWW.FTWPROJECT.COM</a:t>
            </a:r>
          </a:p>
          <a:p>
            <a:endParaRPr lang="en-US" dirty="0"/>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r>
              <a:rPr lang="en-US" sz="2000" dirty="0"/>
              <a:t>Online engineering academy for the co-development of researching and building DIY off grid energy devices. WWW.CLEANENERGYACADEMY.COM</a:t>
            </a:r>
          </a:p>
          <a:p>
            <a:endParaRPr lang="en-US" dirty="0"/>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
        <p:nvSpPr>
          <p:cNvPr id="14" name="TextBox 13">
            <a:extLst>
              <a:ext uri="{FF2B5EF4-FFF2-40B4-BE49-F238E27FC236}">
                <a16:creationId xmlns:a16="http://schemas.microsoft.com/office/drawing/2014/main" id="{53921FE7-01B7-47EF-A2B5-45EE80ECC7B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969264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GERMAN PATHOLOGISTS FIND SAME MICROCHIP SUBSANCES IN COVID SHOTS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358270" y="615580"/>
            <a:ext cx="5167980" cy="3416320"/>
          </a:xfrm>
          <a:prstGeom prst="rect">
            <a:avLst/>
          </a:prstGeom>
        </p:spPr>
        <p:txBody>
          <a:bodyPr wrap="square">
            <a:spAutoFit/>
          </a:bodyPr>
          <a:lstStyle/>
          <a:p>
            <a:pPr lvl="0"/>
            <a:r>
              <a:rPr lang="en-US" dirty="0"/>
              <a:t>Since the initial discovery by La Quinta Columna, other teams of scientists from around the world have been replicating the work and finding the same things in the shots. </a:t>
            </a:r>
            <a:br>
              <a:rPr lang="en-US" dirty="0"/>
            </a:br>
            <a:br>
              <a:rPr lang="en-US" dirty="0"/>
            </a:br>
            <a:r>
              <a:rPr lang="en-US" dirty="0"/>
              <a:t>This presentation shows a mechanically constructed object in the Pfizer vaccine. The machine is moving itself in the fluid.</a:t>
            </a:r>
            <a:br>
              <a:rPr lang="en-US" dirty="0"/>
            </a:br>
            <a:endParaRPr lang="en-US" dirty="0"/>
          </a:p>
          <a:p>
            <a:pPr lvl="0"/>
            <a:r>
              <a:rPr lang="en-US" dirty="0"/>
              <a:t>The same types of object were also found in the J&amp;J shots.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BBA45CA2-E7D3-4779-A453-B565F89CCD4C}"/>
              </a:ext>
            </a:extLst>
          </p:cNvPr>
          <p:cNvPicPr>
            <a:picLocks noChangeAspect="1"/>
          </p:cNvPicPr>
          <p:nvPr/>
        </p:nvPicPr>
        <p:blipFill>
          <a:blip r:embed="rId2"/>
          <a:stretch>
            <a:fillRect/>
          </a:stretch>
        </p:blipFill>
        <p:spPr>
          <a:xfrm>
            <a:off x="308810" y="749106"/>
            <a:ext cx="5944115" cy="4743099"/>
          </a:xfrm>
          <a:prstGeom prst="rect">
            <a:avLst/>
          </a:prstGeom>
        </p:spPr>
      </p:pic>
      <p:pic>
        <p:nvPicPr>
          <p:cNvPr id="3" name="Picture 2">
            <a:extLst>
              <a:ext uri="{FF2B5EF4-FFF2-40B4-BE49-F238E27FC236}">
                <a16:creationId xmlns:a16="http://schemas.microsoft.com/office/drawing/2014/main" id="{8FFB0677-D6F0-4232-AC91-4910E93E9E4A}"/>
              </a:ext>
            </a:extLst>
          </p:cNvPr>
          <p:cNvPicPr>
            <a:picLocks noChangeAspect="1"/>
          </p:cNvPicPr>
          <p:nvPr/>
        </p:nvPicPr>
        <p:blipFill>
          <a:blip r:embed="rId3"/>
          <a:stretch>
            <a:fillRect/>
          </a:stretch>
        </p:blipFill>
        <p:spPr>
          <a:xfrm>
            <a:off x="6527436" y="3822056"/>
            <a:ext cx="4829648" cy="2308324"/>
          </a:xfrm>
          <a:prstGeom prst="rect">
            <a:avLst/>
          </a:prstGeom>
        </p:spPr>
      </p:pic>
    </p:spTree>
    <p:extLst>
      <p:ext uri="{BB962C8B-B14F-4D97-AF65-F5344CB8AC3E}">
        <p14:creationId xmlns:p14="http://schemas.microsoft.com/office/powerpoint/2010/main" val="34687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IMPORTANT DISCLOSURE STATEMENT</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167063" y="1042568"/>
            <a:ext cx="10271329" cy="5232202"/>
          </a:xfrm>
          <a:prstGeom prst="rect">
            <a:avLst/>
          </a:prstGeom>
        </p:spPr>
        <p:txBody>
          <a:bodyPr wrap="square">
            <a:spAutoFit/>
          </a:bodyPr>
          <a:lstStyle/>
          <a:p>
            <a:r>
              <a:rPr lang="en-US" sz="2800" b="1" dirty="0"/>
              <a:t>What the average person may not know is that the research required to find these substances in the Covid injections is not easy and involves great risk.  Scientists have been threatened and censored in order to bring you these images. </a:t>
            </a:r>
            <a:br>
              <a:rPr lang="en-US" sz="2800" b="1" dirty="0"/>
            </a:br>
            <a:endParaRPr lang="en-US" sz="2800" dirty="0"/>
          </a:p>
          <a:p>
            <a:r>
              <a:rPr lang="en-US" sz="2800" b="1" dirty="0"/>
              <a:t>The following are the most recent findings by a team of scientists in New Zealand showing nanotechnology in the Pfizer shots. It is to date the most alarming photos we have seen.  Within 24 hours the website and videos have been censored off the internet. Luckily an archive was created before they took it down. </a:t>
            </a:r>
            <a:endParaRPr lang="en-US" sz="2800" dirty="0"/>
          </a:p>
          <a:p>
            <a:endParaRPr lang="en-US" b="1" dirty="0"/>
          </a:p>
          <a:p>
            <a:r>
              <a:rPr lang="en-US" b="1" dirty="0"/>
              <a:t> </a:t>
            </a:r>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215307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UNDECLARED NANO TECH FOUND IN PFIZER SHOTS BY NEW ZEALAND SCIENTISTS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59219" y="489690"/>
            <a:ext cx="10494334" cy="923330"/>
          </a:xfrm>
          <a:prstGeom prst="rect">
            <a:avLst/>
          </a:prstGeom>
        </p:spPr>
        <p:txBody>
          <a:bodyPr wrap="square">
            <a:spAutoFit/>
          </a:bodyPr>
          <a:lstStyle/>
          <a:p>
            <a:r>
              <a:rPr lang="en-US" dirty="0"/>
              <a:t>Shapes and objects were found in the Pfizer shots, after exposure to heat and time and EMF, these shapes SELF ASSEMBLED into microchip circuit boards.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6" name="Picture 5">
            <a:extLst>
              <a:ext uri="{FF2B5EF4-FFF2-40B4-BE49-F238E27FC236}">
                <a16:creationId xmlns:a16="http://schemas.microsoft.com/office/drawing/2014/main" id="{B2704855-911F-4C10-A959-AF2E43A0BDE0}"/>
              </a:ext>
            </a:extLst>
          </p:cNvPr>
          <p:cNvPicPr>
            <a:picLocks noChangeAspect="1"/>
          </p:cNvPicPr>
          <p:nvPr/>
        </p:nvPicPr>
        <p:blipFill rotWithShape="1">
          <a:blip r:embed="rId2"/>
          <a:srcRect l="27938" t="29504" r="21261" b="26284"/>
          <a:stretch/>
        </p:blipFill>
        <p:spPr>
          <a:xfrm>
            <a:off x="146557" y="1594843"/>
            <a:ext cx="3239933" cy="2125627"/>
          </a:xfrm>
          <a:prstGeom prst="rect">
            <a:avLst/>
          </a:prstGeom>
        </p:spPr>
      </p:pic>
      <p:pic>
        <p:nvPicPr>
          <p:cNvPr id="11" name="Picture 10">
            <a:extLst>
              <a:ext uri="{FF2B5EF4-FFF2-40B4-BE49-F238E27FC236}">
                <a16:creationId xmlns:a16="http://schemas.microsoft.com/office/drawing/2014/main" id="{249DC314-E2AB-4B2D-9B94-3C5CADF95ED9}"/>
              </a:ext>
            </a:extLst>
          </p:cNvPr>
          <p:cNvPicPr/>
          <p:nvPr/>
        </p:nvPicPr>
        <p:blipFill rotWithShape="1">
          <a:blip r:embed="rId3">
            <a:extLst>
              <a:ext uri="{28A0092B-C50C-407E-A947-70E740481C1C}">
                <a14:useLocalDpi xmlns:a14="http://schemas.microsoft.com/office/drawing/2010/main" val="0"/>
              </a:ext>
            </a:extLst>
          </a:blip>
          <a:srcRect r="3397"/>
          <a:stretch/>
        </p:blipFill>
        <p:spPr bwMode="auto">
          <a:xfrm>
            <a:off x="101263" y="3944682"/>
            <a:ext cx="3285227" cy="2259118"/>
          </a:xfrm>
          <a:prstGeom prst="rect">
            <a:avLst/>
          </a:prstGeom>
          <a:noFill/>
          <a:ln>
            <a:noFill/>
          </a:ln>
        </p:spPr>
      </p:pic>
      <p:pic>
        <p:nvPicPr>
          <p:cNvPr id="12" name="Picture 11">
            <a:extLst>
              <a:ext uri="{FF2B5EF4-FFF2-40B4-BE49-F238E27FC236}">
                <a16:creationId xmlns:a16="http://schemas.microsoft.com/office/drawing/2014/main" id="{199E1EEA-0F8A-4C3F-816C-13BAC5D8DBB3}"/>
              </a:ext>
            </a:extLst>
          </p:cNvPr>
          <p:cNvPicPr/>
          <p:nvPr/>
        </p:nvPicPr>
        <p:blipFill rotWithShape="1">
          <a:blip r:embed="rId4">
            <a:extLst>
              <a:ext uri="{28A0092B-C50C-407E-A947-70E740481C1C}">
                <a14:useLocalDpi xmlns:a14="http://schemas.microsoft.com/office/drawing/2010/main" val="0"/>
              </a:ext>
            </a:extLst>
          </a:blip>
          <a:srcRect r="4802"/>
          <a:stretch/>
        </p:blipFill>
        <p:spPr bwMode="auto">
          <a:xfrm>
            <a:off x="3627421" y="3944682"/>
            <a:ext cx="3595704" cy="2259118"/>
          </a:xfrm>
          <a:prstGeom prst="rect">
            <a:avLst/>
          </a:prstGeom>
          <a:noFill/>
          <a:ln>
            <a:noFill/>
          </a:ln>
        </p:spPr>
      </p:pic>
      <p:pic>
        <p:nvPicPr>
          <p:cNvPr id="10" name="Picture 9">
            <a:extLst>
              <a:ext uri="{FF2B5EF4-FFF2-40B4-BE49-F238E27FC236}">
                <a16:creationId xmlns:a16="http://schemas.microsoft.com/office/drawing/2014/main" id="{8E7D3527-01DD-49A9-A5F5-67EDA182DD3E}"/>
              </a:ext>
            </a:extLst>
          </p:cNvPr>
          <p:cNvPicPr>
            <a:picLocks noChangeAspect="1"/>
          </p:cNvPicPr>
          <p:nvPr/>
        </p:nvPicPr>
        <p:blipFill rotWithShape="1">
          <a:blip r:embed="rId5"/>
          <a:srcRect l="17519" t="7127" r="6281"/>
          <a:stretch/>
        </p:blipFill>
        <p:spPr>
          <a:xfrm>
            <a:off x="7464056" y="1813142"/>
            <a:ext cx="4529470" cy="4127652"/>
          </a:xfrm>
          <a:prstGeom prst="rect">
            <a:avLst/>
          </a:prstGeom>
        </p:spPr>
      </p:pic>
      <p:pic>
        <p:nvPicPr>
          <p:cNvPr id="16" name="Picture 15">
            <a:extLst>
              <a:ext uri="{FF2B5EF4-FFF2-40B4-BE49-F238E27FC236}">
                <a16:creationId xmlns:a16="http://schemas.microsoft.com/office/drawing/2014/main" id="{D081AFC8-084A-419E-8475-AA6D9A695DE9}"/>
              </a:ext>
            </a:extLst>
          </p:cNvPr>
          <p:cNvPicPr/>
          <p:nvPr/>
        </p:nvPicPr>
        <p:blipFill rotWithShape="1">
          <a:blip r:embed="rId6">
            <a:extLst>
              <a:ext uri="{28A0092B-C50C-407E-A947-70E740481C1C}">
                <a14:useLocalDpi xmlns:a14="http://schemas.microsoft.com/office/drawing/2010/main" val="0"/>
              </a:ext>
            </a:extLst>
          </a:blip>
          <a:srcRect t="20657" r="29385" b="3605"/>
          <a:stretch/>
        </p:blipFill>
        <p:spPr bwMode="auto">
          <a:xfrm>
            <a:off x="3627421" y="1594842"/>
            <a:ext cx="3595704" cy="2125628"/>
          </a:xfrm>
          <a:prstGeom prst="rect">
            <a:avLst/>
          </a:prstGeom>
          <a:noFill/>
          <a:ln>
            <a:noFill/>
          </a:ln>
        </p:spPr>
      </p:pic>
    </p:spTree>
    <p:extLst>
      <p:ext uri="{BB962C8B-B14F-4D97-AF65-F5344CB8AC3E}">
        <p14:creationId xmlns:p14="http://schemas.microsoft.com/office/powerpoint/2010/main" val="2929365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UNDECLARED NANO TECH FOUND IN PFIZER SHOTS BY NEW ZEALAND SCIENTISTS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59219" y="489690"/>
            <a:ext cx="10494334" cy="923330"/>
          </a:xfrm>
          <a:prstGeom prst="rect">
            <a:avLst/>
          </a:prstGeom>
        </p:spPr>
        <p:txBody>
          <a:bodyPr wrap="square">
            <a:spAutoFit/>
          </a:bodyPr>
          <a:lstStyle/>
          <a:p>
            <a:r>
              <a:rPr lang="en-US" dirty="0"/>
              <a:t>These images show the vaccine mixed with human blood. When the vaccine meets up with human blood the white blood cells were annihilated and the red blood cells are heavily damaged.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13" name="Picture 12">
            <a:extLst>
              <a:ext uri="{FF2B5EF4-FFF2-40B4-BE49-F238E27FC236}">
                <a16:creationId xmlns:a16="http://schemas.microsoft.com/office/drawing/2014/main" id="{BFEA2F3D-59D0-4F99-B5CB-2B165CD8A72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1262" y="1594842"/>
            <a:ext cx="3285227" cy="2125628"/>
          </a:xfrm>
          <a:prstGeom prst="rect">
            <a:avLst/>
          </a:prstGeom>
          <a:noFill/>
          <a:ln>
            <a:noFill/>
          </a:ln>
        </p:spPr>
      </p:pic>
      <p:pic>
        <p:nvPicPr>
          <p:cNvPr id="15" name="Picture 14">
            <a:extLst>
              <a:ext uri="{FF2B5EF4-FFF2-40B4-BE49-F238E27FC236}">
                <a16:creationId xmlns:a16="http://schemas.microsoft.com/office/drawing/2014/main" id="{6D0C99E5-8CD6-479D-BAFD-5150246584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30768" y="2348128"/>
            <a:ext cx="4767733" cy="3193108"/>
          </a:xfrm>
          <a:prstGeom prst="rect">
            <a:avLst/>
          </a:prstGeom>
          <a:noFill/>
          <a:ln>
            <a:noFill/>
          </a:ln>
        </p:spPr>
      </p:pic>
      <p:pic>
        <p:nvPicPr>
          <p:cNvPr id="17" name="Picture 16">
            <a:extLst>
              <a:ext uri="{FF2B5EF4-FFF2-40B4-BE49-F238E27FC236}">
                <a16:creationId xmlns:a16="http://schemas.microsoft.com/office/drawing/2014/main" id="{EEFB3C84-D8D7-4D40-9BD7-78657571CB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1262" y="3944682"/>
            <a:ext cx="3285227" cy="2238774"/>
          </a:xfrm>
          <a:prstGeom prst="rect">
            <a:avLst/>
          </a:prstGeom>
          <a:noFill/>
          <a:ln>
            <a:noFill/>
          </a:ln>
        </p:spPr>
      </p:pic>
      <p:pic>
        <p:nvPicPr>
          <p:cNvPr id="18" name="Picture 17">
            <a:extLst>
              <a:ext uri="{FF2B5EF4-FFF2-40B4-BE49-F238E27FC236}">
                <a16:creationId xmlns:a16="http://schemas.microsoft.com/office/drawing/2014/main" id="{82DE88BD-5DB0-411B-9202-AF6DF91B60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27420" y="3984075"/>
            <a:ext cx="3595704" cy="2199382"/>
          </a:xfrm>
          <a:prstGeom prst="rect">
            <a:avLst/>
          </a:prstGeom>
          <a:noFill/>
          <a:ln>
            <a:noFill/>
          </a:ln>
        </p:spPr>
      </p:pic>
      <p:pic>
        <p:nvPicPr>
          <p:cNvPr id="2" name="Picture 1">
            <a:extLst>
              <a:ext uri="{FF2B5EF4-FFF2-40B4-BE49-F238E27FC236}">
                <a16:creationId xmlns:a16="http://schemas.microsoft.com/office/drawing/2014/main" id="{B694F542-FDDE-4504-A716-44B7214FD358}"/>
              </a:ext>
            </a:extLst>
          </p:cNvPr>
          <p:cNvPicPr>
            <a:picLocks noChangeAspect="1"/>
          </p:cNvPicPr>
          <p:nvPr/>
        </p:nvPicPr>
        <p:blipFill>
          <a:blip r:embed="rId6"/>
          <a:stretch>
            <a:fillRect/>
          </a:stretch>
        </p:blipFill>
        <p:spPr>
          <a:xfrm>
            <a:off x="3715645" y="1594842"/>
            <a:ext cx="3507479" cy="2125628"/>
          </a:xfrm>
          <a:prstGeom prst="rect">
            <a:avLst/>
          </a:prstGeom>
        </p:spPr>
      </p:pic>
    </p:spTree>
    <p:extLst>
      <p:ext uri="{BB962C8B-B14F-4D97-AF65-F5344CB8AC3E}">
        <p14:creationId xmlns:p14="http://schemas.microsoft.com/office/powerpoint/2010/main" val="2692729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VACCINATED HUMANS ARE NOW EMITTING BLUETOOTH CODES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0" y="4687851"/>
            <a:ext cx="5032679" cy="2585323"/>
          </a:xfrm>
          <a:prstGeom prst="rect">
            <a:avLst/>
          </a:prstGeom>
        </p:spPr>
        <p:txBody>
          <a:bodyPr wrap="square">
            <a:spAutoFit/>
          </a:bodyPr>
          <a:lstStyle/>
          <a:p>
            <a:pPr lvl="0"/>
            <a:r>
              <a:rPr lang="en-US" dirty="0"/>
              <a:t>A French research team stopped random volunteers in a park. Separated them into groups of vaccinated and non vaccinated. They were then tested with their laptops Bluetooth and the vaccinated were registering an unnamed mac address as each were called near from the field. </a:t>
            </a:r>
            <a:br>
              <a:rPr lang="en-US" dirty="0"/>
            </a:br>
            <a:br>
              <a:rPr lang="en-US" dirty="0"/>
            </a:br>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6" name="Picture 5">
            <a:extLst>
              <a:ext uri="{FF2B5EF4-FFF2-40B4-BE49-F238E27FC236}">
                <a16:creationId xmlns:a16="http://schemas.microsoft.com/office/drawing/2014/main" id="{2812C36F-22E7-4D78-A3D5-7238B464558A}"/>
              </a:ext>
            </a:extLst>
          </p:cNvPr>
          <p:cNvPicPr/>
          <p:nvPr/>
        </p:nvPicPr>
        <p:blipFill>
          <a:blip r:embed="rId2"/>
          <a:stretch>
            <a:fillRect/>
          </a:stretch>
        </p:blipFill>
        <p:spPr>
          <a:xfrm>
            <a:off x="133497" y="1181349"/>
            <a:ext cx="3981302" cy="2414321"/>
          </a:xfrm>
          <a:prstGeom prst="rect">
            <a:avLst/>
          </a:prstGeom>
        </p:spPr>
      </p:pic>
      <p:pic>
        <p:nvPicPr>
          <p:cNvPr id="7" name="Picture 6">
            <a:extLst>
              <a:ext uri="{FF2B5EF4-FFF2-40B4-BE49-F238E27FC236}">
                <a16:creationId xmlns:a16="http://schemas.microsoft.com/office/drawing/2014/main" id="{E467DCAB-1C60-4F73-9AEE-AC19EBAE7CBC}"/>
              </a:ext>
            </a:extLst>
          </p:cNvPr>
          <p:cNvPicPr/>
          <p:nvPr/>
        </p:nvPicPr>
        <p:blipFill>
          <a:blip r:embed="rId3"/>
          <a:stretch>
            <a:fillRect/>
          </a:stretch>
        </p:blipFill>
        <p:spPr>
          <a:xfrm>
            <a:off x="2042041" y="3047999"/>
            <a:ext cx="2812988" cy="1410343"/>
          </a:xfrm>
          <a:prstGeom prst="rect">
            <a:avLst/>
          </a:prstGeom>
        </p:spPr>
      </p:pic>
      <p:sp>
        <p:nvSpPr>
          <p:cNvPr id="2" name="TextBox 1">
            <a:extLst>
              <a:ext uri="{FF2B5EF4-FFF2-40B4-BE49-F238E27FC236}">
                <a16:creationId xmlns:a16="http://schemas.microsoft.com/office/drawing/2014/main" id="{7661D673-71CB-4729-9040-5B1FCE6E1B0A}"/>
              </a:ext>
            </a:extLst>
          </p:cNvPr>
          <p:cNvSpPr txBox="1"/>
          <p:nvPr/>
        </p:nvSpPr>
        <p:spPr>
          <a:xfrm>
            <a:off x="5869171" y="689496"/>
            <a:ext cx="5380075" cy="1754326"/>
          </a:xfrm>
          <a:prstGeom prst="rect">
            <a:avLst/>
          </a:prstGeom>
          <a:noFill/>
        </p:spPr>
        <p:txBody>
          <a:bodyPr wrap="square" rtlCol="0">
            <a:spAutoFit/>
          </a:bodyPr>
          <a:lstStyle/>
          <a:p>
            <a:r>
              <a:rPr lang="en-US" b="1" dirty="0">
                <a:solidFill>
                  <a:srgbClr val="00B0F0"/>
                </a:solidFill>
              </a:rPr>
              <a:t>BLUETOOTH CHALLENGE VIDEOS</a:t>
            </a:r>
            <a:br>
              <a:rPr lang="en-US" dirty="0"/>
            </a:br>
            <a:r>
              <a:rPr lang="en-US" dirty="0"/>
              <a:t>Normally Bluetooth devices have a name on them. But now when you go into a crowded room full of vaccinated people all of these anonymous Bluetooth addresses show up on your phone. Bluetooth challenge videos are popping up everywhere. </a:t>
            </a:r>
          </a:p>
        </p:txBody>
      </p:sp>
      <p:pic>
        <p:nvPicPr>
          <p:cNvPr id="4" name="Picture 3">
            <a:extLst>
              <a:ext uri="{FF2B5EF4-FFF2-40B4-BE49-F238E27FC236}">
                <a16:creationId xmlns:a16="http://schemas.microsoft.com/office/drawing/2014/main" id="{8B7FEEA4-DC8E-4D07-B375-2DECFC990136}"/>
              </a:ext>
            </a:extLst>
          </p:cNvPr>
          <p:cNvPicPr>
            <a:picLocks noChangeAspect="1"/>
          </p:cNvPicPr>
          <p:nvPr/>
        </p:nvPicPr>
        <p:blipFill>
          <a:blip r:embed="rId4"/>
          <a:stretch>
            <a:fillRect/>
          </a:stretch>
        </p:blipFill>
        <p:spPr>
          <a:xfrm>
            <a:off x="8934" y="458302"/>
            <a:ext cx="5034441" cy="916020"/>
          </a:xfrm>
          <a:prstGeom prst="rect">
            <a:avLst/>
          </a:prstGeom>
        </p:spPr>
      </p:pic>
      <p:pic>
        <p:nvPicPr>
          <p:cNvPr id="9" name="Picture 8">
            <a:extLst>
              <a:ext uri="{FF2B5EF4-FFF2-40B4-BE49-F238E27FC236}">
                <a16:creationId xmlns:a16="http://schemas.microsoft.com/office/drawing/2014/main" id="{6C86F526-2D97-4B9F-80F6-48C72B617952}"/>
              </a:ext>
            </a:extLst>
          </p:cNvPr>
          <p:cNvPicPr>
            <a:picLocks noChangeAspect="1"/>
          </p:cNvPicPr>
          <p:nvPr/>
        </p:nvPicPr>
        <p:blipFill>
          <a:blip r:embed="rId5"/>
          <a:stretch>
            <a:fillRect/>
          </a:stretch>
        </p:blipFill>
        <p:spPr>
          <a:xfrm>
            <a:off x="5294705" y="2443822"/>
            <a:ext cx="6529005" cy="2899548"/>
          </a:xfrm>
          <a:prstGeom prst="rect">
            <a:avLst/>
          </a:prstGeom>
        </p:spPr>
      </p:pic>
      <p:sp>
        <p:nvSpPr>
          <p:cNvPr id="10" name="TextBox 9">
            <a:extLst>
              <a:ext uri="{FF2B5EF4-FFF2-40B4-BE49-F238E27FC236}">
                <a16:creationId xmlns:a16="http://schemas.microsoft.com/office/drawing/2014/main" id="{8A754495-29AE-4ED3-9B74-00DA6DFFCCC7}"/>
              </a:ext>
            </a:extLst>
          </p:cNvPr>
          <p:cNvSpPr txBox="1"/>
          <p:nvPr/>
        </p:nvSpPr>
        <p:spPr>
          <a:xfrm>
            <a:off x="5043375" y="5448958"/>
            <a:ext cx="8494295" cy="1323439"/>
          </a:xfrm>
          <a:prstGeom prst="rect">
            <a:avLst/>
          </a:prstGeom>
          <a:noFill/>
        </p:spPr>
        <p:txBody>
          <a:bodyPr wrap="square" rtlCol="0">
            <a:spAutoFit/>
          </a:bodyPr>
          <a:lstStyle/>
          <a:p>
            <a:r>
              <a:rPr lang="en-US" sz="4000" dirty="0"/>
              <a:t>HUMAN BEINGS SHOULD NOT </a:t>
            </a:r>
            <a:br>
              <a:rPr lang="en-US" sz="4000" dirty="0"/>
            </a:br>
            <a:r>
              <a:rPr lang="en-US" sz="4000" dirty="0"/>
              <a:t>EMIT A CODE!!!</a:t>
            </a:r>
          </a:p>
        </p:txBody>
      </p:sp>
    </p:spTree>
    <p:extLst>
      <p:ext uri="{BB962C8B-B14F-4D97-AF65-F5344CB8AC3E}">
        <p14:creationId xmlns:p14="http://schemas.microsoft.com/office/powerpoint/2010/main" val="3617478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700359A0-2AFC-4EC6-A899-7ADDCA8CDCD9}"/>
              </a:ext>
            </a:extLst>
          </p:cNvPr>
          <p:cNvPicPr>
            <a:picLocks noChangeAspect="1"/>
          </p:cNvPicPr>
          <p:nvPr/>
        </p:nvPicPr>
        <p:blipFill>
          <a:blip r:embed="rId2"/>
          <a:stretch>
            <a:fillRect/>
          </a:stretch>
        </p:blipFill>
        <p:spPr>
          <a:xfrm>
            <a:off x="507742" y="2793625"/>
            <a:ext cx="5944115" cy="1956986"/>
          </a:xfrm>
          <a:prstGeom prst="rect">
            <a:avLst/>
          </a:prstGeom>
        </p:spPr>
      </p:pic>
      <p:pic>
        <p:nvPicPr>
          <p:cNvPr id="6" name="Picture 5">
            <a:extLst>
              <a:ext uri="{FF2B5EF4-FFF2-40B4-BE49-F238E27FC236}">
                <a16:creationId xmlns:a16="http://schemas.microsoft.com/office/drawing/2014/main" id="{FB91B532-5818-4881-A4F0-E9A0742BA9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7742" y="4620547"/>
            <a:ext cx="5944115" cy="2237453"/>
          </a:xfrm>
          <a:prstGeom prst="rect">
            <a:avLst/>
          </a:prstGeom>
          <a:noFill/>
          <a:ln>
            <a:noFill/>
          </a:ln>
        </p:spPr>
      </p:pic>
      <p:sp>
        <p:nvSpPr>
          <p:cNvPr id="7" name="Rectangle 6">
            <a:extLst>
              <a:ext uri="{FF2B5EF4-FFF2-40B4-BE49-F238E27FC236}">
                <a16:creationId xmlns:a16="http://schemas.microsoft.com/office/drawing/2014/main" id="{9E329624-AB24-444D-821A-96FE8FDCD4B1}"/>
              </a:ext>
            </a:extLst>
          </p:cNvPr>
          <p:cNvSpPr/>
          <p:nvPr/>
        </p:nvSpPr>
        <p:spPr>
          <a:xfrm>
            <a:off x="6451857" y="5739273"/>
            <a:ext cx="4762499" cy="1200329"/>
          </a:xfrm>
          <a:prstGeom prst="rect">
            <a:avLst/>
          </a:prstGeom>
        </p:spPr>
        <p:txBody>
          <a:bodyPr wrap="square">
            <a:spAutoFit/>
          </a:bodyPr>
          <a:lstStyle/>
          <a:p>
            <a:r>
              <a:rPr lang="en-US" dirty="0"/>
              <a:t>FROM ONE OF THE STUDIES SHOWING RESEARCH DONE USING HYDRA’S IN MRNA VACCINES</a:t>
            </a:r>
          </a:p>
          <a:p>
            <a:pPr lvl="0"/>
            <a:endParaRPr lang="en-US" dirty="0"/>
          </a:p>
        </p:txBody>
      </p:sp>
      <p:pic>
        <p:nvPicPr>
          <p:cNvPr id="3" name="Picture 2">
            <a:extLst>
              <a:ext uri="{FF2B5EF4-FFF2-40B4-BE49-F238E27FC236}">
                <a16:creationId xmlns:a16="http://schemas.microsoft.com/office/drawing/2014/main" id="{D5229404-F125-4CCE-8644-5F7805F42A70}"/>
              </a:ext>
            </a:extLst>
          </p:cNvPr>
          <p:cNvPicPr>
            <a:picLocks noChangeAspect="1"/>
          </p:cNvPicPr>
          <p:nvPr/>
        </p:nvPicPr>
        <p:blipFill>
          <a:blip r:embed="rId4"/>
          <a:stretch>
            <a:fillRect/>
          </a:stretch>
        </p:blipFill>
        <p:spPr>
          <a:xfrm>
            <a:off x="507742" y="1053215"/>
            <a:ext cx="5944115" cy="1579492"/>
          </a:xfrm>
          <a:prstGeom prst="rect">
            <a:avLst/>
          </a:prstGeom>
        </p:spPr>
      </p:pic>
      <p:pic>
        <p:nvPicPr>
          <p:cNvPr id="4" name="Picture 3">
            <a:extLst>
              <a:ext uri="{FF2B5EF4-FFF2-40B4-BE49-F238E27FC236}">
                <a16:creationId xmlns:a16="http://schemas.microsoft.com/office/drawing/2014/main" id="{43926C16-A4F0-4DE1-B18A-2484203E4BB7}"/>
              </a:ext>
            </a:extLst>
          </p:cNvPr>
          <p:cNvPicPr>
            <a:picLocks noChangeAspect="1"/>
          </p:cNvPicPr>
          <p:nvPr/>
        </p:nvPicPr>
        <p:blipFill>
          <a:blip r:embed="rId5"/>
          <a:stretch>
            <a:fillRect/>
          </a:stretch>
        </p:blipFill>
        <p:spPr>
          <a:xfrm>
            <a:off x="6381995" y="1543837"/>
            <a:ext cx="5962405" cy="3206774"/>
          </a:xfrm>
          <a:prstGeom prst="rect">
            <a:avLst/>
          </a:prstGeom>
        </p:spPr>
      </p:pic>
      <p:sp>
        <p:nvSpPr>
          <p:cNvPr id="9" name="TextBox 8">
            <a:extLst>
              <a:ext uri="{FF2B5EF4-FFF2-40B4-BE49-F238E27FC236}">
                <a16:creationId xmlns:a16="http://schemas.microsoft.com/office/drawing/2014/main" id="{7220B1D2-AAED-4900-956E-E5010EC232B6}"/>
              </a:ext>
            </a:extLst>
          </p:cNvPr>
          <p:cNvSpPr txBox="1"/>
          <p:nvPr/>
        </p:nvSpPr>
        <p:spPr>
          <a:xfrm>
            <a:off x="1959556" y="102551"/>
            <a:ext cx="8984601" cy="707886"/>
          </a:xfrm>
          <a:prstGeom prst="rect">
            <a:avLst/>
          </a:prstGeom>
          <a:noFill/>
        </p:spPr>
        <p:txBody>
          <a:bodyPr wrap="square" rtlCol="0">
            <a:spAutoFit/>
          </a:bodyPr>
          <a:lstStyle/>
          <a:p>
            <a:r>
              <a:rPr lang="en-US" sz="4000" b="1" dirty="0"/>
              <a:t>GENE EDITING AND DNA COLLECTION</a:t>
            </a:r>
          </a:p>
        </p:txBody>
      </p:sp>
    </p:spTree>
    <p:extLst>
      <p:ext uri="{BB962C8B-B14F-4D97-AF65-F5344CB8AC3E}">
        <p14:creationId xmlns:p14="http://schemas.microsoft.com/office/powerpoint/2010/main" val="174555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167856" y="0"/>
            <a:ext cx="6794500" cy="2185214"/>
          </a:xfrm>
          <a:prstGeom prst="rect">
            <a:avLst/>
          </a:prstGeom>
          <a:noFill/>
        </p:spPr>
        <p:txBody>
          <a:bodyPr wrap="square" rtlCol="0">
            <a:spAutoFit/>
          </a:bodyPr>
          <a:lstStyle/>
          <a:p>
            <a:r>
              <a:rPr lang="en-US" sz="2800" dirty="0"/>
              <a:t>HYDRA = LOSING OUR HUMANITY</a:t>
            </a:r>
          </a:p>
          <a:p>
            <a:br>
              <a:rPr lang="en-US" dirty="0"/>
            </a:br>
            <a:r>
              <a:rPr lang="en-US" b="1" dirty="0">
                <a:solidFill>
                  <a:srgbClr val="00B0F0"/>
                </a:solidFill>
              </a:rPr>
              <a:t>God’s order: “According to its kind” God made the beasts of the earth after their kind, and the cattle after their kind, and everything that creeps on the ground after its kind; and God saw that it was good.</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4" name="TextBox 3">
            <a:extLst>
              <a:ext uri="{FF2B5EF4-FFF2-40B4-BE49-F238E27FC236}">
                <a16:creationId xmlns:a16="http://schemas.microsoft.com/office/drawing/2014/main" id="{FB1E0C72-CEAB-4A61-9A37-548C1E25B334}"/>
              </a:ext>
            </a:extLst>
          </p:cNvPr>
          <p:cNvSpPr txBox="1"/>
          <p:nvPr/>
        </p:nvSpPr>
        <p:spPr>
          <a:xfrm>
            <a:off x="38100" y="1779687"/>
            <a:ext cx="6083300" cy="4524315"/>
          </a:xfrm>
          <a:prstGeom prst="rect">
            <a:avLst/>
          </a:prstGeom>
          <a:noFill/>
        </p:spPr>
        <p:txBody>
          <a:bodyPr wrap="square" rtlCol="0">
            <a:spAutoFit/>
          </a:bodyPr>
          <a:lstStyle/>
          <a:p>
            <a:br>
              <a:rPr lang="en-US" dirty="0"/>
            </a:br>
            <a:r>
              <a:rPr lang="en-US" dirty="0"/>
              <a:t> (From Research of Dr. Ariyana Love from Finland)</a:t>
            </a:r>
          </a:p>
          <a:p>
            <a:br>
              <a:rPr lang="en-US" dirty="0"/>
            </a:br>
            <a:r>
              <a:rPr lang="en-US" dirty="0"/>
              <a:t>Hydra Vulgaris= a fresh water organism that has been genetically modified that is being used in the vaccines to carry a variety of programmed synthetic gene sequences and messenger RNA and merge this with human DNA. This process is called transfection. It is essentially the rewiring and control of the ancestral circuitry of human beings. </a:t>
            </a:r>
            <a:br>
              <a:rPr lang="en-US" dirty="0"/>
            </a:br>
            <a:endParaRPr lang="en-US" dirty="0"/>
          </a:p>
          <a:p>
            <a:r>
              <a:rPr lang="en-US" dirty="0"/>
              <a:t>These genetically modified Hydra’s have been produced in a lab at the University of Kiev. They have been modified in many different ways to produce almost 200 different “lines” of Hydra’s. Some of the Hydra genes have been merged with different toxic bacteria's and Luciferase.  CRISPR/Cas9 technology is what they are using to re-code your DNA. </a:t>
            </a:r>
          </a:p>
        </p:txBody>
      </p:sp>
      <p:pic>
        <p:nvPicPr>
          <p:cNvPr id="9" name="Picture 8">
            <a:extLst>
              <a:ext uri="{FF2B5EF4-FFF2-40B4-BE49-F238E27FC236}">
                <a16:creationId xmlns:a16="http://schemas.microsoft.com/office/drawing/2014/main" id="{1B1BDDCA-CB50-4E7A-84DC-4C59D378AE06}"/>
              </a:ext>
            </a:extLst>
          </p:cNvPr>
          <p:cNvPicPr>
            <a:picLocks noChangeAspect="1"/>
          </p:cNvPicPr>
          <p:nvPr/>
        </p:nvPicPr>
        <p:blipFill>
          <a:blip r:embed="rId2"/>
          <a:stretch>
            <a:fillRect/>
          </a:stretch>
        </p:blipFill>
        <p:spPr>
          <a:xfrm>
            <a:off x="6496050" y="3254683"/>
            <a:ext cx="5657850" cy="3181350"/>
          </a:xfrm>
          <a:prstGeom prst="rect">
            <a:avLst/>
          </a:prstGeom>
        </p:spPr>
      </p:pic>
      <p:sp>
        <p:nvSpPr>
          <p:cNvPr id="11" name="TextBox 10">
            <a:extLst>
              <a:ext uri="{FF2B5EF4-FFF2-40B4-BE49-F238E27FC236}">
                <a16:creationId xmlns:a16="http://schemas.microsoft.com/office/drawing/2014/main" id="{0A8314BA-158B-42D7-B81A-B2189A472285}"/>
              </a:ext>
            </a:extLst>
          </p:cNvPr>
          <p:cNvSpPr txBox="1"/>
          <p:nvPr/>
        </p:nvSpPr>
        <p:spPr>
          <a:xfrm>
            <a:off x="6634162" y="1889927"/>
            <a:ext cx="5381625" cy="1477328"/>
          </a:xfrm>
          <a:prstGeom prst="rect">
            <a:avLst/>
          </a:prstGeom>
          <a:noFill/>
        </p:spPr>
        <p:txBody>
          <a:bodyPr wrap="square" rtlCol="0">
            <a:spAutoFit/>
          </a:bodyPr>
          <a:lstStyle/>
          <a:p>
            <a:r>
              <a:rPr lang="en-US" sz="2400" dirty="0"/>
              <a:t>Why are genetically modified Hydra’s being injected into humans in the vaccines?</a:t>
            </a:r>
            <a:br>
              <a:rPr lang="en-US" dirty="0"/>
            </a:br>
            <a:endParaRPr lang="en-US" dirty="0"/>
          </a:p>
        </p:txBody>
      </p:sp>
    </p:spTree>
    <p:extLst>
      <p:ext uri="{BB962C8B-B14F-4D97-AF65-F5344CB8AC3E}">
        <p14:creationId xmlns:p14="http://schemas.microsoft.com/office/powerpoint/2010/main" val="3614367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0" y="89568"/>
            <a:ext cx="11781590" cy="738664"/>
          </a:xfrm>
          <a:prstGeom prst="rect">
            <a:avLst/>
          </a:prstGeom>
          <a:noFill/>
        </p:spPr>
        <p:txBody>
          <a:bodyPr wrap="square" rtlCol="0">
            <a:spAutoFit/>
          </a:bodyPr>
          <a:lstStyle/>
          <a:p>
            <a:pPr algn="ctr"/>
            <a:r>
              <a:rPr lang="en-US" sz="2400" dirty="0"/>
              <a:t>HYDRA PREDICTIVE PROGRAMMING</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918663" y="837995"/>
            <a:ext cx="4143713" cy="2585323"/>
          </a:xfrm>
          <a:prstGeom prst="rect">
            <a:avLst/>
          </a:prstGeom>
        </p:spPr>
        <p:txBody>
          <a:bodyPr wrap="square">
            <a:spAutoFit/>
          </a:bodyPr>
          <a:lstStyle/>
          <a:p>
            <a:pPr lvl="0"/>
            <a:r>
              <a:rPr lang="en-US" dirty="0"/>
              <a:t>THIS IS A “PLAYING CARD” FROM A COLLEGE BIOLOGY LAB.</a:t>
            </a:r>
            <a:br>
              <a:rPr lang="en-US" dirty="0"/>
            </a:br>
            <a:endParaRPr lang="en-US" dirty="0"/>
          </a:p>
          <a:p>
            <a:pPr lvl="0"/>
            <a:r>
              <a:rPr lang="en-US" dirty="0"/>
              <a:t>HYDRA from Marvel Comics: </a:t>
            </a:r>
            <a:br>
              <a:rPr lang="en-US" dirty="0"/>
            </a:br>
            <a:r>
              <a:rPr lang="en-US" dirty="0"/>
              <a:t>Evil Nazi group, that used injections to reprogram humans and that also had its main mad </a:t>
            </a:r>
            <a:r>
              <a:rPr lang="en-US" dirty="0" err="1"/>
              <a:t>scientistS</a:t>
            </a:r>
            <a:r>
              <a:rPr lang="en-US" dirty="0"/>
              <a:t> mind connected to an AI program computer.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561B8F95-852F-4821-B7EC-C3425DAEF52C}"/>
              </a:ext>
            </a:extLst>
          </p:cNvPr>
          <p:cNvPicPr>
            <a:picLocks noChangeAspect="1"/>
          </p:cNvPicPr>
          <p:nvPr/>
        </p:nvPicPr>
        <p:blipFill>
          <a:blip r:embed="rId2"/>
          <a:stretch>
            <a:fillRect/>
          </a:stretch>
        </p:blipFill>
        <p:spPr>
          <a:xfrm>
            <a:off x="8235227" y="552450"/>
            <a:ext cx="3835400" cy="5753100"/>
          </a:xfrm>
          <a:prstGeom prst="rect">
            <a:avLst/>
          </a:prstGeom>
        </p:spPr>
      </p:pic>
      <p:pic>
        <p:nvPicPr>
          <p:cNvPr id="3" name="Picture 2">
            <a:extLst>
              <a:ext uri="{FF2B5EF4-FFF2-40B4-BE49-F238E27FC236}">
                <a16:creationId xmlns:a16="http://schemas.microsoft.com/office/drawing/2014/main" id="{55A8141D-CC0C-4208-BFD7-F7297FD8C03A}"/>
              </a:ext>
            </a:extLst>
          </p:cNvPr>
          <p:cNvPicPr>
            <a:picLocks noChangeAspect="1"/>
          </p:cNvPicPr>
          <p:nvPr/>
        </p:nvPicPr>
        <p:blipFill>
          <a:blip r:embed="rId3"/>
          <a:stretch>
            <a:fillRect/>
          </a:stretch>
        </p:blipFill>
        <p:spPr>
          <a:xfrm>
            <a:off x="0" y="552450"/>
            <a:ext cx="3627434" cy="6620830"/>
          </a:xfrm>
          <a:prstGeom prst="rect">
            <a:avLst/>
          </a:prstGeom>
        </p:spPr>
      </p:pic>
      <p:pic>
        <p:nvPicPr>
          <p:cNvPr id="6" name="Picture 5">
            <a:extLst>
              <a:ext uri="{FF2B5EF4-FFF2-40B4-BE49-F238E27FC236}">
                <a16:creationId xmlns:a16="http://schemas.microsoft.com/office/drawing/2014/main" id="{799BECB5-A289-4116-8E10-C0C1DE427DA9}"/>
              </a:ext>
            </a:extLst>
          </p:cNvPr>
          <p:cNvPicPr>
            <a:picLocks noChangeAspect="1"/>
          </p:cNvPicPr>
          <p:nvPr/>
        </p:nvPicPr>
        <p:blipFill>
          <a:blip r:embed="rId4"/>
          <a:stretch>
            <a:fillRect/>
          </a:stretch>
        </p:blipFill>
        <p:spPr>
          <a:xfrm>
            <a:off x="3745812" y="3434682"/>
            <a:ext cx="5715000" cy="3333750"/>
          </a:xfrm>
          <a:prstGeom prst="rect">
            <a:avLst/>
          </a:prstGeom>
        </p:spPr>
      </p:pic>
      <p:pic>
        <p:nvPicPr>
          <p:cNvPr id="4" name="Picture 3">
            <a:extLst>
              <a:ext uri="{FF2B5EF4-FFF2-40B4-BE49-F238E27FC236}">
                <a16:creationId xmlns:a16="http://schemas.microsoft.com/office/drawing/2014/main" id="{EF9FD6FF-7F39-46CE-B7CA-2D1D4AA7F126}"/>
              </a:ext>
            </a:extLst>
          </p:cNvPr>
          <p:cNvPicPr>
            <a:picLocks noChangeAspect="1"/>
          </p:cNvPicPr>
          <p:nvPr/>
        </p:nvPicPr>
        <p:blipFill>
          <a:blip r:embed="rId5"/>
          <a:stretch>
            <a:fillRect/>
          </a:stretch>
        </p:blipFill>
        <p:spPr>
          <a:xfrm>
            <a:off x="8116849" y="5510288"/>
            <a:ext cx="1320178" cy="1291099"/>
          </a:xfrm>
          <a:prstGeom prst="rect">
            <a:avLst/>
          </a:prstGeom>
        </p:spPr>
      </p:pic>
      <p:sp>
        <p:nvSpPr>
          <p:cNvPr id="10" name="Arrow: Left 9">
            <a:extLst>
              <a:ext uri="{FF2B5EF4-FFF2-40B4-BE49-F238E27FC236}">
                <a16:creationId xmlns:a16="http://schemas.microsoft.com/office/drawing/2014/main" id="{2A878D0A-D262-46EA-A00B-B4425A5F82B8}"/>
              </a:ext>
            </a:extLst>
          </p:cNvPr>
          <p:cNvSpPr/>
          <p:nvPr/>
        </p:nvSpPr>
        <p:spPr>
          <a:xfrm>
            <a:off x="3296992" y="1043189"/>
            <a:ext cx="621671" cy="45076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F42477-31EF-4C80-B5FB-9B7FED7E67F3}"/>
              </a:ext>
            </a:extLst>
          </p:cNvPr>
          <p:cNvSpPr/>
          <p:nvPr/>
        </p:nvSpPr>
        <p:spPr>
          <a:xfrm>
            <a:off x="-118378" y="4545466"/>
            <a:ext cx="3690496" cy="111218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116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SELF ASSEMBLING MICROBUBBLES OF GRAPHENE</a:t>
            </a:r>
            <a:br>
              <a:rPr lang="en-US" sz="2400" dirty="0"/>
            </a:br>
            <a:r>
              <a:rPr lang="en-US" sz="2400" dirty="0"/>
              <a:t>FOUND IN COVID VACCINES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3890" y="3969834"/>
            <a:ext cx="7097614" cy="861774"/>
          </a:xfrm>
          <a:prstGeom prst="rect">
            <a:avLst/>
          </a:prstGeom>
        </p:spPr>
        <p:txBody>
          <a:bodyPr wrap="square">
            <a:spAutoFit/>
          </a:bodyPr>
          <a:lstStyle/>
          <a:p>
            <a:pPr lvl="0"/>
            <a:r>
              <a:rPr lang="en-US" sz="1600" dirty="0"/>
              <a:t>Found by Dr. </a:t>
            </a:r>
            <a:r>
              <a:rPr lang="en-US" sz="1600" dirty="0" err="1"/>
              <a:t>Zandre</a:t>
            </a:r>
            <a:r>
              <a:rPr lang="en-US" sz="1600" dirty="0"/>
              <a:t> Botha from South Africa while viewing one drop of covid vaccine through a microscope.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47E8011C-226B-429B-B109-A50678A15FFE}"/>
              </a:ext>
            </a:extLst>
          </p:cNvPr>
          <p:cNvPicPr>
            <a:picLocks noChangeAspect="1"/>
          </p:cNvPicPr>
          <p:nvPr/>
        </p:nvPicPr>
        <p:blipFill rotWithShape="1">
          <a:blip r:embed="rId2"/>
          <a:srcRect t="9098"/>
          <a:stretch/>
        </p:blipFill>
        <p:spPr>
          <a:xfrm>
            <a:off x="927100" y="1028700"/>
            <a:ext cx="6234404" cy="2941134"/>
          </a:xfrm>
          <a:prstGeom prst="rect">
            <a:avLst/>
          </a:prstGeom>
        </p:spPr>
      </p:pic>
      <p:sp>
        <p:nvSpPr>
          <p:cNvPr id="6" name="Rectangle 5">
            <a:extLst>
              <a:ext uri="{FF2B5EF4-FFF2-40B4-BE49-F238E27FC236}">
                <a16:creationId xmlns:a16="http://schemas.microsoft.com/office/drawing/2014/main" id="{7C4F1980-5356-41AC-9E60-441995722EC7}"/>
              </a:ext>
            </a:extLst>
          </p:cNvPr>
          <p:cNvSpPr/>
          <p:nvPr/>
        </p:nvSpPr>
        <p:spPr>
          <a:xfrm>
            <a:off x="7274634" y="875539"/>
            <a:ext cx="4853476" cy="3970318"/>
          </a:xfrm>
          <a:prstGeom prst="rect">
            <a:avLst/>
          </a:prstGeom>
        </p:spPr>
        <p:txBody>
          <a:bodyPr wrap="square">
            <a:spAutoFit/>
          </a:bodyPr>
          <a:lstStyle/>
          <a:p>
            <a:pPr lvl="0"/>
            <a:r>
              <a:rPr lang="en-US" dirty="0"/>
              <a:t>“Microbeads”, “Microspheres”, “Microbubbles” listed as active ingredients in the Pfizer patent and the </a:t>
            </a:r>
            <a:r>
              <a:rPr lang="en-US" dirty="0" err="1"/>
              <a:t>Moderna</a:t>
            </a:r>
            <a:r>
              <a:rPr lang="en-US" dirty="0"/>
              <a:t> patent. </a:t>
            </a:r>
          </a:p>
          <a:p>
            <a:pPr lvl="0"/>
            <a:endParaRPr lang="en-US" dirty="0"/>
          </a:p>
          <a:p>
            <a:pPr lvl="0"/>
            <a:r>
              <a:rPr lang="en-US" dirty="0"/>
              <a:t>Made from Graphene Oxide. They are coated with gold nanoparticles and are used for “scaffolding” new DNA based tissues inside the human body. </a:t>
            </a:r>
          </a:p>
          <a:p>
            <a:pPr lvl="0"/>
            <a:endParaRPr lang="en-US" dirty="0"/>
          </a:p>
          <a:p>
            <a:pPr lvl="0"/>
            <a:r>
              <a:rPr lang="en-US" dirty="0"/>
              <a:t>They interlink by electrodes and can self replicate via electrical pulses.  They are used to deliver drugs or a payload over a period of time, which can be over days, weeks, months or years as the </a:t>
            </a:r>
            <a:r>
              <a:rPr lang="en-US" dirty="0" err="1"/>
              <a:t>Moderna</a:t>
            </a:r>
            <a:r>
              <a:rPr lang="en-US" dirty="0"/>
              <a:t> patent specifies. </a:t>
            </a:r>
          </a:p>
        </p:txBody>
      </p:sp>
      <p:pic>
        <p:nvPicPr>
          <p:cNvPr id="3" name="Picture 2">
            <a:extLst>
              <a:ext uri="{FF2B5EF4-FFF2-40B4-BE49-F238E27FC236}">
                <a16:creationId xmlns:a16="http://schemas.microsoft.com/office/drawing/2014/main" id="{2D10C519-22C5-4680-9591-81F905722AEF}"/>
              </a:ext>
            </a:extLst>
          </p:cNvPr>
          <p:cNvPicPr>
            <a:picLocks noChangeAspect="1"/>
          </p:cNvPicPr>
          <p:nvPr/>
        </p:nvPicPr>
        <p:blipFill rotWithShape="1">
          <a:blip r:embed="rId3"/>
          <a:srcRect b="67788"/>
          <a:stretch/>
        </p:blipFill>
        <p:spPr>
          <a:xfrm>
            <a:off x="1376956" y="4588675"/>
            <a:ext cx="5897678" cy="2251547"/>
          </a:xfrm>
          <a:prstGeom prst="rect">
            <a:avLst/>
          </a:prstGeom>
        </p:spPr>
      </p:pic>
    </p:spTree>
    <p:extLst>
      <p:ext uri="{BB962C8B-B14F-4D97-AF65-F5344CB8AC3E}">
        <p14:creationId xmlns:p14="http://schemas.microsoft.com/office/powerpoint/2010/main" val="327051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CRISPR Cas/9 GENE EDITING TECHNOLOGY </a:t>
            </a:r>
            <a:br>
              <a:rPr lang="en-US" sz="2400" dirty="0"/>
            </a:br>
            <a:r>
              <a:rPr lang="en-US" sz="2400" dirty="0"/>
              <a:t>LAUNCHED BY COVID COVER STORY</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205205" y="4959759"/>
            <a:ext cx="11781590" cy="2585323"/>
          </a:xfrm>
          <a:prstGeom prst="rect">
            <a:avLst/>
          </a:prstGeom>
        </p:spPr>
        <p:txBody>
          <a:bodyPr wrap="square">
            <a:spAutoFit/>
          </a:bodyPr>
          <a:lstStyle/>
          <a:p>
            <a:r>
              <a:rPr lang="en-US" dirty="0"/>
              <a:t>CRISPR/CAS9 is Gene editing technology. </a:t>
            </a:r>
            <a:br>
              <a:rPr lang="en-US" dirty="0"/>
            </a:br>
            <a:br>
              <a:rPr lang="en-US" dirty="0"/>
            </a:br>
            <a:r>
              <a:rPr lang="en-US" dirty="0"/>
              <a:t>BIG BREAKTHROUGH occurred just months before Covid was “discovered in Wuhan”. For the first time they were able to get the technology to pass down genetic traits from mice to their offspring, and their offspring's offspring. </a:t>
            </a:r>
          </a:p>
          <a:p>
            <a:r>
              <a:rPr lang="en-US" dirty="0"/>
              <a:t>Now that their Frankenstein creation was ready, all they needed was a way to get this technology injected into every human on the planet. Enter the Covid Plandemic and the Covid Injections. </a:t>
            </a:r>
            <a:br>
              <a:rPr lang="en-US" dirty="0"/>
            </a:br>
            <a:endParaRPr lang="en-US" dirty="0"/>
          </a:p>
          <a:p>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4259B95D-6C7A-4BC0-A3F7-C1ACCF20D2C6}"/>
              </a:ext>
            </a:extLst>
          </p:cNvPr>
          <p:cNvPicPr>
            <a:picLocks noChangeAspect="1"/>
          </p:cNvPicPr>
          <p:nvPr/>
        </p:nvPicPr>
        <p:blipFill>
          <a:blip r:embed="rId2"/>
          <a:stretch>
            <a:fillRect/>
          </a:stretch>
        </p:blipFill>
        <p:spPr>
          <a:xfrm>
            <a:off x="1036304" y="931134"/>
            <a:ext cx="6606169" cy="3885982"/>
          </a:xfrm>
          <a:prstGeom prst="rect">
            <a:avLst/>
          </a:prstGeom>
        </p:spPr>
      </p:pic>
    </p:spTree>
    <p:extLst>
      <p:ext uri="{BB962C8B-B14F-4D97-AF65-F5344CB8AC3E}">
        <p14:creationId xmlns:p14="http://schemas.microsoft.com/office/powerpoint/2010/main" val="3716100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C483A3-8440-4156-BE32-2ADE02B73FAB}"/>
              </a:ext>
            </a:extLst>
          </p:cNvPr>
          <p:cNvSpPr/>
          <p:nvPr/>
        </p:nvSpPr>
        <p:spPr>
          <a:xfrm>
            <a:off x="7644809" y="713118"/>
            <a:ext cx="4242390"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5" name="Picture 4">
            <a:extLst>
              <a:ext uri="{FF2B5EF4-FFF2-40B4-BE49-F238E27FC236}">
                <a16:creationId xmlns:a16="http://schemas.microsoft.com/office/drawing/2014/main" id="{26EAC934-EAB9-4FFE-8CF9-0F72A283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54" y="1551243"/>
            <a:ext cx="1017748" cy="1018987"/>
          </a:xfrm>
          <a:prstGeom prst="rect">
            <a:avLst/>
          </a:prstGeom>
          <a:effectLst>
            <a:glow rad="431800">
              <a:schemeClr val="accent1">
                <a:satMod val="175000"/>
                <a:alpha val="40000"/>
              </a:schemeClr>
            </a:glow>
          </a:effectLst>
        </p:spPr>
      </p:pic>
      <p:pic>
        <p:nvPicPr>
          <p:cNvPr id="6" name="Picture 5">
            <a:extLst>
              <a:ext uri="{FF2B5EF4-FFF2-40B4-BE49-F238E27FC236}">
                <a16:creationId xmlns:a16="http://schemas.microsoft.com/office/drawing/2014/main" id="{BC690CD5-B729-4737-B7BD-DEB526C4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69" y="1550862"/>
            <a:ext cx="1017748" cy="1012232"/>
          </a:xfrm>
          <a:prstGeom prst="rect">
            <a:avLst/>
          </a:prstGeom>
          <a:effectLst>
            <a:glow rad="431800">
              <a:schemeClr val="accent1">
                <a:satMod val="175000"/>
                <a:alpha val="40000"/>
              </a:schemeClr>
            </a:glow>
          </a:effectLst>
        </p:spPr>
      </p:pic>
      <p:pic>
        <p:nvPicPr>
          <p:cNvPr id="7" name="Picture 6">
            <a:extLst>
              <a:ext uri="{FF2B5EF4-FFF2-40B4-BE49-F238E27FC236}">
                <a16:creationId xmlns:a16="http://schemas.microsoft.com/office/drawing/2014/main" id="{5AEAAF6D-4276-4ECC-924B-732A2943B286}"/>
              </a:ext>
            </a:extLst>
          </p:cNvPr>
          <p:cNvPicPr>
            <a:picLocks noChangeAspect="1"/>
          </p:cNvPicPr>
          <p:nvPr/>
        </p:nvPicPr>
        <p:blipFill>
          <a:blip r:embed="rId4"/>
          <a:stretch>
            <a:fillRect/>
          </a:stretch>
        </p:blipFill>
        <p:spPr>
          <a:xfrm>
            <a:off x="526229" y="3764822"/>
            <a:ext cx="1402130" cy="726558"/>
          </a:xfrm>
          <a:prstGeom prst="rect">
            <a:avLst/>
          </a:prstGeom>
        </p:spPr>
      </p:pic>
      <p:grpSp>
        <p:nvGrpSpPr>
          <p:cNvPr id="8" name="Group 7">
            <a:extLst>
              <a:ext uri="{FF2B5EF4-FFF2-40B4-BE49-F238E27FC236}">
                <a16:creationId xmlns:a16="http://schemas.microsoft.com/office/drawing/2014/main" id="{81749A3D-7526-4038-A245-7E27C3EEE5A5}"/>
              </a:ext>
            </a:extLst>
          </p:cNvPr>
          <p:cNvGrpSpPr/>
          <p:nvPr/>
        </p:nvGrpSpPr>
        <p:grpSpPr>
          <a:xfrm>
            <a:off x="437423" y="2770600"/>
            <a:ext cx="1410259" cy="856569"/>
            <a:chOff x="516835" y="906866"/>
            <a:chExt cx="7564042" cy="5951134"/>
          </a:xfrm>
        </p:grpSpPr>
        <p:pic>
          <p:nvPicPr>
            <p:cNvPr id="9" name="Picture 8">
              <a:extLst>
                <a:ext uri="{FF2B5EF4-FFF2-40B4-BE49-F238E27FC236}">
                  <a16:creationId xmlns:a16="http://schemas.microsoft.com/office/drawing/2014/main" id="{0891135E-1E9F-4DDD-B489-542ED7ED8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2773">
              <a:off x="516835" y="906866"/>
              <a:ext cx="3419996" cy="5044268"/>
            </a:xfrm>
            <a:prstGeom prst="rect">
              <a:avLst/>
            </a:prstGeom>
          </p:spPr>
        </p:pic>
        <p:pic>
          <p:nvPicPr>
            <p:cNvPr id="10" name="Picture 9">
              <a:extLst>
                <a:ext uri="{FF2B5EF4-FFF2-40B4-BE49-F238E27FC236}">
                  <a16:creationId xmlns:a16="http://schemas.microsoft.com/office/drawing/2014/main" id="{75359EC4-9457-4F4B-A23E-EF830E637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9218">
              <a:off x="4660881" y="934910"/>
              <a:ext cx="3419996" cy="5044268"/>
            </a:xfrm>
            <a:prstGeom prst="rect">
              <a:avLst/>
            </a:prstGeom>
          </p:spPr>
        </p:pic>
        <p:pic>
          <p:nvPicPr>
            <p:cNvPr id="11" name="Picture 10">
              <a:extLst>
                <a:ext uri="{FF2B5EF4-FFF2-40B4-BE49-F238E27FC236}">
                  <a16:creationId xmlns:a16="http://schemas.microsoft.com/office/drawing/2014/main" id="{72763FE4-E075-4A0C-B302-802E7B9D5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786" y="1822260"/>
              <a:ext cx="3414214" cy="5035740"/>
            </a:xfrm>
            <a:prstGeom prst="rect">
              <a:avLst/>
            </a:prstGeom>
          </p:spPr>
        </p:pic>
      </p:grpSp>
      <p:pic>
        <p:nvPicPr>
          <p:cNvPr id="12" name="Picture 11">
            <a:extLst>
              <a:ext uri="{FF2B5EF4-FFF2-40B4-BE49-F238E27FC236}">
                <a16:creationId xmlns:a16="http://schemas.microsoft.com/office/drawing/2014/main" id="{67506632-689E-4526-8ED0-6CE605ED58A4}"/>
              </a:ext>
            </a:extLst>
          </p:cNvPr>
          <p:cNvPicPr>
            <a:picLocks noChangeAspect="1"/>
          </p:cNvPicPr>
          <p:nvPr/>
        </p:nvPicPr>
        <p:blipFill rotWithShape="1">
          <a:blip r:embed="rId8"/>
          <a:srcRect b="43601"/>
          <a:stretch/>
        </p:blipFill>
        <p:spPr>
          <a:xfrm>
            <a:off x="-92517" y="4583982"/>
            <a:ext cx="2538394" cy="987734"/>
          </a:xfrm>
          <a:prstGeom prst="rect">
            <a:avLst/>
          </a:prstGeom>
        </p:spPr>
      </p:pic>
      <p:pic>
        <p:nvPicPr>
          <p:cNvPr id="13" name="Picture 12">
            <a:extLst>
              <a:ext uri="{FF2B5EF4-FFF2-40B4-BE49-F238E27FC236}">
                <a16:creationId xmlns:a16="http://schemas.microsoft.com/office/drawing/2014/main" id="{4F203CFE-C2F9-4DE3-8C1B-3D63579DA163}"/>
              </a:ext>
            </a:extLst>
          </p:cNvPr>
          <p:cNvPicPr>
            <a:picLocks noChangeAspect="1"/>
          </p:cNvPicPr>
          <p:nvPr/>
        </p:nvPicPr>
        <p:blipFill rotWithShape="1">
          <a:blip r:embed="rId9"/>
          <a:srcRect r="50000"/>
          <a:stretch/>
        </p:blipFill>
        <p:spPr>
          <a:xfrm>
            <a:off x="710349" y="656711"/>
            <a:ext cx="1033889" cy="742159"/>
          </a:xfrm>
          <a:prstGeom prst="rect">
            <a:avLst/>
          </a:prstGeom>
        </p:spPr>
      </p:pic>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10"/>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r>
              <a:rPr lang="en-US" dirty="0"/>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r>
              <a:rPr lang="en-US" dirty="0"/>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r>
              <a:rPr lang="en-US" dirty="0"/>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r>
              <a:rPr lang="en-US" dirty="0"/>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6" y="4985089"/>
            <a:ext cx="4402154" cy="923330"/>
          </a:xfrm>
          <a:prstGeom prst="rect">
            <a:avLst/>
          </a:prstGeom>
          <a:noFill/>
        </p:spPr>
        <p:txBody>
          <a:bodyPr wrap="square" rtlCol="0">
            <a:spAutoFit/>
          </a:bodyPr>
          <a:lstStyle/>
          <a:p>
            <a:r>
              <a:rPr lang="en-US" dirty="0"/>
              <a:t>PYRAMIDS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5" y="6032085"/>
            <a:ext cx="5633309" cy="646331"/>
          </a:xfrm>
          <a:prstGeom prst="rect">
            <a:avLst/>
          </a:prstGeom>
          <a:noFill/>
        </p:spPr>
        <p:txBody>
          <a:bodyPr wrap="square" rtlCol="0">
            <a:spAutoFit/>
          </a:bodyPr>
          <a:lstStyle/>
          <a:p>
            <a:r>
              <a:rPr lang="en-US" dirty="0"/>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7760706" y="757569"/>
            <a:ext cx="4010596" cy="923330"/>
          </a:xfrm>
          <a:prstGeom prst="rect">
            <a:avLst/>
          </a:prstGeom>
          <a:noFill/>
        </p:spPr>
        <p:txBody>
          <a:bodyPr wrap="square" rtlCol="0">
            <a:spAutoFit/>
          </a:bodyPr>
          <a:lstStyle/>
          <a:p>
            <a:r>
              <a:rPr lang="en-US" b="1" dirty="0">
                <a:solidFill>
                  <a:schemeClr val="bg1"/>
                </a:solidFill>
              </a:rPr>
              <a:t>HELP SUPPORT  THE CRAZZ FILES BY SHOPPING FROM THIS LINK: https://www.ftwproject.com/ref/451 </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r>
              <a:rPr lang="en-US" dirty="0"/>
              <a:t>SCIENTIFIC STUDIES AND DOCUMENTATION  DESCRIBING HOW OUR PRODUCTS WORK AVAILABLE ON OUR WEBSITE. </a:t>
            </a:r>
          </a:p>
        </p:txBody>
      </p:sp>
      <p:pic>
        <p:nvPicPr>
          <p:cNvPr id="3" name="Picture 2">
            <a:extLst>
              <a:ext uri="{FF2B5EF4-FFF2-40B4-BE49-F238E27FC236}">
                <a16:creationId xmlns:a16="http://schemas.microsoft.com/office/drawing/2014/main" id="{7EA9FFA3-A24F-4579-A06E-1DC57A5CF02A}"/>
              </a:ext>
            </a:extLst>
          </p:cNvPr>
          <p:cNvPicPr>
            <a:picLocks noChangeAspect="1"/>
          </p:cNvPicPr>
          <p:nvPr/>
        </p:nvPicPr>
        <p:blipFill>
          <a:blip r:embed="rId11"/>
          <a:stretch>
            <a:fillRect/>
          </a:stretch>
        </p:blipFill>
        <p:spPr>
          <a:xfrm>
            <a:off x="7760706" y="1804583"/>
            <a:ext cx="4431294" cy="1204429"/>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09547" y="16569"/>
            <a:ext cx="12290970" cy="984885"/>
          </a:xfrm>
          <a:prstGeom prst="rect">
            <a:avLst/>
          </a:prstGeom>
          <a:noFill/>
        </p:spPr>
        <p:txBody>
          <a:bodyPr wrap="square" rtlCol="0">
            <a:spAutoFit/>
          </a:bodyPr>
          <a:lstStyle/>
          <a:p>
            <a:r>
              <a:rPr lang="en-US" sz="4000" dirty="0"/>
              <a:t>REVIEW: FROM OPERATION WARP SPEED EXPOSED</a:t>
            </a:r>
          </a:p>
          <a:p>
            <a:endParaRPr lang="en-US" dirty="0"/>
          </a:p>
        </p:txBody>
      </p:sp>
      <p:pic>
        <p:nvPicPr>
          <p:cNvPr id="2" name="Picture 1">
            <a:extLst>
              <a:ext uri="{FF2B5EF4-FFF2-40B4-BE49-F238E27FC236}">
                <a16:creationId xmlns:a16="http://schemas.microsoft.com/office/drawing/2014/main" id="{574754C1-36F2-4EA0-AFC0-591EAC45E05D}"/>
              </a:ext>
            </a:extLst>
          </p:cNvPr>
          <p:cNvPicPr>
            <a:picLocks noChangeAspect="1"/>
          </p:cNvPicPr>
          <p:nvPr/>
        </p:nvPicPr>
        <p:blipFill>
          <a:blip r:embed="rId2"/>
          <a:stretch>
            <a:fillRect/>
          </a:stretch>
        </p:blipFill>
        <p:spPr>
          <a:xfrm>
            <a:off x="209547" y="1474796"/>
            <a:ext cx="6286500" cy="3533775"/>
          </a:xfrm>
          <a:prstGeom prst="rect">
            <a:avLst/>
          </a:prstGeom>
        </p:spPr>
      </p:pic>
      <p:pic>
        <p:nvPicPr>
          <p:cNvPr id="3" name="Picture 2">
            <a:extLst>
              <a:ext uri="{FF2B5EF4-FFF2-40B4-BE49-F238E27FC236}">
                <a16:creationId xmlns:a16="http://schemas.microsoft.com/office/drawing/2014/main" id="{C1D1E25F-C39E-4D4E-8313-E2E157F71FAB}"/>
              </a:ext>
            </a:extLst>
          </p:cNvPr>
          <p:cNvPicPr>
            <a:picLocks noChangeAspect="1"/>
          </p:cNvPicPr>
          <p:nvPr/>
        </p:nvPicPr>
        <p:blipFill rotWithShape="1">
          <a:blip r:embed="rId3"/>
          <a:srcRect t="36499" b="42056"/>
          <a:stretch/>
        </p:blipFill>
        <p:spPr>
          <a:xfrm>
            <a:off x="209548" y="5076872"/>
            <a:ext cx="6286499" cy="762001"/>
          </a:xfrm>
          <a:prstGeom prst="rect">
            <a:avLst/>
          </a:prstGeom>
        </p:spPr>
      </p:pic>
      <p:pic>
        <p:nvPicPr>
          <p:cNvPr id="5" name="Picture 4">
            <a:extLst>
              <a:ext uri="{FF2B5EF4-FFF2-40B4-BE49-F238E27FC236}">
                <a16:creationId xmlns:a16="http://schemas.microsoft.com/office/drawing/2014/main" id="{46A32F32-A2CD-4681-BAB6-7373FB39E7F5}"/>
              </a:ext>
            </a:extLst>
          </p:cNvPr>
          <p:cNvPicPr>
            <a:picLocks noChangeAspect="1"/>
          </p:cNvPicPr>
          <p:nvPr/>
        </p:nvPicPr>
        <p:blipFill>
          <a:blip r:embed="rId4"/>
          <a:stretch>
            <a:fillRect/>
          </a:stretch>
        </p:blipFill>
        <p:spPr>
          <a:xfrm>
            <a:off x="209548" y="5907174"/>
            <a:ext cx="6286499" cy="762000"/>
          </a:xfrm>
          <a:prstGeom prst="rect">
            <a:avLst/>
          </a:prstGeom>
        </p:spPr>
      </p:pic>
      <p:sp>
        <p:nvSpPr>
          <p:cNvPr id="6" name="TextBox 5">
            <a:extLst>
              <a:ext uri="{FF2B5EF4-FFF2-40B4-BE49-F238E27FC236}">
                <a16:creationId xmlns:a16="http://schemas.microsoft.com/office/drawing/2014/main" id="{2CFE2F01-470F-49D6-938F-CAFB61DCF37D}"/>
              </a:ext>
            </a:extLst>
          </p:cNvPr>
          <p:cNvSpPr txBox="1"/>
          <p:nvPr/>
        </p:nvSpPr>
        <p:spPr>
          <a:xfrm>
            <a:off x="209547" y="776460"/>
            <a:ext cx="7684168" cy="923330"/>
          </a:xfrm>
          <a:prstGeom prst="rect">
            <a:avLst/>
          </a:prstGeom>
          <a:noFill/>
        </p:spPr>
        <p:txBody>
          <a:bodyPr wrap="square" rtlCol="0">
            <a:spAutoFit/>
          </a:bodyPr>
          <a:lstStyle/>
          <a:p>
            <a:r>
              <a:rPr lang="en-US" sz="3600" dirty="0"/>
              <a:t>“VACCINE CZAR” Moncef Slaoui</a:t>
            </a:r>
          </a:p>
          <a:p>
            <a:endParaRPr lang="en-US" dirty="0"/>
          </a:p>
        </p:txBody>
      </p:sp>
      <p:sp>
        <p:nvSpPr>
          <p:cNvPr id="7" name="TextBox 6">
            <a:extLst>
              <a:ext uri="{FF2B5EF4-FFF2-40B4-BE49-F238E27FC236}">
                <a16:creationId xmlns:a16="http://schemas.microsoft.com/office/drawing/2014/main" id="{B9B87751-2FE2-4D89-A77D-AB56DBAC7261}"/>
              </a:ext>
            </a:extLst>
          </p:cNvPr>
          <p:cNvSpPr txBox="1"/>
          <p:nvPr/>
        </p:nvSpPr>
        <p:spPr>
          <a:xfrm>
            <a:off x="6705594" y="1221529"/>
            <a:ext cx="5486406" cy="5447645"/>
          </a:xfrm>
          <a:prstGeom prst="rect">
            <a:avLst/>
          </a:prstGeom>
          <a:noFill/>
        </p:spPr>
        <p:txBody>
          <a:bodyPr wrap="square" rtlCol="0">
            <a:spAutoFit/>
          </a:bodyPr>
          <a:lstStyle/>
          <a:p>
            <a:r>
              <a:rPr lang="en-US" sz="2400" dirty="0"/>
              <a:t>During these interviews he disclosed two VERY DISTURBING bits of information. </a:t>
            </a:r>
            <a:br>
              <a:rPr lang="en-US" sz="2400" dirty="0"/>
            </a:br>
            <a:br>
              <a:rPr lang="en-US" sz="2400" dirty="0"/>
            </a:br>
            <a:r>
              <a:rPr lang="en-US" sz="2400" dirty="0"/>
              <a:t>1) Millions of Americans who receive the vaccine will be tracked via an “incredibly precise pharmacovigilance surveillance system” that will track the vitals and whereabouts of Americans who receive the Warp Speed Vaccine. </a:t>
            </a:r>
            <a:br>
              <a:rPr lang="en-US" sz="2400" dirty="0"/>
            </a:br>
            <a:br>
              <a:rPr lang="en-US" sz="2400" dirty="0"/>
            </a:br>
            <a:r>
              <a:rPr lang="en-US" sz="2400" dirty="0"/>
              <a:t>2) Google and Oracle have been awarded the Defense Contract to track and trace Americans who receive the vaccine. </a:t>
            </a:r>
            <a:br>
              <a:rPr lang="en-US" dirty="0"/>
            </a:br>
            <a:br>
              <a:rPr lang="en-US" dirty="0"/>
            </a:br>
            <a:endParaRPr lang="en-US" dirty="0"/>
          </a:p>
        </p:txBody>
      </p:sp>
    </p:spTree>
    <p:extLst>
      <p:ext uri="{BB962C8B-B14F-4D97-AF65-F5344CB8AC3E}">
        <p14:creationId xmlns:p14="http://schemas.microsoft.com/office/powerpoint/2010/main" val="3764338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35818" y="598249"/>
            <a:ext cx="5983704" cy="2092881"/>
          </a:xfrm>
          <a:prstGeom prst="rect">
            <a:avLst/>
          </a:prstGeom>
          <a:noFill/>
        </p:spPr>
        <p:txBody>
          <a:bodyPr wrap="square" rtlCol="0">
            <a:spAutoFit/>
          </a:bodyPr>
          <a:lstStyle/>
          <a:p>
            <a:r>
              <a:rPr lang="en-US" sz="2800" dirty="0"/>
              <a:t>BIG TECH GOT THE DEFENSE CONTRACT TO COLLECT DNA AND TRACK AND TRACE EVERY AMERICAN WHO GETS  THE COVID VACCINE</a:t>
            </a:r>
          </a:p>
          <a:p>
            <a:endParaRPr lang="en-US" dirty="0"/>
          </a:p>
        </p:txBody>
      </p:sp>
      <p:pic>
        <p:nvPicPr>
          <p:cNvPr id="3" name="Picture 2">
            <a:extLst>
              <a:ext uri="{FF2B5EF4-FFF2-40B4-BE49-F238E27FC236}">
                <a16:creationId xmlns:a16="http://schemas.microsoft.com/office/drawing/2014/main" id="{0F10EA09-5367-4F40-9887-0110068B90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19522" y="0"/>
            <a:ext cx="5872478" cy="2691130"/>
          </a:xfrm>
          <a:prstGeom prst="rect">
            <a:avLst/>
          </a:prstGeom>
          <a:noFill/>
          <a:ln>
            <a:noFill/>
          </a:ln>
        </p:spPr>
      </p:pic>
      <p:sp>
        <p:nvSpPr>
          <p:cNvPr id="5" name="TextBox 4">
            <a:extLst>
              <a:ext uri="{FF2B5EF4-FFF2-40B4-BE49-F238E27FC236}">
                <a16:creationId xmlns:a16="http://schemas.microsoft.com/office/drawing/2014/main" id="{AE9EE681-0E22-4EE7-A8C4-885017FC7608}"/>
              </a:ext>
            </a:extLst>
          </p:cNvPr>
          <p:cNvSpPr txBox="1"/>
          <p:nvPr/>
        </p:nvSpPr>
        <p:spPr>
          <a:xfrm>
            <a:off x="335818" y="3131075"/>
            <a:ext cx="5137484" cy="2523768"/>
          </a:xfrm>
          <a:prstGeom prst="rect">
            <a:avLst/>
          </a:prstGeom>
          <a:noFill/>
        </p:spPr>
        <p:txBody>
          <a:bodyPr wrap="square" rtlCol="0">
            <a:spAutoFit/>
          </a:bodyPr>
          <a:lstStyle/>
          <a:p>
            <a:r>
              <a:rPr lang="en-US" sz="2800" dirty="0"/>
              <a:t>5G ROLLED OUT AT “WARP SPEED” DURING ENTIRE COVID PANDEMIC WHILE EVERYONE WAS LOCKED IN THEIR HOMES AND FORBIDDEN TO PROTEST.</a:t>
            </a:r>
          </a:p>
          <a:p>
            <a:endParaRPr lang="en-US" dirty="0"/>
          </a:p>
        </p:txBody>
      </p:sp>
      <p:pic>
        <p:nvPicPr>
          <p:cNvPr id="2" name="Picture 1">
            <a:extLst>
              <a:ext uri="{FF2B5EF4-FFF2-40B4-BE49-F238E27FC236}">
                <a16:creationId xmlns:a16="http://schemas.microsoft.com/office/drawing/2014/main" id="{C3A5993C-C5F6-4CDA-97C6-E17B3B3BE1A5}"/>
              </a:ext>
            </a:extLst>
          </p:cNvPr>
          <p:cNvPicPr>
            <a:picLocks noChangeAspect="1"/>
          </p:cNvPicPr>
          <p:nvPr/>
        </p:nvPicPr>
        <p:blipFill>
          <a:blip r:embed="rId3"/>
          <a:stretch>
            <a:fillRect/>
          </a:stretch>
        </p:blipFill>
        <p:spPr>
          <a:xfrm>
            <a:off x="6718699" y="2906314"/>
            <a:ext cx="4921753" cy="3951686"/>
          </a:xfrm>
          <a:prstGeom prst="rect">
            <a:avLst/>
          </a:prstGeom>
        </p:spPr>
      </p:pic>
    </p:spTree>
    <p:extLst>
      <p:ext uri="{BB962C8B-B14F-4D97-AF65-F5344CB8AC3E}">
        <p14:creationId xmlns:p14="http://schemas.microsoft.com/office/powerpoint/2010/main" val="1968167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PURPOSE OF FRAUDULENT PCR TESTS IS TO COLLECT AND SELL YOUR DNA</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97C46BD4-7516-4772-AE11-3A61D572B776}"/>
              </a:ext>
            </a:extLst>
          </p:cNvPr>
          <p:cNvPicPr>
            <a:picLocks noChangeAspect="1"/>
          </p:cNvPicPr>
          <p:nvPr/>
        </p:nvPicPr>
        <p:blipFill rotWithShape="1">
          <a:blip r:embed="rId2"/>
          <a:srcRect b="14979"/>
          <a:stretch/>
        </p:blipFill>
        <p:spPr>
          <a:xfrm>
            <a:off x="236177" y="753693"/>
            <a:ext cx="7378700" cy="3060318"/>
          </a:xfrm>
          <a:prstGeom prst="rect">
            <a:avLst/>
          </a:prstGeom>
        </p:spPr>
      </p:pic>
      <p:pic>
        <p:nvPicPr>
          <p:cNvPr id="4" name="Picture 3">
            <a:extLst>
              <a:ext uri="{FF2B5EF4-FFF2-40B4-BE49-F238E27FC236}">
                <a16:creationId xmlns:a16="http://schemas.microsoft.com/office/drawing/2014/main" id="{B18DEE2C-C26E-4A6C-B0C7-828FA649E52E}"/>
              </a:ext>
            </a:extLst>
          </p:cNvPr>
          <p:cNvPicPr>
            <a:picLocks noChangeAspect="1"/>
          </p:cNvPicPr>
          <p:nvPr/>
        </p:nvPicPr>
        <p:blipFill>
          <a:blip r:embed="rId3"/>
          <a:stretch>
            <a:fillRect/>
          </a:stretch>
        </p:blipFill>
        <p:spPr>
          <a:xfrm>
            <a:off x="8098905" y="4244615"/>
            <a:ext cx="3366738" cy="2244492"/>
          </a:xfrm>
          <a:prstGeom prst="rect">
            <a:avLst/>
          </a:prstGeom>
        </p:spPr>
      </p:pic>
      <p:pic>
        <p:nvPicPr>
          <p:cNvPr id="7" name="Picture 6">
            <a:extLst>
              <a:ext uri="{FF2B5EF4-FFF2-40B4-BE49-F238E27FC236}">
                <a16:creationId xmlns:a16="http://schemas.microsoft.com/office/drawing/2014/main" id="{BD39A6E5-4F6E-44B7-87DD-275B078D7795}"/>
              </a:ext>
            </a:extLst>
          </p:cNvPr>
          <p:cNvPicPr>
            <a:picLocks noChangeAspect="1"/>
          </p:cNvPicPr>
          <p:nvPr/>
        </p:nvPicPr>
        <p:blipFill>
          <a:blip r:embed="rId4"/>
          <a:stretch>
            <a:fillRect/>
          </a:stretch>
        </p:blipFill>
        <p:spPr>
          <a:xfrm>
            <a:off x="86447" y="3637380"/>
            <a:ext cx="8012458" cy="1188951"/>
          </a:xfrm>
          <a:prstGeom prst="rect">
            <a:avLst/>
          </a:prstGeom>
        </p:spPr>
      </p:pic>
      <p:pic>
        <p:nvPicPr>
          <p:cNvPr id="9" name="Picture 8">
            <a:extLst>
              <a:ext uri="{FF2B5EF4-FFF2-40B4-BE49-F238E27FC236}">
                <a16:creationId xmlns:a16="http://schemas.microsoft.com/office/drawing/2014/main" id="{53C5E837-1543-4CD4-86F0-9E23528923D3}"/>
              </a:ext>
            </a:extLst>
          </p:cNvPr>
          <p:cNvPicPr>
            <a:picLocks noChangeAspect="1"/>
          </p:cNvPicPr>
          <p:nvPr/>
        </p:nvPicPr>
        <p:blipFill>
          <a:blip r:embed="rId5"/>
          <a:stretch>
            <a:fillRect/>
          </a:stretch>
        </p:blipFill>
        <p:spPr>
          <a:xfrm>
            <a:off x="6387249" y="5480050"/>
            <a:ext cx="2015890" cy="1377950"/>
          </a:xfrm>
          <a:prstGeom prst="rect">
            <a:avLst/>
          </a:prstGeom>
        </p:spPr>
      </p:pic>
      <p:pic>
        <p:nvPicPr>
          <p:cNvPr id="10" name="Picture 9">
            <a:extLst>
              <a:ext uri="{FF2B5EF4-FFF2-40B4-BE49-F238E27FC236}">
                <a16:creationId xmlns:a16="http://schemas.microsoft.com/office/drawing/2014/main" id="{3D9CC63A-793D-4B32-A6C2-6E4D8B9DCD1B}"/>
              </a:ext>
            </a:extLst>
          </p:cNvPr>
          <p:cNvPicPr>
            <a:picLocks noChangeAspect="1"/>
          </p:cNvPicPr>
          <p:nvPr/>
        </p:nvPicPr>
        <p:blipFill>
          <a:blip r:embed="rId6"/>
          <a:stretch>
            <a:fillRect/>
          </a:stretch>
        </p:blipFill>
        <p:spPr>
          <a:xfrm>
            <a:off x="85952" y="4416153"/>
            <a:ext cx="6464215" cy="2592098"/>
          </a:xfrm>
          <a:prstGeom prst="rect">
            <a:avLst/>
          </a:prstGeom>
        </p:spPr>
      </p:pic>
      <p:pic>
        <p:nvPicPr>
          <p:cNvPr id="11" name="Picture 10">
            <a:extLst>
              <a:ext uri="{FF2B5EF4-FFF2-40B4-BE49-F238E27FC236}">
                <a16:creationId xmlns:a16="http://schemas.microsoft.com/office/drawing/2014/main" id="{044B0723-B767-4158-8526-7D2B990D3FA2}"/>
              </a:ext>
            </a:extLst>
          </p:cNvPr>
          <p:cNvPicPr>
            <a:picLocks noChangeAspect="1"/>
          </p:cNvPicPr>
          <p:nvPr/>
        </p:nvPicPr>
        <p:blipFill>
          <a:blip r:embed="rId7"/>
          <a:stretch>
            <a:fillRect/>
          </a:stretch>
        </p:blipFill>
        <p:spPr>
          <a:xfrm>
            <a:off x="7663880" y="605118"/>
            <a:ext cx="4528120" cy="3862612"/>
          </a:xfrm>
          <a:prstGeom prst="rect">
            <a:avLst/>
          </a:prstGeom>
        </p:spPr>
      </p:pic>
    </p:spTree>
    <p:extLst>
      <p:ext uri="{BB962C8B-B14F-4D97-AF65-F5344CB8AC3E}">
        <p14:creationId xmlns:p14="http://schemas.microsoft.com/office/powerpoint/2010/main" val="1074356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61774"/>
          </a:xfrm>
          <a:prstGeom prst="rect">
            <a:avLst/>
          </a:prstGeom>
          <a:noFill/>
        </p:spPr>
        <p:txBody>
          <a:bodyPr wrap="square" rtlCol="0">
            <a:spAutoFit/>
          </a:bodyPr>
          <a:lstStyle/>
          <a:p>
            <a:pPr algn="ctr"/>
            <a:r>
              <a:rPr lang="en-US" sz="3200" b="1" dirty="0"/>
              <a:t>WHY AM I SICK? SHEDDING TRANSMISSSION AND PROTECTION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08810" y="786435"/>
            <a:ext cx="11883190" cy="738664"/>
          </a:xfrm>
          <a:prstGeom prst="rect">
            <a:avLst/>
          </a:prstGeom>
        </p:spPr>
        <p:txBody>
          <a:bodyPr wrap="square">
            <a:spAutoFit/>
          </a:bodyPr>
          <a:lstStyle/>
          <a:p>
            <a:pPr lvl="0"/>
            <a:r>
              <a:rPr lang="en-US" sz="2400" dirty="0"/>
              <a:t>Expect Flu Like Symptoms from EMF Pollution and “shedding” from vaccinated individuals.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2" name="TextBox 1">
            <a:extLst>
              <a:ext uri="{FF2B5EF4-FFF2-40B4-BE49-F238E27FC236}">
                <a16:creationId xmlns:a16="http://schemas.microsoft.com/office/drawing/2014/main" id="{49CAB542-BFA4-4AF5-92D1-D88FABB4E44A}"/>
              </a:ext>
            </a:extLst>
          </p:cNvPr>
          <p:cNvSpPr txBox="1"/>
          <p:nvPr/>
        </p:nvSpPr>
        <p:spPr>
          <a:xfrm>
            <a:off x="461211" y="1387327"/>
            <a:ext cx="11883189" cy="400110"/>
          </a:xfrm>
          <a:prstGeom prst="rect">
            <a:avLst/>
          </a:prstGeom>
          <a:noFill/>
        </p:spPr>
        <p:txBody>
          <a:bodyPr wrap="square" rtlCol="0">
            <a:spAutoFit/>
          </a:bodyPr>
          <a:lstStyle/>
          <a:p>
            <a:r>
              <a:rPr lang="en-US" sz="2000" dirty="0"/>
              <a:t>Set of symptoms branded as “Covid”: fever, headache, loss of taste and smell, achy joints, extremely fatigued. </a:t>
            </a:r>
          </a:p>
        </p:txBody>
      </p:sp>
      <p:pic>
        <p:nvPicPr>
          <p:cNvPr id="4" name="Picture 3">
            <a:extLst>
              <a:ext uri="{FF2B5EF4-FFF2-40B4-BE49-F238E27FC236}">
                <a16:creationId xmlns:a16="http://schemas.microsoft.com/office/drawing/2014/main" id="{9AAAA4E8-3C4F-4586-9BE2-AD7D959EDFEE}"/>
              </a:ext>
            </a:extLst>
          </p:cNvPr>
          <p:cNvPicPr>
            <a:picLocks noChangeAspect="1"/>
          </p:cNvPicPr>
          <p:nvPr/>
        </p:nvPicPr>
        <p:blipFill>
          <a:blip r:embed="rId2"/>
          <a:stretch>
            <a:fillRect/>
          </a:stretch>
        </p:blipFill>
        <p:spPr>
          <a:xfrm>
            <a:off x="154405" y="1859283"/>
            <a:ext cx="12192000" cy="1024913"/>
          </a:xfrm>
          <a:prstGeom prst="rect">
            <a:avLst/>
          </a:prstGeom>
        </p:spPr>
      </p:pic>
      <p:sp>
        <p:nvSpPr>
          <p:cNvPr id="6" name="TextBox 5">
            <a:extLst>
              <a:ext uri="{FF2B5EF4-FFF2-40B4-BE49-F238E27FC236}">
                <a16:creationId xmlns:a16="http://schemas.microsoft.com/office/drawing/2014/main" id="{65F2BAA0-5A2F-4476-B781-17B88A9EA07C}"/>
              </a:ext>
            </a:extLst>
          </p:cNvPr>
          <p:cNvSpPr txBox="1"/>
          <p:nvPr/>
        </p:nvSpPr>
        <p:spPr>
          <a:xfrm>
            <a:off x="308810" y="3092352"/>
            <a:ext cx="4576011" cy="400110"/>
          </a:xfrm>
          <a:prstGeom prst="rect">
            <a:avLst/>
          </a:prstGeom>
          <a:noFill/>
        </p:spPr>
        <p:txBody>
          <a:bodyPr wrap="square" rtlCol="0">
            <a:spAutoFit/>
          </a:bodyPr>
          <a:lstStyle/>
          <a:p>
            <a:r>
              <a:rPr lang="en-US" sz="2000" b="1" u="sng" dirty="0"/>
              <a:t>EMF Pollution / Radiation Sickness</a:t>
            </a:r>
          </a:p>
        </p:txBody>
      </p:sp>
      <p:sp>
        <p:nvSpPr>
          <p:cNvPr id="9" name="TextBox 8">
            <a:extLst>
              <a:ext uri="{FF2B5EF4-FFF2-40B4-BE49-F238E27FC236}">
                <a16:creationId xmlns:a16="http://schemas.microsoft.com/office/drawing/2014/main" id="{B33B5142-7D4D-4376-AAFC-1DFD9C1D3E3D}"/>
              </a:ext>
            </a:extLst>
          </p:cNvPr>
          <p:cNvSpPr txBox="1"/>
          <p:nvPr/>
        </p:nvSpPr>
        <p:spPr>
          <a:xfrm>
            <a:off x="6052552" y="3114702"/>
            <a:ext cx="6037848" cy="400110"/>
          </a:xfrm>
          <a:prstGeom prst="rect">
            <a:avLst/>
          </a:prstGeom>
          <a:noFill/>
        </p:spPr>
        <p:txBody>
          <a:bodyPr wrap="square" rtlCol="0">
            <a:spAutoFit/>
          </a:bodyPr>
          <a:lstStyle/>
          <a:p>
            <a:r>
              <a:rPr lang="en-US" sz="2000" b="1" u="sng" dirty="0"/>
              <a:t>“shedding” or “transmission” from the vaxxed</a:t>
            </a:r>
          </a:p>
        </p:txBody>
      </p:sp>
      <p:cxnSp>
        <p:nvCxnSpPr>
          <p:cNvPr id="10" name="Straight Connector 9">
            <a:extLst>
              <a:ext uri="{FF2B5EF4-FFF2-40B4-BE49-F238E27FC236}">
                <a16:creationId xmlns:a16="http://schemas.microsoft.com/office/drawing/2014/main" id="{5D1ADBE6-9CEB-4B05-87B1-8D1D4C85E0B6}"/>
              </a:ext>
            </a:extLst>
          </p:cNvPr>
          <p:cNvCxnSpPr/>
          <p:nvPr/>
        </p:nvCxnSpPr>
        <p:spPr>
          <a:xfrm>
            <a:off x="5558590" y="2983832"/>
            <a:ext cx="0" cy="368994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CCB28D-5A6C-4DE9-86D1-17D38E06A7FE}"/>
              </a:ext>
            </a:extLst>
          </p:cNvPr>
          <p:cNvSpPr txBox="1"/>
          <p:nvPr/>
        </p:nvSpPr>
        <p:spPr>
          <a:xfrm>
            <a:off x="2695079" y="3789947"/>
            <a:ext cx="2683023" cy="2031325"/>
          </a:xfrm>
          <a:prstGeom prst="rect">
            <a:avLst/>
          </a:prstGeom>
          <a:noFill/>
        </p:spPr>
        <p:txBody>
          <a:bodyPr wrap="square" rtlCol="0">
            <a:spAutoFit/>
          </a:bodyPr>
          <a:lstStyle/>
          <a:p>
            <a:r>
              <a:rPr lang="en-US" dirty="0"/>
              <a:t>-more 5G radiating the public</a:t>
            </a:r>
          </a:p>
          <a:p>
            <a:br>
              <a:rPr lang="en-US" dirty="0"/>
            </a:br>
            <a:r>
              <a:rPr lang="en-US" dirty="0"/>
              <a:t>-more satellites launched during the pandemic</a:t>
            </a:r>
          </a:p>
          <a:p>
            <a:br>
              <a:rPr lang="en-US" dirty="0"/>
            </a:br>
            <a:endParaRPr lang="en-US" dirty="0"/>
          </a:p>
        </p:txBody>
      </p:sp>
      <p:sp>
        <p:nvSpPr>
          <p:cNvPr id="13" name="TextBox 12">
            <a:extLst>
              <a:ext uri="{FF2B5EF4-FFF2-40B4-BE49-F238E27FC236}">
                <a16:creationId xmlns:a16="http://schemas.microsoft.com/office/drawing/2014/main" id="{F927D631-55E2-4A8E-BAE1-C121A9818D67}"/>
              </a:ext>
            </a:extLst>
          </p:cNvPr>
          <p:cNvSpPr txBox="1"/>
          <p:nvPr/>
        </p:nvSpPr>
        <p:spPr>
          <a:xfrm>
            <a:off x="8646612" y="3555979"/>
            <a:ext cx="2926168" cy="3139321"/>
          </a:xfrm>
          <a:prstGeom prst="rect">
            <a:avLst/>
          </a:prstGeom>
          <a:noFill/>
        </p:spPr>
        <p:txBody>
          <a:bodyPr wrap="square" rtlCol="0">
            <a:spAutoFit/>
          </a:bodyPr>
          <a:lstStyle/>
          <a:p>
            <a:r>
              <a:rPr lang="en-US" dirty="0"/>
              <a:t>-studies and reports show that something is indeed being spread from vaxxed to unvaxxed.</a:t>
            </a:r>
          </a:p>
          <a:p>
            <a:br>
              <a:rPr lang="en-US" dirty="0"/>
            </a:br>
            <a:r>
              <a:rPr lang="en-US" dirty="0"/>
              <a:t>-billions of people vaccinated with nanotech that emit a signal are adding to the radiation in the atmosphere. People are the new cell towers.</a:t>
            </a:r>
          </a:p>
        </p:txBody>
      </p:sp>
      <p:pic>
        <p:nvPicPr>
          <p:cNvPr id="12" name="Picture 11">
            <a:extLst>
              <a:ext uri="{FF2B5EF4-FFF2-40B4-BE49-F238E27FC236}">
                <a16:creationId xmlns:a16="http://schemas.microsoft.com/office/drawing/2014/main" id="{D629B691-923F-4F75-97BB-8568EACE1EC0}"/>
              </a:ext>
            </a:extLst>
          </p:cNvPr>
          <p:cNvPicPr>
            <a:picLocks noChangeAspect="1"/>
          </p:cNvPicPr>
          <p:nvPr/>
        </p:nvPicPr>
        <p:blipFill>
          <a:blip r:embed="rId3"/>
          <a:stretch>
            <a:fillRect/>
          </a:stretch>
        </p:blipFill>
        <p:spPr>
          <a:xfrm>
            <a:off x="5898858" y="3696887"/>
            <a:ext cx="2407487" cy="2862235"/>
          </a:xfrm>
          <a:prstGeom prst="rect">
            <a:avLst/>
          </a:prstGeom>
        </p:spPr>
      </p:pic>
      <p:pic>
        <p:nvPicPr>
          <p:cNvPr id="15" name="Picture 14">
            <a:extLst>
              <a:ext uri="{FF2B5EF4-FFF2-40B4-BE49-F238E27FC236}">
                <a16:creationId xmlns:a16="http://schemas.microsoft.com/office/drawing/2014/main" id="{F03CDFC1-576D-461F-97AF-E709866C974C}"/>
              </a:ext>
            </a:extLst>
          </p:cNvPr>
          <p:cNvPicPr>
            <a:picLocks noChangeAspect="1"/>
          </p:cNvPicPr>
          <p:nvPr/>
        </p:nvPicPr>
        <p:blipFill>
          <a:blip r:embed="rId4"/>
          <a:stretch>
            <a:fillRect/>
          </a:stretch>
        </p:blipFill>
        <p:spPr>
          <a:xfrm>
            <a:off x="154405" y="3696887"/>
            <a:ext cx="2407478" cy="2902930"/>
          </a:xfrm>
          <a:prstGeom prst="rect">
            <a:avLst/>
          </a:prstGeom>
        </p:spPr>
      </p:pic>
    </p:spTree>
    <p:extLst>
      <p:ext uri="{BB962C8B-B14F-4D97-AF65-F5344CB8AC3E}">
        <p14:creationId xmlns:p14="http://schemas.microsoft.com/office/powerpoint/2010/main" val="44535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VACCINATED PEOPLE MAKING THE UNVACCINATED SICK</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260396" y="1237306"/>
            <a:ext cx="8989171" cy="646331"/>
          </a:xfrm>
          <a:prstGeom prst="rect">
            <a:avLst/>
          </a:prstGeom>
        </p:spPr>
        <p:txBody>
          <a:bodyPr wrap="square">
            <a:spAutoFit/>
          </a:bodyPr>
          <a:lstStyle/>
          <a:p>
            <a:pPr lvl="0"/>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2" name="TextBox 1">
            <a:extLst>
              <a:ext uri="{FF2B5EF4-FFF2-40B4-BE49-F238E27FC236}">
                <a16:creationId xmlns:a16="http://schemas.microsoft.com/office/drawing/2014/main" id="{FA71042D-1518-40C7-9D30-F96CAB77412D}"/>
              </a:ext>
            </a:extLst>
          </p:cNvPr>
          <p:cNvSpPr txBox="1"/>
          <p:nvPr/>
        </p:nvSpPr>
        <p:spPr>
          <a:xfrm>
            <a:off x="1042737" y="625852"/>
            <a:ext cx="10106526" cy="1877437"/>
          </a:xfrm>
          <a:prstGeom prst="rect">
            <a:avLst/>
          </a:prstGeom>
          <a:noFill/>
        </p:spPr>
        <p:txBody>
          <a:bodyPr wrap="square" rtlCol="0">
            <a:spAutoFit/>
          </a:bodyPr>
          <a:lstStyle/>
          <a:p>
            <a:r>
              <a:rPr lang="en-US" sz="2000" dirty="0"/>
              <a:t>We covered shedding and transmission from the vaccinated in depth in our presentation in May 2021. We believe that the sickness that is being transmitted from the vaccinated to the unvaccinated is being transmitted on an energetic level via the morphogenic field. We showed examples of how this works in our May presentation. </a:t>
            </a:r>
          </a:p>
          <a:p>
            <a:endParaRPr lang="en-US" dirty="0"/>
          </a:p>
          <a:p>
            <a:endParaRPr lang="en-US" dirty="0"/>
          </a:p>
        </p:txBody>
      </p:sp>
      <p:sp>
        <p:nvSpPr>
          <p:cNvPr id="3" name="TextBox 2">
            <a:extLst>
              <a:ext uri="{FF2B5EF4-FFF2-40B4-BE49-F238E27FC236}">
                <a16:creationId xmlns:a16="http://schemas.microsoft.com/office/drawing/2014/main" id="{C886DB4D-6C3C-4854-9385-D5BC49047D43}"/>
              </a:ext>
            </a:extLst>
          </p:cNvPr>
          <p:cNvSpPr txBox="1"/>
          <p:nvPr/>
        </p:nvSpPr>
        <p:spPr>
          <a:xfrm>
            <a:off x="1579478" y="2300726"/>
            <a:ext cx="9240253" cy="707886"/>
          </a:xfrm>
          <a:prstGeom prst="rect">
            <a:avLst/>
          </a:prstGeom>
          <a:noFill/>
        </p:spPr>
        <p:txBody>
          <a:bodyPr wrap="square" rtlCol="0">
            <a:spAutoFit/>
          </a:bodyPr>
          <a:lstStyle/>
          <a:p>
            <a:r>
              <a:rPr lang="en-US" sz="2000" dirty="0"/>
              <a:t>Documentation that shows knowledge and intent of the vaccine manufacturers to promote the shedding of vaccination symptoms to the unvaccinated. </a:t>
            </a:r>
          </a:p>
        </p:txBody>
      </p:sp>
      <p:pic>
        <p:nvPicPr>
          <p:cNvPr id="4" name="Picture 3">
            <a:extLst>
              <a:ext uri="{FF2B5EF4-FFF2-40B4-BE49-F238E27FC236}">
                <a16:creationId xmlns:a16="http://schemas.microsoft.com/office/drawing/2014/main" id="{91FBBD24-1763-4C6B-BC08-59425817C9E3}"/>
              </a:ext>
            </a:extLst>
          </p:cNvPr>
          <p:cNvPicPr>
            <a:picLocks noChangeAspect="1"/>
          </p:cNvPicPr>
          <p:nvPr/>
        </p:nvPicPr>
        <p:blipFill rotWithShape="1">
          <a:blip r:embed="rId2"/>
          <a:srcRect l="24829" t="3963" r="6425" b="60912"/>
          <a:stretch/>
        </p:blipFill>
        <p:spPr>
          <a:xfrm>
            <a:off x="156410" y="3672468"/>
            <a:ext cx="4194521" cy="2816639"/>
          </a:xfrm>
          <a:prstGeom prst="rect">
            <a:avLst/>
          </a:prstGeom>
        </p:spPr>
      </p:pic>
      <p:sp>
        <p:nvSpPr>
          <p:cNvPr id="7" name="TextBox 6">
            <a:extLst>
              <a:ext uri="{FF2B5EF4-FFF2-40B4-BE49-F238E27FC236}">
                <a16:creationId xmlns:a16="http://schemas.microsoft.com/office/drawing/2014/main" id="{38D47996-1204-49E4-A1B5-38CE0D5312D8}"/>
              </a:ext>
            </a:extLst>
          </p:cNvPr>
          <p:cNvSpPr txBox="1"/>
          <p:nvPr/>
        </p:nvSpPr>
        <p:spPr>
          <a:xfrm>
            <a:off x="308810" y="3181301"/>
            <a:ext cx="4487779" cy="369332"/>
          </a:xfrm>
          <a:prstGeom prst="rect">
            <a:avLst/>
          </a:prstGeom>
          <a:noFill/>
        </p:spPr>
        <p:txBody>
          <a:bodyPr wrap="square" rtlCol="0">
            <a:spAutoFit/>
          </a:bodyPr>
          <a:lstStyle/>
          <a:p>
            <a:r>
              <a:rPr lang="en-US" dirty="0"/>
              <a:t>John Hopkins- Self Spreading Vaccines</a:t>
            </a:r>
          </a:p>
        </p:txBody>
      </p:sp>
      <p:sp>
        <p:nvSpPr>
          <p:cNvPr id="10" name="TextBox 9">
            <a:extLst>
              <a:ext uri="{FF2B5EF4-FFF2-40B4-BE49-F238E27FC236}">
                <a16:creationId xmlns:a16="http://schemas.microsoft.com/office/drawing/2014/main" id="{C8FC9996-149C-4C66-9033-260B4A139403}"/>
              </a:ext>
            </a:extLst>
          </p:cNvPr>
          <p:cNvSpPr txBox="1"/>
          <p:nvPr/>
        </p:nvSpPr>
        <p:spPr>
          <a:xfrm>
            <a:off x="5145997" y="3365967"/>
            <a:ext cx="2695074" cy="2585323"/>
          </a:xfrm>
          <a:prstGeom prst="rect">
            <a:avLst/>
          </a:prstGeom>
          <a:noFill/>
        </p:spPr>
        <p:txBody>
          <a:bodyPr wrap="square" rtlCol="0">
            <a:spAutoFit/>
          </a:bodyPr>
          <a:lstStyle/>
          <a:p>
            <a:r>
              <a:rPr lang="en-US" dirty="0"/>
              <a:t>Pfizer documents admit that the experimental mRNA trial subjects are </a:t>
            </a:r>
            <a:r>
              <a:rPr lang="en-US" i="1" dirty="0"/>
              <a:t>Super Spreaders</a:t>
            </a:r>
            <a:r>
              <a:rPr lang="en-US" dirty="0"/>
              <a:t> who transmit disease to the unvaxxed. During Pfizer’s clinical trials it’s cleverly termed “occupational exposure”.</a:t>
            </a:r>
          </a:p>
        </p:txBody>
      </p:sp>
      <p:pic>
        <p:nvPicPr>
          <p:cNvPr id="9" name="Picture 8">
            <a:extLst>
              <a:ext uri="{FF2B5EF4-FFF2-40B4-BE49-F238E27FC236}">
                <a16:creationId xmlns:a16="http://schemas.microsoft.com/office/drawing/2014/main" id="{9A304939-B412-4D63-9CB4-0D25193234A0}"/>
              </a:ext>
            </a:extLst>
          </p:cNvPr>
          <p:cNvPicPr>
            <a:picLocks noChangeAspect="1"/>
          </p:cNvPicPr>
          <p:nvPr/>
        </p:nvPicPr>
        <p:blipFill>
          <a:blip r:embed="rId3"/>
          <a:stretch>
            <a:fillRect/>
          </a:stretch>
        </p:blipFill>
        <p:spPr>
          <a:xfrm>
            <a:off x="7841071" y="3328818"/>
            <a:ext cx="4081462" cy="2743200"/>
          </a:xfrm>
          <a:prstGeom prst="rect">
            <a:avLst/>
          </a:prstGeom>
        </p:spPr>
      </p:pic>
    </p:spTree>
    <p:extLst>
      <p:ext uri="{BB962C8B-B14F-4D97-AF65-F5344CB8AC3E}">
        <p14:creationId xmlns:p14="http://schemas.microsoft.com/office/powerpoint/2010/main" val="1376401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0"/>
            <a:ext cx="11781590" cy="1046440"/>
          </a:xfrm>
          <a:prstGeom prst="rect">
            <a:avLst/>
          </a:prstGeom>
          <a:noFill/>
        </p:spPr>
        <p:txBody>
          <a:bodyPr wrap="square" rtlCol="0">
            <a:spAutoFit/>
          </a:bodyPr>
          <a:lstStyle/>
          <a:p>
            <a:pPr algn="ctr"/>
            <a:r>
              <a:rPr lang="en-US" sz="4400" dirty="0"/>
              <a:t>HOW TO PROTECT YOURSELF</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6" name="Rectangle 5">
            <a:extLst>
              <a:ext uri="{FF2B5EF4-FFF2-40B4-BE49-F238E27FC236}">
                <a16:creationId xmlns:a16="http://schemas.microsoft.com/office/drawing/2014/main" id="{9F4F6B2C-E7FF-42B1-902E-B4D81A637729}"/>
              </a:ext>
            </a:extLst>
          </p:cNvPr>
          <p:cNvSpPr/>
          <p:nvPr/>
        </p:nvSpPr>
        <p:spPr>
          <a:xfrm>
            <a:off x="308810" y="729516"/>
            <a:ext cx="10639927" cy="800219"/>
          </a:xfrm>
          <a:prstGeom prst="rect">
            <a:avLst/>
          </a:prstGeom>
        </p:spPr>
        <p:txBody>
          <a:bodyPr wrap="square">
            <a:spAutoFit/>
          </a:bodyPr>
          <a:lstStyle/>
          <a:p>
            <a:pPr lvl="0"/>
            <a:r>
              <a:rPr lang="en-US" sz="2800" dirty="0"/>
              <a:t>#1 CLEAN UP TOXIC EMF ENVIRONMENTS AROUND YOU</a:t>
            </a:r>
          </a:p>
          <a:p>
            <a:pPr lvl="0"/>
            <a:endParaRPr lang="en-US" dirty="0"/>
          </a:p>
        </p:txBody>
      </p:sp>
      <p:sp>
        <p:nvSpPr>
          <p:cNvPr id="3" name="TextBox 2">
            <a:extLst>
              <a:ext uri="{FF2B5EF4-FFF2-40B4-BE49-F238E27FC236}">
                <a16:creationId xmlns:a16="http://schemas.microsoft.com/office/drawing/2014/main" id="{5390C656-688E-4DB9-89B3-E4CEC139E98C}"/>
              </a:ext>
            </a:extLst>
          </p:cNvPr>
          <p:cNvSpPr txBox="1"/>
          <p:nvPr/>
        </p:nvSpPr>
        <p:spPr>
          <a:xfrm>
            <a:off x="157141" y="1265886"/>
            <a:ext cx="6063186" cy="5355312"/>
          </a:xfrm>
          <a:prstGeom prst="rect">
            <a:avLst/>
          </a:prstGeom>
          <a:noFill/>
        </p:spPr>
        <p:txBody>
          <a:bodyPr wrap="square" rtlCol="0">
            <a:spAutoFit/>
          </a:bodyPr>
          <a:lstStyle/>
          <a:p>
            <a:r>
              <a:rPr lang="en-US" dirty="0"/>
              <a:t>Since the transmission of sickness is happening through the morphogenic field, there are things you can do to clean the morphogenic field, or change and clean up the energy.  Our orgonite products are based on scientific data that shows the unique ways in which they work. </a:t>
            </a:r>
            <a:br>
              <a:rPr lang="en-US" dirty="0"/>
            </a:br>
            <a:br>
              <a:rPr lang="en-US" dirty="0"/>
            </a:br>
            <a:r>
              <a:rPr lang="en-US" dirty="0"/>
              <a:t>We use shungite, iron oxide, steel, quartz, and brass powders, mixed in an epoxy resin. This process when cured creates a piezoelectric effect which passively pulses out the energy effects of the blended ingredients. Creating a field called orgone energy. Just shungite alone is used to clean up EMF and nuclear radiation, the blend of all of these ingredients is what creates the orgone energy field that gently pulses out from the formed object. </a:t>
            </a:r>
            <a:br>
              <a:rPr lang="en-US" dirty="0"/>
            </a:br>
            <a:br>
              <a:rPr lang="en-US" dirty="0"/>
            </a:br>
            <a:r>
              <a:rPr lang="en-US" dirty="0"/>
              <a:t>The end result is a harmonizer that is able to transform the harmful wireless fields from; cell towers, smart meters, smartphones, internet router and your television, into more beneficial energy for you and your plants and pets. </a:t>
            </a:r>
          </a:p>
        </p:txBody>
      </p:sp>
      <p:pic>
        <p:nvPicPr>
          <p:cNvPr id="4" name="Picture 3">
            <a:extLst>
              <a:ext uri="{FF2B5EF4-FFF2-40B4-BE49-F238E27FC236}">
                <a16:creationId xmlns:a16="http://schemas.microsoft.com/office/drawing/2014/main" id="{CDB3F4D5-90BB-4DFE-8C32-BD225FC3D633}"/>
              </a:ext>
            </a:extLst>
          </p:cNvPr>
          <p:cNvPicPr>
            <a:picLocks noChangeAspect="1"/>
          </p:cNvPicPr>
          <p:nvPr/>
        </p:nvPicPr>
        <p:blipFill>
          <a:blip r:embed="rId2"/>
          <a:stretch>
            <a:fillRect/>
          </a:stretch>
        </p:blipFill>
        <p:spPr>
          <a:xfrm>
            <a:off x="6128822" y="2014388"/>
            <a:ext cx="2981353" cy="1692258"/>
          </a:xfrm>
          <a:prstGeom prst="rect">
            <a:avLst/>
          </a:prstGeom>
        </p:spPr>
      </p:pic>
      <p:pic>
        <p:nvPicPr>
          <p:cNvPr id="7" name="Picture 6">
            <a:extLst>
              <a:ext uri="{FF2B5EF4-FFF2-40B4-BE49-F238E27FC236}">
                <a16:creationId xmlns:a16="http://schemas.microsoft.com/office/drawing/2014/main" id="{E2A795B0-EE6C-4201-89F1-1BC08AEB31CB}"/>
              </a:ext>
            </a:extLst>
          </p:cNvPr>
          <p:cNvPicPr>
            <a:picLocks noChangeAspect="1"/>
          </p:cNvPicPr>
          <p:nvPr/>
        </p:nvPicPr>
        <p:blipFill rotWithShape="1">
          <a:blip r:embed="rId3"/>
          <a:srcRect l="4773" r="4773" b="15212"/>
          <a:stretch/>
        </p:blipFill>
        <p:spPr>
          <a:xfrm>
            <a:off x="9291685" y="2026753"/>
            <a:ext cx="2723147" cy="1708805"/>
          </a:xfrm>
          <a:prstGeom prst="rect">
            <a:avLst/>
          </a:prstGeom>
        </p:spPr>
      </p:pic>
      <p:pic>
        <p:nvPicPr>
          <p:cNvPr id="9" name="Picture 8">
            <a:extLst>
              <a:ext uri="{FF2B5EF4-FFF2-40B4-BE49-F238E27FC236}">
                <a16:creationId xmlns:a16="http://schemas.microsoft.com/office/drawing/2014/main" id="{4CADCFEA-BCC3-4651-ABF6-276EB836B147}"/>
              </a:ext>
            </a:extLst>
          </p:cNvPr>
          <p:cNvPicPr>
            <a:picLocks noChangeAspect="1"/>
          </p:cNvPicPr>
          <p:nvPr/>
        </p:nvPicPr>
        <p:blipFill>
          <a:blip r:embed="rId4"/>
          <a:stretch>
            <a:fillRect/>
          </a:stretch>
        </p:blipFill>
        <p:spPr>
          <a:xfrm>
            <a:off x="6182608" y="4191299"/>
            <a:ext cx="2927567" cy="1870833"/>
          </a:xfrm>
          <a:prstGeom prst="rect">
            <a:avLst/>
          </a:prstGeom>
        </p:spPr>
      </p:pic>
      <p:pic>
        <p:nvPicPr>
          <p:cNvPr id="10" name="Picture 9">
            <a:extLst>
              <a:ext uri="{FF2B5EF4-FFF2-40B4-BE49-F238E27FC236}">
                <a16:creationId xmlns:a16="http://schemas.microsoft.com/office/drawing/2014/main" id="{6847B82F-C4A4-4328-8F24-1126326E855D}"/>
              </a:ext>
            </a:extLst>
          </p:cNvPr>
          <p:cNvPicPr>
            <a:picLocks noChangeAspect="1"/>
          </p:cNvPicPr>
          <p:nvPr/>
        </p:nvPicPr>
        <p:blipFill>
          <a:blip r:embed="rId5"/>
          <a:stretch>
            <a:fillRect/>
          </a:stretch>
        </p:blipFill>
        <p:spPr>
          <a:xfrm>
            <a:off x="9347724" y="4191298"/>
            <a:ext cx="2742676" cy="1870833"/>
          </a:xfrm>
          <a:prstGeom prst="rect">
            <a:avLst/>
          </a:prstGeom>
        </p:spPr>
      </p:pic>
      <p:sp>
        <p:nvSpPr>
          <p:cNvPr id="11" name="TextBox 10">
            <a:extLst>
              <a:ext uri="{FF2B5EF4-FFF2-40B4-BE49-F238E27FC236}">
                <a16:creationId xmlns:a16="http://schemas.microsoft.com/office/drawing/2014/main" id="{BC5406F3-C3C5-427A-BABE-A3B6DBA9AA28}"/>
              </a:ext>
            </a:extLst>
          </p:cNvPr>
          <p:cNvSpPr txBox="1"/>
          <p:nvPr/>
        </p:nvSpPr>
        <p:spPr>
          <a:xfrm>
            <a:off x="6830928" y="1417124"/>
            <a:ext cx="4632158" cy="523220"/>
          </a:xfrm>
          <a:prstGeom prst="rect">
            <a:avLst/>
          </a:prstGeom>
          <a:noFill/>
        </p:spPr>
        <p:txBody>
          <a:bodyPr wrap="square" rtlCol="0">
            <a:spAutoFit/>
          </a:bodyPr>
          <a:lstStyle/>
          <a:p>
            <a:r>
              <a:rPr lang="en-US" sz="2800" b="1" dirty="0"/>
              <a:t>How we make our products</a:t>
            </a:r>
            <a:r>
              <a:rPr lang="en-US" dirty="0"/>
              <a:t>:</a:t>
            </a:r>
          </a:p>
        </p:txBody>
      </p:sp>
      <p:sp>
        <p:nvSpPr>
          <p:cNvPr id="12" name="TextBox 11">
            <a:extLst>
              <a:ext uri="{FF2B5EF4-FFF2-40B4-BE49-F238E27FC236}">
                <a16:creationId xmlns:a16="http://schemas.microsoft.com/office/drawing/2014/main" id="{147DFA1A-7899-4CE0-A9AF-21B48A75B9FA}"/>
              </a:ext>
            </a:extLst>
          </p:cNvPr>
          <p:cNvSpPr txBox="1"/>
          <p:nvPr/>
        </p:nvSpPr>
        <p:spPr>
          <a:xfrm>
            <a:off x="6830928" y="3735558"/>
            <a:ext cx="912396" cy="369332"/>
          </a:xfrm>
          <a:prstGeom prst="rect">
            <a:avLst/>
          </a:prstGeom>
          <a:noFill/>
        </p:spPr>
        <p:txBody>
          <a:bodyPr wrap="square" rtlCol="0">
            <a:spAutoFit/>
          </a:bodyPr>
          <a:lstStyle/>
          <a:p>
            <a:r>
              <a:rPr lang="en-US" dirty="0"/>
              <a:t>1. Mix </a:t>
            </a:r>
          </a:p>
        </p:txBody>
      </p:sp>
      <p:sp>
        <p:nvSpPr>
          <p:cNvPr id="15" name="TextBox 14">
            <a:extLst>
              <a:ext uri="{FF2B5EF4-FFF2-40B4-BE49-F238E27FC236}">
                <a16:creationId xmlns:a16="http://schemas.microsoft.com/office/drawing/2014/main" id="{5595C0E0-8B12-405B-88B8-7BBCD2A83EF3}"/>
              </a:ext>
            </a:extLst>
          </p:cNvPr>
          <p:cNvSpPr txBox="1"/>
          <p:nvPr/>
        </p:nvSpPr>
        <p:spPr>
          <a:xfrm>
            <a:off x="10027782" y="3758876"/>
            <a:ext cx="1091938" cy="369332"/>
          </a:xfrm>
          <a:prstGeom prst="rect">
            <a:avLst/>
          </a:prstGeom>
          <a:noFill/>
        </p:spPr>
        <p:txBody>
          <a:bodyPr wrap="square" rtlCol="0">
            <a:spAutoFit/>
          </a:bodyPr>
          <a:lstStyle/>
          <a:p>
            <a:r>
              <a:rPr lang="en-US" dirty="0"/>
              <a:t>2. blend </a:t>
            </a:r>
          </a:p>
        </p:txBody>
      </p:sp>
      <p:sp>
        <p:nvSpPr>
          <p:cNvPr id="16" name="TextBox 15">
            <a:extLst>
              <a:ext uri="{FF2B5EF4-FFF2-40B4-BE49-F238E27FC236}">
                <a16:creationId xmlns:a16="http://schemas.microsoft.com/office/drawing/2014/main" id="{38261AD8-C20E-4F2A-ADA3-AC38DA04796F}"/>
              </a:ext>
            </a:extLst>
          </p:cNvPr>
          <p:cNvSpPr txBox="1"/>
          <p:nvPr/>
        </p:nvSpPr>
        <p:spPr>
          <a:xfrm>
            <a:off x="6812880" y="6070004"/>
            <a:ext cx="912396" cy="369332"/>
          </a:xfrm>
          <a:prstGeom prst="rect">
            <a:avLst/>
          </a:prstGeom>
          <a:noFill/>
        </p:spPr>
        <p:txBody>
          <a:bodyPr wrap="square" rtlCol="0">
            <a:spAutoFit/>
          </a:bodyPr>
          <a:lstStyle/>
          <a:p>
            <a:r>
              <a:rPr lang="en-US" dirty="0"/>
              <a:t>3. pour</a:t>
            </a:r>
          </a:p>
        </p:txBody>
      </p:sp>
      <p:sp>
        <p:nvSpPr>
          <p:cNvPr id="17" name="TextBox 16">
            <a:extLst>
              <a:ext uri="{FF2B5EF4-FFF2-40B4-BE49-F238E27FC236}">
                <a16:creationId xmlns:a16="http://schemas.microsoft.com/office/drawing/2014/main" id="{C1097F84-64F1-4B09-8B65-ABEACD15AC6A}"/>
              </a:ext>
            </a:extLst>
          </p:cNvPr>
          <p:cNvSpPr txBox="1"/>
          <p:nvPr/>
        </p:nvSpPr>
        <p:spPr>
          <a:xfrm>
            <a:off x="10207324" y="6096457"/>
            <a:ext cx="912396" cy="369332"/>
          </a:xfrm>
          <a:prstGeom prst="rect">
            <a:avLst/>
          </a:prstGeom>
          <a:noFill/>
        </p:spPr>
        <p:txBody>
          <a:bodyPr wrap="square" rtlCol="0">
            <a:spAutoFit/>
          </a:bodyPr>
          <a:lstStyle/>
          <a:p>
            <a:r>
              <a:rPr lang="en-US" dirty="0"/>
              <a:t>4. cure</a:t>
            </a:r>
          </a:p>
        </p:txBody>
      </p:sp>
    </p:spTree>
    <p:extLst>
      <p:ext uri="{BB962C8B-B14F-4D97-AF65-F5344CB8AC3E}">
        <p14:creationId xmlns:p14="http://schemas.microsoft.com/office/powerpoint/2010/main" val="2267884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6" name="Rectangle 5">
            <a:extLst>
              <a:ext uri="{FF2B5EF4-FFF2-40B4-BE49-F238E27FC236}">
                <a16:creationId xmlns:a16="http://schemas.microsoft.com/office/drawing/2014/main" id="{9F4F6B2C-E7FF-42B1-902E-B4D81A637729}"/>
              </a:ext>
            </a:extLst>
          </p:cNvPr>
          <p:cNvSpPr/>
          <p:nvPr/>
        </p:nvSpPr>
        <p:spPr>
          <a:xfrm>
            <a:off x="3029855" y="209"/>
            <a:ext cx="7798566" cy="861774"/>
          </a:xfrm>
          <a:prstGeom prst="rect">
            <a:avLst/>
          </a:prstGeom>
        </p:spPr>
        <p:txBody>
          <a:bodyPr wrap="square">
            <a:spAutoFit/>
          </a:bodyPr>
          <a:lstStyle/>
          <a:p>
            <a:pPr lvl="0"/>
            <a:r>
              <a:rPr lang="en-US" sz="3200" dirty="0"/>
              <a:t>HOW TO MEASURE THE EFFECTS</a:t>
            </a:r>
          </a:p>
          <a:p>
            <a:pPr lvl="0"/>
            <a:endParaRPr lang="en-US" dirty="0"/>
          </a:p>
        </p:txBody>
      </p:sp>
      <p:sp>
        <p:nvSpPr>
          <p:cNvPr id="3" name="TextBox 2">
            <a:extLst>
              <a:ext uri="{FF2B5EF4-FFF2-40B4-BE49-F238E27FC236}">
                <a16:creationId xmlns:a16="http://schemas.microsoft.com/office/drawing/2014/main" id="{1DC70734-2ED5-4427-8A97-D44C0FF83035}"/>
              </a:ext>
            </a:extLst>
          </p:cNvPr>
          <p:cNvSpPr txBox="1"/>
          <p:nvPr/>
        </p:nvSpPr>
        <p:spPr>
          <a:xfrm>
            <a:off x="55032" y="2553143"/>
            <a:ext cx="3441031" cy="646331"/>
          </a:xfrm>
          <a:prstGeom prst="rect">
            <a:avLst/>
          </a:prstGeom>
          <a:noFill/>
        </p:spPr>
        <p:txBody>
          <a:bodyPr wrap="square" rtlCol="0">
            <a:spAutoFit/>
          </a:bodyPr>
          <a:lstStyle/>
          <a:p>
            <a:r>
              <a:rPr lang="en-US" dirty="0"/>
              <a:t>Blood samples are preserved for longer periods of time. </a:t>
            </a:r>
          </a:p>
        </p:txBody>
      </p:sp>
      <p:pic>
        <p:nvPicPr>
          <p:cNvPr id="4" name="Picture 3">
            <a:extLst>
              <a:ext uri="{FF2B5EF4-FFF2-40B4-BE49-F238E27FC236}">
                <a16:creationId xmlns:a16="http://schemas.microsoft.com/office/drawing/2014/main" id="{9B5A4093-EA9E-4CAA-A4FA-922F8B1CA735}"/>
              </a:ext>
            </a:extLst>
          </p:cNvPr>
          <p:cNvPicPr>
            <a:picLocks noChangeAspect="1"/>
          </p:cNvPicPr>
          <p:nvPr/>
        </p:nvPicPr>
        <p:blipFill>
          <a:blip r:embed="rId2"/>
          <a:stretch>
            <a:fillRect/>
          </a:stretch>
        </p:blipFill>
        <p:spPr>
          <a:xfrm>
            <a:off x="55032" y="635096"/>
            <a:ext cx="3590925" cy="1924776"/>
          </a:xfrm>
          <a:prstGeom prst="rect">
            <a:avLst/>
          </a:prstGeom>
        </p:spPr>
      </p:pic>
      <p:pic>
        <p:nvPicPr>
          <p:cNvPr id="7" name="Picture 6">
            <a:extLst>
              <a:ext uri="{FF2B5EF4-FFF2-40B4-BE49-F238E27FC236}">
                <a16:creationId xmlns:a16="http://schemas.microsoft.com/office/drawing/2014/main" id="{49C07E73-3A46-454D-BC12-D2D25CC62B53}"/>
              </a:ext>
            </a:extLst>
          </p:cNvPr>
          <p:cNvPicPr>
            <a:picLocks noChangeAspect="1"/>
          </p:cNvPicPr>
          <p:nvPr/>
        </p:nvPicPr>
        <p:blipFill>
          <a:blip r:embed="rId3"/>
          <a:stretch>
            <a:fillRect/>
          </a:stretch>
        </p:blipFill>
        <p:spPr>
          <a:xfrm>
            <a:off x="8618879" y="978636"/>
            <a:ext cx="3368193" cy="1711932"/>
          </a:xfrm>
          <a:prstGeom prst="rect">
            <a:avLst/>
          </a:prstGeom>
        </p:spPr>
      </p:pic>
      <p:sp>
        <p:nvSpPr>
          <p:cNvPr id="10" name="TextBox 9">
            <a:extLst>
              <a:ext uri="{FF2B5EF4-FFF2-40B4-BE49-F238E27FC236}">
                <a16:creationId xmlns:a16="http://schemas.microsoft.com/office/drawing/2014/main" id="{40EF302D-6AFB-4E29-B67F-3828A1D0FC43}"/>
              </a:ext>
            </a:extLst>
          </p:cNvPr>
          <p:cNvSpPr txBox="1"/>
          <p:nvPr/>
        </p:nvSpPr>
        <p:spPr>
          <a:xfrm>
            <a:off x="9205311" y="2816524"/>
            <a:ext cx="2616218" cy="923330"/>
          </a:xfrm>
          <a:prstGeom prst="rect">
            <a:avLst/>
          </a:prstGeom>
          <a:noFill/>
        </p:spPr>
        <p:txBody>
          <a:bodyPr wrap="square" rtlCol="0">
            <a:spAutoFit/>
          </a:bodyPr>
          <a:lstStyle/>
          <a:p>
            <a:r>
              <a:rPr lang="en-US" dirty="0"/>
              <a:t>Preserving fruits and vegetable for longer periods of time</a:t>
            </a:r>
          </a:p>
        </p:txBody>
      </p:sp>
      <p:pic>
        <p:nvPicPr>
          <p:cNvPr id="9" name="Picture 8">
            <a:extLst>
              <a:ext uri="{FF2B5EF4-FFF2-40B4-BE49-F238E27FC236}">
                <a16:creationId xmlns:a16="http://schemas.microsoft.com/office/drawing/2014/main" id="{3328A488-5CC2-4852-A669-CD9DB2B8EBFB}"/>
              </a:ext>
            </a:extLst>
          </p:cNvPr>
          <p:cNvPicPr>
            <a:picLocks noChangeAspect="1"/>
          </p:cNvPicPr>
          <p:nvPr/>
        </p:nvPicPr>
        <p:blipFill>
          <a:blip r:embed="rId4"/>
          <a:stretch>
            <a:fillRect/>
          </a:stretch>
        </p:blipFill>
        <p:spPr>
          <a:xfrm>
            <a:off x="1491784" y="3349553"/>
            <a:ext cx="3279169" cy="1704796"/>
          </a:xfrm>
          <a:prstGeom prst="rect">
            <a:avLst/>
          </a:prstGeom>
        </p:spPr>
      </p:pic>
      <p:sp>
        <p:nvSpPr>
          <p:cNvPr id="12" name="TextBox 11">
            <a:extLst>
              <a:ext uri="{FF2B5EF4-FFF2-40B4-BE49-F238E27FC236}">
                <a16:creationId xmlns:a16="http://schemas.microsoft.com/office/drawing/2014/main" id="{6D64B156-B476-4C98-84F5-FF6E84F62F35}"/>
              </a:ext>
            </a:extLst>
          </p:cNvPr>
          <p:cNvSpPr txBox="1"/>
          <p:nvPr/>
        </p:nvSpPr>
        <p:spPr>
          <a:xfrm>
            <a:off x="91126" y="3600903"/>
            <a:ext cx="1684421" cy="923330"/>
          </a:xfrm>
          <a:prstGeom prst="rect">
            <a:avLst/>
          </a:prstGeom>
          <a:noFill/>
        </p:spPr>
        <p:txBody>
          <a:bodyPr wrap="square" rtlCol="0">
            <a:spAutoFit/>
          </a:bodyPr>
          <a:lstStyle/>
          <a:p>
            <a:r>
              <a:rPr lang="en-US" dirty="0"/>
              <a:t>Better seed germination results</a:t>
            </a:r>
          </a:p>
        </p:txBody>
      </p:sp>
      <p:pic>
        <p:nvPicPr>
          <p:cNvPr id="11" name="Picture 10">
            <a:extLst>
              <a:ext uri="{FF2B5EF4-FFF2-40B4-BE49-F238E27FC236}">
                <a16:creationId xmlns:a16="http://schemas.microsoft.com/office/drawing/2014/main" id="{C900A6FB-F8A9-4065-AC9D-18F829AD6455}"/>
              </a:ext>
            </a:extLst>
          </p:cNvPr>
          <p:cNvPicPr>
            <a:picLocks noChangeAspect="1"/>
          </p:cNvPicPr>
          <p:nvPr/>
        </p:nvPicPr>
        <p:blipFill>
          <a:blip r:embed="rId5"/>
          <a:stretch>
            <a:fillRect/>
          </a:stretch>
        </p:blipFill>
        <p:spPr>
          <a:xfrm>
            <a:off x="5157058" y="4274998"/>
            <a:ext cx="3249174" cy="1780236"/>
          </a:xfrm>
          <a:prstGeom prst="rect">
            <a:avLst/>
          </a:prstGeom>
        </p:spPr>
      </p:pic>
      <p:sp>
        <p:nvSpPr>
          <p:cNvPr id="15" name="TextBox 14">
            <a:extLst>
              <a:ext uri="{FF2B5EF4-FFF2-40B4-BE49-F238E27FC236}">
                <a16:creationId xmlns:a16="http://schemas.microsoft.com/office/drawing/2014/main" id="{C4C1A184-82C2-4579-A5B6-3B6F95CCCC18}"/>
              </a:ext>
            </a:extLst>
          </p:cNvPr>
          <p:cNvSpPr txBox="1"/>
          <p:nvPr/>
        </p:nvSpPr>
        <p:spPr>
          <a:xfrm>
            <a:off x="5542488" y="6069843"/>
            <a:ext cx="3441031" cy="369332"/>
          </a:xfrm>
          <a:prstGeom prst="rect">
            <a:avLst/>
          </a:prstGeom>
          <a:noFill/>
        </p:spPr>
        <p:txBody>
          <a:bodyPr wrap="square" rtlCol="0">
            <a:spAutoFit/>
          </a:bodyPr>
          <a:lstStyle/>
          <a:p>
            <a:r>
              <a:rPr lang="en-US" dirty="0"/>
              <a:t>Bigger yields in plants</a:t>
            </a:r>
          </a:p>
        </p:txBody>
      </p:sp>
      <p:pic>
        <p:nvPicPr>
          <p:cNvPr id="13" name="Picture 12">
            <a:extLst>
              <a:ext uri="{FF2B5EF4-FFF2-40B4-BE49-F238E27FC236}">
                <a16:creationId xmlns:a16="http://schemas.microsoft.com/office/drawing/2014/main" id="{3886BDB3-3253-4055-AB6E-A63686C40032}"/>
              </a:ext>
            </a:extLst>
          </p:cNvPr>
          <p:cNvPicPr>
            <a:picLocks noChangeAspect="1"/>
          </p:cNvPicPr>
          <p:nvPr/>
        </p:nvPicPr>
        <p:blipFill>
          <a:blip r:embed="rId6"/>
          <a:stretch>
            <a:fillRect/>
          </a:stretch>
        </p:blipFill>
        <p:spPr>
          <a:xfrm>
            <a:off x="4375041" y="682873"/>
            <a:ext cx="3746780" cy="2400787"/>
          </a:xfrm>
          <a:prstGeom prst="rect">
            <a:avLst/>
          </a:prstGeom>
        </p:spPr>
      </p:pic>
      <p:sp>
        <p:nvSpPr>
          <p:cNvPr id="17" name="TextBox 16">
            <a:extLst>
              <a:ext uri="{FF2B5EF4-FFF2-40B4-BE49-F238E27FC236}">
                <a16:creationId xmlns:a16="http://schemas.microsoft.com/office/drawing/2014/main" id="{6E359907-73D6-4A04-8F0F-C7FFE4888802}"/>
              </a:ext>
            </a:extLst>
          </p:cNvPr>
          <p:cNvSpPr txBox="1"/>
          <p:nvPr/>
        </p:nvSpPr>
        <p:spPr>
          <a:xfrm>
            <a:off x="5267616" y="3059668"/>
            <a:ext cx="3441031" cy="369332"/>
          </a:xfrm>
          <a:prstGeom prst="rect">
            <a:avLst/>
          </a:prstGeom>
          <a:noFill/>
        </p:spPr>
        <p:txBody>
          <a:bodyPr wrap="square" rtlCol="0">
            <a:spAutoFit/>
          </a:bodyPr>
          <a:lstStyle/>
          <a:p>
            <a:r>
              <a:rPr lang="en-US" dirty="0"/>
              <a:t>Providing pain relief</a:t>
            </a:r>
          </a:p>
        </p:txBody>
      </p:sp>
      <p:pic>
        <p:nvPicPr>
          <p:cNvPr id="18" name="Picture 17">
            <a:extLst>
              <a:ext uri="{FF2B5EF4-FFF2-40B4-BE49-F238E27FC236}">
                <a16:creationId xmlns:a16="http://schemas.microsoft.com/office/drawing/2014/main" id="{9BC460FC-FF3C-4507-805D-C34BB44AA5ED}"/>
              </a:ext>
            </a:extLst>
          </p:cNvPr>
          <p:cNvPicPr>
            <a:picLocks noChangeAspect="1"/>
          </p:cNvPicPr>
          <p:nvPr/>
        </p:nvPicPr>
        <p:blipFill>
          <a:blip r:embed="rId7"/>
          <a:stretch>
            <a:fillRect/>
          </a:stretch>
        </p:blipFill>
        <p:spPr>
          <a:xfrm>
            <a:off x="8814948" y="4062568"/>
            <a:ext cx="2852057" cy="1616562"/>
          </a:xfrm>
          <a:prstGeom prst="rect">
            <a:avLst/>
          </a:prstGeom>
        </p:spPr>
      </p:pic>
      <p:sp>
        <p:nvSpPr>
          <p:cNvPr id="19" name="TextBox 18">
            <a:extLst>
              <a:ext uri="{FF2B5EF4-FFF2-40B4-BE49-F238E27FC236}">
                <a16:creationId xmlns:a16="http://schemas.microsoft.com/office/drawing/2014/main" id="{855B5115-D73C-4100-AB95-FD361E3E3585}"/>
              </a:ext>
            </a:extLst>
          </p:cNvPr>
          <p:cNvSpPr txBox="1"/>
          <p:nvPr/>
        </p:nvSpPr>
        <p:spPr>
          <a:xfrm>
            <a:off x="8534883" y="5640463"/>
            <a:ext cx="3760667" cy="369332"/>
          </a:xfrm>
          <a:prstGeom prst="rect">
            <a:avLst/>
          </a:prstGeom>
          <a:noFill/>
        </p:spPr>
        <p:txBody>
          <a:bodyPr wrap="square" rtlCol="0">
            <a:spAutoFit/>
          </a:bodyPr>
          <a:lstStyle/>
          <a:p>
            <a:r>
              <a:rPr lang="en-US" dirty="0"/>
              <a:t>Aiding in better sleep and relaxation</a:t>
            </a:r>
          </a:p>
        </p:txBody>
      </p:sp>
      <p:pic>
        <p:nvPicPr>
          <p:cNvPr id="20" name="Picture 19">
            <a:extLst>
              <a:ext uri="{FF2B5EF4-FFF2-40B4-BE49-F238E27FC236}">
                <a16:creationId xmlns:a16="http://schemas.microsoft.com/office/drawing/2014/main" id="{E960E827-4148-4C24-9C8B-7CCEEA5D32D2}"/>
              </a:ext>
            </a:extLst>
          </p:cNvPr>
          <p:cNvPicPr>
            <a:picLocks noChangeAspect="1"/>
          </p:cNvPicPr>
          <p:nvPr/>
        </p:nvPicPr>
        <p:blipFill>
          <a:blip r:embed="rId8"/>
          <a:stretch>
            <a:fillRect/>
          </a:stretch>
        </p:blipFill>
        <p:spPr>
          <a:xfrm>
            <a:off x="252894" y="5204428"/>
            <a:ext cx="2861467" cy="1541471"/>
          </a:xfrm>
          <a:prstGeom prst="rect">
            <a:avLst/>
          </a:prstGeom>
        </p:spPr>
      </p:pic>
      <p:sp>
        <p:nvSpPr>
          <p:cNvPr id="21" name="TextBox 20">
            <a:extLst>
              <a:ext uri="{FF2B5EF4-FFF2-40B4-BE49-F238E27FC236}">
                <a16:creationId xmlns:a16="http://schemas.microsoft.com/office/drawing/2014/main" id="{D5B95809-72A8-44A0-B90B-C4CF504847F6}"/>
              </a:ext>
            </a:extLst>
          </p:cNvPr>
          <p:cNvSpPr txBox="1"/>
          <p:nvPr/>
        </p:nvSpPr>
        <p:spPr>
          <a:xfrm>
            <a:off x="3132108" y="5388332"/>
            <a:ext cx="1796890" cy="1200329"/>
          </a:xfrm>
          <a:prstGeom prst="rect">
            <a:avLst/>
          </a:prstGeom>
          <a:noFill/>
        </p:spPr>
        <p:txBody>
          <a:bodyPr wrap="square" rtlCol="0">
            <a:spAutoFit/>
          </a:bodyPr>
          <a:lstStyle/>
          <a:p>
            <a:r>
              <a:rPr lang="en-US" dirty="0"/>
              <a:t>Seeing the energy field form in frozen water</a:t>
            </a:r>
          </a:p>
        </p:txBody>
      </p:sp>
    </p:spTree>
    <p:extLst>
      <p:ext uri="{BB962C8B-B14F-4D97-AF65-F5344CB8AC3E}">
        <p14:creationId xmlns:p14="http://schemas.microsoft.com/office/powerpoint/2010/main" val="4019069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C483A3-8440-4156-BE32-2ADE02B73FAB}"/>
              </a:ext>
            </a:extLst>
          </p:cNvPr>
          <p:cNvSpPr/>
          <p:nvPr/>
        </p:nvSpPr>
        <p:spPr>
          <a:xfrm>
            <a:off x="7644809" y="713118"/>
            <a:ext cx="4242390"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5" name="Picture 4">
            <a:extLst>
              <a:ext uri="{FF2B5EF4-FFF2-40B4-BE49-F238E27FC236}">
                <a16:creationId xmlns:a16="http://schemas.microsoft.com/office/drawing/2014/main" id="{26EAC934-EAB9-4FFE-8CF9-0F72A283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54" y="1551243"/>
            <a:ext cx="1017748" cy="1018987"/>
          </a:xfrm>
          <a:prstGeom prst="rect">
            <a:avLst/>
          </a:prstGeom>
          <a:effectLst>
            <a:glow rad="431800">
              <a:schemeClr val="accent1">
                <a:satMod val="175000"/>
                <a:alpha val="40000"/>
              </a:schemeClr>
            </a:glow>
          </a:effectLst>
        </p:spPr>
      </p:pic>
      <p:pic>
        <p:nvPicPr>
          <p:cNvPr id="6" name="Picture 5">
            <a:extLst>
              <a:ext uri="{FF2B5EF4-FFF2-40B4-BE49-F238E27FC236}">
                <a16:creationId xmlns:a16="http://schemas.microsoft.com/office/drawing/2014/main" id="{BC690CD5-B729-4737-B7BD-DEB526C4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69" y="1550862"/>
            <a:ext cx="1017748" cy="1012232"/>
          </a:xfrm>
          <a:prstGeom prst="rect">
            <a:avLst/>
          </a:prstGeom>
          <a:effectLst>
            <a:glow rad="431800">
              <a:schemeClr val="accent1">
                <a:satMod val="175000"/>
                <a:alpha val="40000"/>
              </a:schemeClr>
            </a:glow>
          </a:effectLst>
        </p:spPr>
      </p:pic>
      <p:pic>
        <p:nvPicPr>
          <p:cNvPr id="7" name="Picture 6">
            <a:extLst>
              <a:ext uri="{FF2B5EF4-FFF2-40B4-BE49-F238E27FC236}">
                <a16:creationId xmlns:a16="http://schemas.microsoft.com/office/drawing/2014/main" id="{5AEAAF6D-4276-4ECC-924B-732A2943B286}"/>
              </a:ext>
            </a:extLst>
          </p:cNvPr>
          <p:cNvPicPr>
            <a:picLocks noChangeAspect="1"/>
          </p:cNvPicPr>
          <p:nvPr/>
        </p:nvPicPr>
        <p:blipFill>
          <a:blip r:embed="rId4"/>
          <a:stretch>
            <a:fillRect/>
          </a:stretch>
        </p:blipFill>
        <p:spPr>
          <a:xfrm>
            <a:off x="526229" y="3764822"/>
            <a:ext cx="1402130" cy="726558"/>
          </a:xfrm>
          <a:prstGeom prst="rect">
            <a:avLst/>
          </a:prstGeom>
        </p:spPr>
      </p:pic>
      <p:grpSp>
        <p:nvGrpSpPr>
          <p:cNvPr id="8" name="Group 7">
            <a:extLst>
              <a:ext uri="{FF2B5EF4-FFF2-40B4-BE49-F238E27FC236}">
                <a16:creationId xmlns:a16="http://schemas.microsoft.com/office/drawing/2014/main" id="{81749A3D-7526-4038-A245-7E27C3EEE5A5}"/>
              </a:ext>
            </a:extLst>
          </p:cNvPr>
          <p:cNvGrpSpPr/>
          <p:nvPr/>
        </p:nvGrpSpPr>
        <p:grpSpPr>
          <a:xfrm>
            <a:off x="437423" y="2770600"/>
            <a:ext cx="1410259" cy="856569"/>
            <a:chOff x="516835" y="906866"/>
            <a:chExt cx="7564042" cy="5951134"/>
          </a:xfrm>
        </p:grpSpPr>
        <p:pic>
          <p:nvPicPr>
            <p:cNvPr id="9" name="Picture 8">
              <a:extLst>
                <a:ext uri="{FF2B5EF4-FFF2-40B4-BE49-F238E27FC236}">
                  <a16:creationId xmlns:a16="http://schemas.microsoft.com/office/drawing/2014/main" id="{0891135E-1E9F-4DDD-B489-542ED7ED8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2773">
              <a:off x="516835" y="906866"/>
              <a:ext cx="3419996" cy="5044268"/>
            </a:xfrm>
            <a:prstGeom prst="rect">
              <a:avLst/>
            </a:prstGeom>
          </p:spPr>
        </p:pic>
        <p:pic>
          <p:nvPicPr>
            <p:cNvPr id="10" name="Picture 9">
              <a:extLst>
                <a:ext uri="{FF2B5EF4-FFF2-40B4-BE49-F238E27FC236}">
                  <a16:creationId xmlns:a16="http://schemas.microsoft.com/office/drawing/2014/main" id="{75359EC4-9457-4F4B-A23E-EF830E637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9218">
              <a:off x="4660881" y="934910"/>
              <a:ext cx="3419996" cy="5044268"/>
            </a:xfrm>
            <a:prstGeom prst="rect">
              <a:avLst/>
            </a:prstGeom>
          </p:spPr>
        </p:pic>
        <p:pic>
          <p:nvPicPr>
            <p:cNvPr id="11" name="Picture 10">
              <a:extLst>
                <a:ext uri="{FF2B5EF4-FFF2-40B4-BE49-F238E27FC236}">
                  <a16:creationId xmlns:a16="http://schemas.microsoft.com/office/drawing/2014/main" id="{72763FE4-E075-4A0C-B302-802E7B9D5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786" y="1822260"/>
              <a:ext cx="3414214" cy="5035740"/>
            </a:xfrm>
            <a:prstGeom prst="rect">
              <a:avLst/>
            </a:prstGeom>
          </p:spPr>
        </p:pic>
      </p:grpSp>
      <p:pic>
        <p:nvPicPr>
          <p:cNvPr id="12" name="Picture 11">
            <a:extLst>
              <a:ext uri="{FF2B5EF4-FFF2-40B4-BE49-F238E27FC236}">
                <a16:creationId xmlns:a16="http://schemas.microsoft.com/office/drawing/2014/main" id="{67506632-689E-4526-8ED0-6CE605ED58A4}"/>
              </a:ext>
            </a:extLst>
          </p:cNvPr>
          <p:cNvPicPr>
            <a:picLocks noChangeAspect="1"/>
          </p:cNvPicPr>
          <p:nvPr/>
        </p:nvPicPr>
        <p:blipFill rotWithShape="1">
          <a:blip r:embed="rId8"/>
          <a:srcRect b="43601"/>
          <a:stretch/>
        </p:blipFill>
        <p:spPr>
          <a:xfrm>
            <a:off x="-92517" y="4583982"/>
            <a:ext cx="2538394" cy="987734"/>
          </a:xfrm>
          <a:prstGeom prst="rect">
            <a:avLst/>
          </a:prstGeom>
        </p:spPr>
      </p:pic>
      <p:pic>
        <p:nvPicPr>
          <p:cNvPr id="13" name="Picture 12">
            <a:extLst>
              <a:ext uri="{FF2B5EF4-FFF2-40B4-BE49-F238E27FC236}">
                <a16:creationId xmlns:a16="http://schemas.microsoft.com/office/drawing/2014/main" id="{4F203CFE-C2F9-4DE3-8C1B-3D63579DA163}"/>
              </a:ext>
            </a:extLst>
          </p:cNvPr>
          <p:cNvPicPr>
            <a:picLocks noChangeAspect="1"/>
          </p:cNvPicPr>
          <p:nvPr/>
        </p:nvPicPr>
        <p:blipFill rotWithShape="1">
          <a:blip r:embed="rId9"/>
          <a:srcRect r="50000"/>
          <a:stretch/>
        </p:blipFill>
        <p:spPr>
          <a:xfrm>
            <a:off x="710349" y="656711"/>
            <a:ext cx="1033889" cy="742159"/>
          </a:xfrm>
          <a:prstGeom prst="rect">
            <a:avLst/>
          </a:prstGeom>
        </p:spPr>
      </p:pic>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10"/>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r>
              <a:rPr lang="en-US" dirty="0"/>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r>
              <a:rPr lang="en-US" dirty="0"/>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r>
              <a:rPr lang="en-US" dirty="0"/>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r>
              <a:rPr lang="en-US" dirty="0"/>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6" y="4985089"/>
            <a:ext cx="4402154" cy="923330"/>
          </a:xfrm>
          <a:prstGeom prst="rect">
            <a:avLst/>
          </a:prstGeom>
          <a:noFill/>
        </p:spPr>
        <p:txBody>
          <a:bodyPr wrap="square" rtlCol="0">
            <a:spAutoFit/>
          </a:bodyPr>
          <a:lstStyle/>
          <a:p>
            <a:r>
              <a:rPr lang="en-US" dirty="0"/>
              <a:t>PYRAMIDS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5" y="6032085"/>
            <a:ext cx="5633309" cy="646331"/>
          </a:xfrm>
          <a:prstGeom prst="rect">
            <a:avLst/>
          </a:prstGeom>
          <a:noFill/>
        </p:spPr>
        <p:txBody>
          <a:bodyPr wrap="square" rtlCol="0">
            <a:spAutoFit/>
          </a:bodyPr>
          <a:lstStyle/>
          <a:p>
            <a:r>
              <a:rPr lang="en-US" dirty="0"/>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7760706" y="757569"/>
            <a:ext cx="4010596" cy="923330"/>
          </a:xfrm>
          <a:prstGeom prst="rect">
            <a:avLst/>
          </a:prstGeom>
          <a:noFill/>
        </p:spPr>
        <p:txBody>
          <a:bodyPr wrap="square" rtlCol="0">
            <a:spAutoFit/>
          </a:bodyPr>
          <a:lstStyle/>
          <a:p>
            <a:r>
              <a:rPr lang="en-US" b="1" dirty="0">
                <a:solidFill>
                  <a:schemeClr val="bg1"/>
                </a:solidFill>
              </a:rPr>
              <a:t>HELP SUPPORT  THE CRAZZ FILES BY SHOPPING FROM THIS LINK: https://www.ftwproject.com/ref/451 </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r>
              <a:rPr lang="en-US" dirty="0"/>
              <a:t>SCIENTIFIC STUDIES AND DOCUMENTATION  DESCRIBING HOW OUR PRODUCTS WORK AVAILABLE ON OUR WEBSITE. </a:t>
            </a:r>
          </a:p>
        </p:txBody>
      </p:sp>
      <p:pic>
        <p:nvPicPr>
          <p:cNvPr id="3" name="Picture 2">
            <a:extLst>
              <a:ext uri="{FF2B5EF4-FFF2-40B4-BE49-F238E27FC236}">
                <a16:creationId xmlns:a16="http://schemas.microsoft.com/office/drawing/2014/main" id="{7EA9FFA3-A24F-4579-A06E-1DC57A5CF02A}"/>
              </a:ext>
            </a:extLst>
          </p:cNvPr>
          <p:cNvPicPr>
            <a:picLocks noChangeAspect="1"/>
          </p:cNvPicPr>
          <p:nvPr/>
        </p:nvPicPr>
        <p:blipFill>
          <a:blip r:embed="rId11"/>
          <a:stretch>
            <a:fillRect/>
          </a:stretch>
        </p:blipFill>
        <p:spPr>
          <a:xfrm>
            <a:off x="7760706" y="1804583"/>
            <a:ext cx="4431294" cy="1204429"/>
          </a:xfrm>
          <a:prstGeom prst="rect">
            <a:avLst/>
          </a:prstGeom>
        </p:spPr>
      </p:pic>
    </p:spTree>
    <p:extLst>
      <p:ext uri="{BB962C8B-B14F-4D97-AF65-F5344CB8AC3E}">
        <p14:creationId xmlns:p14="http://schemas.microsoft.com/office/powerpoint/2010/main" val="2907417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13489" y="965704"/>
            <a:ext cx="13740732" cy="677108"/>
          </a:xfrm>
          <a:prstGeom prst="rect">
            <a:avLst/>
          </a:prstGeom>
          <a:noFill/>
        </p:spPr>
        <p:txBody>
          <a:bodyPr wrap="square" rtlCol="0">
            <a:spAutoFit/>
          </a:bodyPr>
          <a:lstStyle/>
          <a:p>
            <a:pPr algn="ctr"/>
            <a:r>
              <a:rPr lang="en-US" sz="2000" dirty="0"/>
              <a:t>Stunning effects of Immune system treatments shown to eradicate nanotechnology found in the shots.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9403367" y="4262776"/>
            <a:ext cx="2489771" cy="2031325"/>
          </a:xfrm>
          <a:prstGeom prst="rect">
            <a:avLst/>
          </a:prstGeom>
        </p:spPr>
        <p:txBody>
          <a:bodyPr wrap="square">
            <a:spAutoFit/>
          </a:bodyPr>
          <a:lstStyle/>
          <a:p>
            <a:pPr lvl="0"/>
            <a:r>
              <a:rPr lang="en-US" dirty="0"/>
              <a:t>Figure 17 3D. Darpa Hydrogel Crystals. To this was added human saliva with antibodies on the left and then on the right ivermectin. see Figures 18 and 19.</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9" name="TextBox 8">
            <a:extLst>
              <a:ext uri="{FF2B5EF4-FFF2-40B4-BE49-F238E27FC236}">
                <a16:creationId xmlns:a16="http://schemas.microsoft.com/office/drawing/2014/main" id="{F741BBA7-3865-42E6-A4C2-E6E8C7A05404}"/>
              </a:ext>
            </a:extLst>
          </p:cNvPr>
          <p:cNvSpPr txBox="1"/>
          <p:nvPr/>
        </p:nvSpPr>
        <p:spPr>
          <a:xfrm>
            <a:off x="-133016" y="-39792"/>
            <a:ext cx="7508374" cy="1046440"/>
          </a:xfrm>
          <a:prstGeom prst="rect">
            <a:avLst/>
          </a:prstGeom>
          <a:noFill/>
        </p:spPr>
        <p:txBody>
          <a:bodyPr wrap="square" rtlCol="0">
            <a:spAutoFit/>
          </a:bodyPr>
          <a:lstStyle/>
          <a:p>
            <a:pPr algn="ctr"/>
            <a:r>
              <a:rPr lang="en-US" sz="4400" dirty="0"/>
              <a:t>HOW TO PROTECT YOURSELF</a:t>
            </a:r>
          </a:p>
          <a:p>
            <a:endParaRPr lang="en-US" dirty="0"/>
          </a:p>
        </p:txBody>
      </p:sp>
      <p:sp>
        <p:nvSpPr>
          <p:cNvPr id="10" name="Rectangle 9">
            <a:extLst>
              <a:ext uri="{FF2B5EF4-FFF2-40B4-BE49-F238E27FC236}">
                <a16:creationId xmlns:a16="http://schemas.microsoft.com/office/drawing/2014/main" id="{AD3BEBA8-5856-4D6E-ABF2-284E0F2F7273}"/>
              </a:ext>
            </a:extLst>
          </p:cNvPr>
          <p:cNvSpPr/>
          <p:nvPr/>
        </p:nvSpPr>
        <p:spPr>
          <a:xfrm>
            <a:off x="3167038" y="546851"/>
            <a:ext cx="7192551" cy="800219"/>
          </a:xfrm>
          <a:prstGeom prst="rect">
            <a:avLst/>
          </a:prstGeom>
        </p:spPr>
        <p:txBody>
          <a:bodyPr wrap="square">
            <a:spAutoFit/>
          </a:bodyPr>
          <a:lstStyle/>
          <a:p>
            <a:pPr lvl="0"/>
            <a:r>
              <a:rPr lang="en-US" sz="2800" dirty="0"/>
              <a:t>#2 STRENGTHEN YOUR IMMUNE SYSTEM</a:t>
            </a:r>
          </a:p>
          <a:p>
            <a:pPr lvl="0"/>
            <a:endParaRPr lang="en-US" dirty="0"/>
          </a:p>
        </p:txBody>
      </p:sp>
      <p:pic>
        <p:nvPicPr>
          <p:cNvPr id="2" name="Picture 1">
            <a:extLst>
              <a:ext uri="{FF2B5EF4-FFF2-40B4-BE49-F238E27FC236}">
                <a16:creationId xmlns:a16="http://schemas.microsoft.com/office/drawing/2014/main" id="{F4A8A6BC-F9A5-41C5-9064-BB64A23F4E16}"/>
              </a:ext>
            </a:extLst>
          </p:cNvPr>
          <p:cNvPicPr>
            <a:picLocks noChangeAspect="1"/>
          </p:cNvPicPr>
          <p:nvPr/>
        </p:nvPicPr>
        <p:blipFill>
          <a:blip r:embed="rId2"/>
          <a:stretch>
            <a:fillRect/>
          </a:stretch>
        </p:blipFill>
        <p:spPr>
          <a:xfrm>
            <a:off x="3455797" y="1347070"/>
            <a:ext cx="5859319" cy="5326703"/>
          </a:xfrm>
          <a:prstGeom prst="rect">
            <a:avLst/>
          </a:prstGeom>
        </p:spPr>
      </p:pic>
      <p:sp>
        <p:nvSpPr>
          <p:cNvPr id="3" name="TextBox 2">
            <a:extLst>
              <a:ext uri="{FF2B5EF4-FFF2-40B4-BE49-F238E27FC236}">
                <a16:creationId xmlns:a16="http://schemas.microsoft.com/office/drawing/2014/main" id="{8A7D9C4A-02D5-4FB8-B12C-AE1BE9837DAE}"/>
              </a:ext>
            </a:extLst>
          </p:cNvPr>
          <p:cNvSpPr txBox="1"/>
          <p:nvPr/>
        </p:nvSpPr>
        <p:spPr>
          <a:xfrm>
            <a:off x="9403367" y="1759447"/>
            <a:ext cx="2788633" cy="2308324"/>
          </a:xfrm>
          <a:prstGeom prst="rect">
            <a:avLst/>
          </a:prstGeom>
          <a:noFill/>
        </p:spPr>
        <p:txBody>
          <a:bodyPr wrap="square" rtlCol="0">
            <a:spAutoFit/>
          </a:bodyPr>
          <a:lstStyle/>
          <a:p>
            <a:r>
              <a:rPr lang="en-US" dirty="0"/>
              <a:t>Study Done on Nanotech found in covid test swabs:</a:t>
            </a:r>
            <a:br>
              <a:rPr lang="en-US" dirty="0"/>
            </a:br>
            <a:endParaRPr lang="en-US" dirty="0"/>
          </a:p>
          <a:p>
            <a:r>
              <a:rPr lang="en-US" dirty="0"/>
              <a:t>“Analysis of test sticks from surface testing in the Slovak Republic – confirmation of genocide”</a:t>
            </a:r>
          </a:p>
          <a:p>
            <a:endParaRPr lang="en-US" dirty="0"/>
          </a:p>
        </p:txBody>
      </p:sp>
      <p:pic>
        <p:nvPicPr>
          <p:cNvPr id="4" name="Picture 3">
            <a:extLst>
              <a:ext uri="{FF2B5EF4-FFF2-40B4-BE49-F238E27FC236}">
                <a16:creationId xmlns:a16="http://schemas.microsoft.com/office/drawing/2014/main" id="{C5C83321-C8E4-446E-8E03-D863BF09DFDD}"/>
              </a:ext>
            </a:extLst>
          </p:cNvPr>
          <p:cNvPicPr>
            <a:picLocks noChangeAspect="1"/>
          </p:cNvPicPr>
          <p:nvPr/>
        </p:nvPicPr>
        <p:blipFill rotWithShape="1">
          <a:blip r:embed="rId3"/>
          <a:srcRect l="20230" r="2221"/>
          <a:stretch/>
        </p:blipFill>
        <p:spPr>
          <a:xfrm>
            <a:off x="123048" y="1698463"/>
            <a:ext cx="3043990" cy="1808557"/>
          </a:xfrm>
          <a:prstGeom prst="rect">
            <a:avLst/>
          </a:prstGeom>
        </p:spPr>
      </p:pic>
      <p:sp>
        <p:nvSpPr>
          <p:cNvPr id="11" name="TextBox 10">
            <a:extLst>
              <a:ext uri="{FF2B5EF4-FFF2-40B4-BE49-F238E27FC236}">
                <a16:creationId xmlns:a16="http://schemas.microsoft.com/office/drawing/2014/main" id="{7E565BE0-A0B7-42FE-A133-CACEF9187774}"/>
              </a:ext>
            </a:extLst>
          </p:cNvPr>
          <p:cNvSpPr txBox="1"/>
          <p:nvPr/>
        </p:nvSpPr>
        <p:spPr>
          <a:xfrm>
            <a:off x="298862" y="4102125"/>
            <a:ext cx="2286000" cy="2308324"/>
          </a:xfrm>
          <a:prstGeom prst="rect">
            <a:avLst/>
          </a:prstGeom>
          <a:noFill/>
        </p:spPr>
        <p:txBody>
          <a:bodyPr wrap="square" rtlCol="0">
            <a:spAutoFit/>
          </a:bodyPr>
          <a:lstStyle/>
          <a:p>
            <a:r>
              <a:rPr lang="en-US" dirty="0"/>
              <a:t>Fractal Graphene nanoantenna’s from La Quinta Columna Report</a:t>
            </a:r>
            <a:br>
              <a:rPr lang="en-US" dirty="0"/>
            </a:br>
            <a:br>
              <a:rPr lang="en-US" dirty="0"/>
            </a:br>
            <a:r>
              <a:rPr lang="en-US" dirty="0"/>
              <a:t>Same thing found by the Slovak Republic team</a:t>
            </a:r>
          </a:p>
        </p:txBody>
      </p:sp>
      <p:cxnSp>
        <p:nvCxnSpPr>
          <p:cNvPr id="13" name="Straight Arrow Connector 12">
            <a:extLst>
              <a:ext uri="{FF2B5EF4-FFF2-40B4-BE49-F238E27FC236}">
                <a16:creationId xmlns:a16="http://schemas.microsoft.com/office/drawing/2014/main" id="{C822D52F-037B-4108-9C44-F8A367F25E6E}"/>
              </a:ext>
            </a:extLst>
          </p:cNvPr>
          <p:cNvCxnSpPr>
            <a:stCxn id="11" idx="0"/>
          </p:cNvCxnSpPr>
          <p:nvPr/>
        </p:nvCxnSpPr>
        <p:spPr>
          <a:xfrm flipV="1">
            <a:off x="1441862" y="3562671"/>
            <a:ext cx="0" cy="53945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EAA730-8296-4ACF-B900-4890C5F6F98C}"/>
              </a:ext>
            </a:extLst>
          </p:cNvPr>
          <p:cNvCxnSpPr>
            <a:cxnSpLocks/>
          </p:cNvCxnSpPr>
          <p:nvPr/>
        </p:nvCxnSpPr>
        <p:spPr>
          <a:xfrm>
            <a:off x="2346079" y="6294101"/>
            <a:ext cx="820959"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732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32341" y="172734"/>
            <a:ext cx="12456681" cy="738664"/>
          </a:xfrm>
          <a:prstGeom prst="rect">
            <a:avLst/>
          </a:prstGeom>
          <a:noFill/>
        </p:spPr>
        <p:txBody>
          <a:bodyPr wrap="square" rtlCol="0">
            <a:spAutoFit/>
          </a:bodyPr>
          <a:lstStyle/>
          <a:p>
            <a:pPr algn="ctr"/>
            <a:r>
              <a:rPr lang="en-US" sz="2400" dirty="0"/>
              <a:t>IMMUNE SYSTEM TREATMENTS ERADICATE NANOTECHNOLOGY FOUND IN COVID SHOTS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417095" y="744011"/>
            <a:ext cx="5225716" cy="1477328"/>
          </a:xfrm>
          <a:prstGeom prst="rect">
            <a:avLst/>
          </a:prstGeom>
        </p:spPr>
        <p:txBody>
          <a:bodyPr wrap="square">
            <a:spAutoFit/>
          </a:bodyPr>
          <a:lstStyle/>
          <a:p>
            <a:pPr lvl="0"/>
            <a:r>
              <a:rPr lang="en-US" dirty="0"/>
              <a:t>Human saliva with strong immune system antibodies </a:t>
            </a:r>
            <a:br>
              <a:rPr lang="en-US" dirty="0"/>
            </a:br>
            <a:r>
              <a:rPr lang="en-US" dirty="0"/>
              <a:t>(“recovered from Covid”) broke down the fractal antennae structures when applied to the left side of the slide:</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7" name="Picture 6">
            <a:extLst>
              <a:ext uri="{FF2B5EF4-FFF2-40B4-BE49-F238E27FC236}">
                <a16:creationId xmlns:a16="http://schemas.microsoft.com/office/drawing/2014/main" id="{7A2EA21F-E790-498A-A9EF-CC5BB40327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8810" y="2456721"/>
            <a:ext cx="5117432" cy="3573047"/>
          </a:xfrm>
          <a:prstGeom prst="rect">
            <a:avLst/>
          </a:prstGeom>
          <a:noFill/>
        </p:spPr>
      </p:pic>
      <p:pic>
        <p:nvPicPr>
          <p:cNvPr id="4" name="Picture 3">
            <a:extLst>
              <a:ext uri="{FF2B5EF4-FFF2-40B4-BE49-F238E27FC236}">
                <a16:creationId xmlns:a16="http://schemas.microsoft.com/office/drawing/2014/main" id="{68ADD141-9B22-4A19-9105-FEB5124030E3}"/>
              </a:ext>
            </a:extLst>
          </p:cNvPr>
          <p:cNvPicPr>
            <a:picLocks noChangeAspect="1"/>
          </p:cNvPicPr>
          <p:nvPr/>
        </p:nvPicPr>
        <p:blipFill>
          <a:blip r:embed="rId3"/>
          <a:stretch>
            <a:fillRect/>
          </a:stretch>
        </p:blipFill>
        <p:spPr>
          <a:xfrm>
            <a:off x="6633413" y="2480782"/>
            <a:ext cx="5117432" cy="3573047"/>
          </a:xfrm>
          <a:prstGeom prst="rect">
            <a:avLst/>
          </a:prstGeom>
        </p:spPr>
      </p:pic>
      <p:cxnSp>
        <p:nvCxnSpPr>
          <p:cNvPr id="9" name="Straight Arrow Connector 8">
            <a:extLst>
              <a:ext uri="{FF2B5EF4-FFF2-40B4-BE49-F238E27FC236}">
                <a16:creationId xmlns:a16="http://schemas.microsoft.com/office/drawing/2014/main" id="{C963AF7F-4644-4B45-87D5-6ED85A343EC4}"/>
              </a:ext>
            </a:extLst>
          </p:cNvPr>
          <p:cNvCxnSpPr>
            <a:cxnSpLocks/>
          </p:cNvCxnSpPr>
          <p:nvPr/>
        </p:nvCxnSpPr>
        <p:spPr>
          <a:xfrm>
            <a:off x="1600200" y="1864895"/>
            <a:ext cx="0" cy="156410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2A75EA-87E7-4B20-8236-FA15B8486810}"/>
              </a:ext>
            </a:extLst>
          </p:cNvPr>
          <p:cNvSpPr/>
          <p:nvPr/>
        </p:nvSpPr>
        <p:spPr>
          <a:xfrm>
            <a:off x="6633413" y="759705"/>
            <a:ext cx="5225716" cy="1200329"/>
          </a:xfrm>
          <a:prstGeom prst="rect">
            <a:avLst/>
          </a:prstGeom>
        </p:spPr>
        <p:txBody>
          <a:bodyPr wrap="square">
            <a:spAutoFit/>
          </a:bodyPr>
          <a:lstStyle/>
          <a:p>
            <a:pPr lvl="0"/>
            <a:r>
              <a:rPr lang="en-US" dirty="0"/>
              <a:t>Ivermectin applied to the RIGHT side of the slide completely eradicated the antennae structures and made them disappear all together:</a:t>
            </a:r>
          </a:p>
          <a:p>
            <a:pPr lvl="0"/>
            <a:endParaRPr lang="en-US" dirty="0"/>
          </a:p>
        </p:txBody>
      </p:sp>
      <p:cxnSp>
        <p:nvCxnSpPr>
          <p:cNvPr id="16" name="Straight Arrow Connector 15">
            <a:extLst>
              <a:ext uri="{FF2B5EF4-FFF2-40B4-BE49-F238E27FC236}">
                <a16:creationId xmlns:a16="http://schemas.microsoft.com/office/drawing/2014/main" id="{90A0F323-8B6D-4849-A489-28649B33FDBF}"/>
              </a:ext>
            </a:extLst>
          </p:cNvPr>
          <p:cNvCxnSpPr>
            <a:cxnSpLocks/>
          </p:cNvCxnSpPr>
          <p:nvPr/>
        </p:nvCxnSpPr>
        <p:spPr>
          <a:xfrm>
            <a:off x="10427368" y="1439286"/>
            <a:ext cx="0" cy="156410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CDA2C3-3E4C-4EFB-A827-83E91E692BF0}"/>
              </a:ext>
            </a:extLst>
          </p:cNvPr>
          <p:cNvSpPr txBox="1"/>
          <p:nvPr/>
        </p:nvSpPr>
        <p:spPr>
          <a:xfrm>
            <a:off x="2041358" y="6029768"/>
            <a:ext cx="1183106" cy="369332"/>
          </a:xfrm>
          <a:prstGeom prst="rect">
            <a:avLst/>
          </a:prstGeom>
          <a:noFill/>
        </p:spPr>
        <p:txBody>
          <a:bodyPr wrap="square" rtlCol="0">
            <a:spAutoFit/>
          </a:bodyPr>
          <a:lstStyle/>
          <a:p>
            <a:r>
              <a:rPr lang="en-US" dirty="0"/>
              <a:t>Figure 18 </a:t>
            </a:r>
          </a:p>
        </p:txBody>
      </p:sp>
      <p:sp>
        <p:nvSpPr>
          <p:cNvPr id="18" name="TextBox 17">
            <a:extLst>
              <a:ext uri="{FF2B5EF4-FFF2-40B4-BE49-F238E27FC236}">
                <a16:creationId xmlns:a16="http://schemas.microsoft.com/office/drawing/2014/main" id="{C96200BF-0C78-4F67-BFC6-0601F1C4A5A8}"/>
              </a:ext>
            </a:extLst>
          </p:cNvPr>
          <p:cNvSpPr txBox="1"/>
          <p:nvPr/>
        </p:nvSpPr>
        <p:spPr>
          <a:xfrm>
            <a:off x="8835191" y="5997757"/>
            <a:ext cx="1183106" cy="369332"/>
          </a:xfrm>
          <a:prstGeom prst="rect">
            <a:avLst/>
          </a:prstGeom>
          <a:noFill/>
        </p:spPr>
        <p:txBody>
          <a:bodyPr wrap="square" rtlCol="0">
            <a:spAutoFit/>
          </a:bodyPr>
          <a:lstStyle/>
          <a:p>
            <a:r>
              <a:rPr lang="en-US" dirty="0"/>
              <a:t>Figure 19 </a:t>
            </a:r>
          </a:p>
        </p:txBody>
      </p:sp>
    </p:spTree>
    <p:extLst>
      <p:ext uri="{BB962C8B-B14F-4D97-AF65-F5344CB8AC3E}">
        <p14:creationId xmlns:p14="http://schemas.microsoft.com/office/powerpoint/2010/main" val="110126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4069B4-C88D-4F66-9DFF-370DE10F4E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72"/>
          <a:stretch/>
        </p:blipFill>
        <p:spPr>
          <a:xfrm>
            <a:off x="0" y="-24920"/>
            <a:ext cx="12192000" cy="6907840"/>
          </a:xfrm>
        </p:spPr>
      </p:pic>
      <p:sp>
        <p:nvSpPr>
          <p:cNvPr id="6" name="TextBox 5">
            <a:extLst>
              <a:ext uri="{FF2B5EF4-FFF2-40B4-BE49-F238E27FC236}">
                <a16:creationId xmlns:a16="http://schemas.microsoft.com/office/drawing/2014/main" id="{F275FB41-DD25-47E4-B6B0-7212253938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668510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7033661" y="38343"/>
            <a:ext cx="5527307" cy="800219"/>
          </a:xfrm>
          <a:prstGeom prst="rect">
            <a:avLst/>
          </a:prstGeom>
          <a:noFill/>
        </p:spPr>
        <p:txBody>
          <a:bodyPr wrap="square" rtlCol="0">
            <a:spAutoFit/>
          </a:bodyPr>
          <a:lstStyle/>
          <a:p>
            <a:pPr algn="ctr"/>
            <a:r>
              <a:rPr lang="en-US" sz="2800" dirty="0"/>
              <a:t>HOW TO PROTECT YOURSELF</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6" name="Rectangle 5">
            <a:extLst>
              <a:ext uri="{FF2B5EF4-FFF2-40B4-BE49-F238E27FC236}">
                <a16:creationId xmlns:a16="http://schemas.microsoft.com/office/drawing/2014/main" id="{9F4F6B2C-E7FF-42B1-902E-B4D81A637729}"/>
              </a:ext>
            </a:extLst>
          </p:cNvPr>
          <p:cNvSpPr/>
          <p:nvPr/>
        </p:nvSpPr>
        <p:spPr>
          <a:xfrm>
            <a:off x="7940843" y="467830"/>
            <a:ext cx="5137483" cy="1231106"/>
          </a:xfrm>
          <a:prstGeom prst="rect">
            <a:avLst/>
          </a:prstGeom>
        </p:spPr>
        <p:txBody>
          <a:bodyPr wrap="square">
            <a:spAutoFit/>
          </a:bodyPr>
          <a:lstStyle/>
          <a:p>
            <a:pPr lvl="0"/>
            <a:r>
              <a:rPr lang="en-US" sz="2800" dirty="0"/>
              <a:t>#2 STRENGTHEN YOUR IMMUNE SYSTEM</a:t>
            </a:r>
          </a:p>
          <a:p>
            <a:pPr lvl="0"/>
            <a:endParaRPr lang="en-US" dirty="0"/>
          </a:p>
        </p:txBody>
      </p:sp>
      <p:pic>
        <p:nvPicPr>
          <p:cNvPr id="13" name="Picture 12">
            <a:extLst>
              <a:ext uri="{FF2B5EF4-FFF2-40B4-BE49-F238E27FC236}">
                <a16:creationId xmlns:a16="http://schemas.microsoft.com/office/drawing/2014/main" id="{443C04B6-9B62-411C-B995-8CC69D1B5ECE}"/>
              </a:ext>
            </a:extLst>
          </p:cNvPr>
          <p:cNvPicPr>
            <a:picLocks noChangeAspect="1"/>
          </p:cNvPicPr>
          <p:nvPr/>
        </p:nvPicPr>
        <p:blipFill>
          <a:blip r:embed="rId2"/>
          <a:stretch>
            <a:fillRect/>
          </a:stretch>
        </p:blipFill>
        <p:spPr>
          <a:xfrm>
            <a:off x="0" y="0"/>
            <a:ext cx="7406640" cy="6858000"/>
          </a:xfrm>
          <a:prstGeom prst="rect">
            <a:avLst/>
          </a:prstGeom>
        </p:spPr>
      </p:pic>
      <p:sp>
        <p:nvSpPr>
          <p:cNvPr id="18" name="TextBox 17">
            <a:extLst>
              <a:ext uri="{FF2B5EF4-FFF2-40B4-BE49-F238E27FC236}">
                <a16:creationId xmlns:a16="http://schemas.microsoft.com/office/drawing/2014/main" id="{78F1E449-3495-47CE-9668-5CDC0C20053B}"/>
              </a:ext>
            </a:extLst>
          </p:cNvPr>
          <p:cNvSpPr txBox="1"/>
          <p:nvPr/>
        </p:nvSpPr>
        <p:spPr>
          <a:xfrm>
            <a:off x="7543800" y="1576137"/>
            <a:ext cx="4427621" cy="3970318"/>
          </a:xfrm>
          <a:prstGeom prst="rect">
            <a:avLst/>
          </a:prstGeom>
          <a:noFill/>
        </p:spPr>
        <p:txBody>
          <a:bodyPr wrap="square" rtlCol="0">
            <a:spAutoFit/>
          </a:bodyPr>
          <a:lstStyle/>
          <a:p>
            <a:r>
              <a:rPr lang="en-US" dirty="0"/>
              <a:t>There are a number of different heath protocols and treatments that you can do to prevent illness, and protect yourself.  </a:t>
            </a:r>
            <a:br>
              <a:rPr lang="en-US" dirty="0"/>
            </a:br>
            <a:br>
              <a:rPr lang="en-US" dirty="0"/>
            </a:br>
            <a:r>
              <a:rPr lang="en-US" dirty="0"/>
              <a:t>Valerie Robitaille PhD is a Nutritionist and Herbalist who has been working with many people both vaxxed and unvaxxed to help them restore their health  in the midst of this global attack on our immune systems. </a:t>
            </a:r>
          </a:p>
          <a:p>
            <a:endParaRPr lang="en-US" dirty="0"/>
          </a:p>
          <a:p>
            <a:r>
              <a:rPr lang="en-US" dirty="0"/>
              <a:t>She is also Hope’s mom, and a member of our handmade orgonite team helping us to get our products shipped out to people all over the world. </a:t>
            </a:r>
          </a:p>
        </p:txBody>
      </p:sp>
    </p:spTree>
    <p:extLst>
      <p:ext uri="{BB962C8B-B14F-4D97-AF65-F5344CB8AC3E}">
        <p14:creationId xmlns:p14="http://schemas.microsoft.com/office/powerpoint/2010/main" val="3428868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32341" y="172734"/>
            <a:ext cx="12456681" cy="1107996"/>
          </a:xfrm>
          <a:prstGeom prst="rect">
            <a:avLst/>
          </a:prstGeom>
          <a:noFill/>
        </p:spPr>
        <p:txBody>
          <a:bodyPr wrap="square" rtlCol="0">
            <a:spAutoFit/>
          </a:bodyPr>
          <a:lstStyle/>
          <a:p>
            <a:pPr algn="ctr"/>
            <a:r>
              <a:rPr lang="en-US" sz="2400" dirty="0"/>
              <a:t>EXTENSIVE NOTES, REFERENCE LINKS AND PREVIOUS PRESENTATIONS</a:t>
            </a:r>
            <a:br>
              <a:rPr lang="en-US" sz="2400" dirty="0"/>
            </a:br>
            <a:r>
              <a:rPr lang="en-US" sz="2400" dirty="0"/>
              <a:t>ALL AVAILABLE ON OUR BLOG AT WWW.FTWPROJECT.COM </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15" name="Rectangle 14">
            <a:extLst>
              <a:ext uri="{FF2B5EF4-FFF2-40B4-BE49-F238E27FC236}">
                <a16:creationId xmlns:a16="http://schemas.microsoft.com/office/drawing/2014/main" id="{B62A75EA-87E7-4B20-8236-FA15B8486810}"/>
              </a:ext>
            </a:extLst>
          </p:cNvPr>
          <p:cNvSpPr/>
          <p:nvPr/>
        </p:nvSpPr>
        <p:spPr>
          <a:xfrm>
            <a:off x="283519" y="1073604"/>
            <a:ext cx="5912565" cy="6463308"/>
          </a:xfrm>
          <a:prstGeom prst="rect">
            <a:avLst/>
          </a:prstGeom>
        </p:spPr>
        <p:txBody>
          <a:bodyPr wrap="square">
            <a:spAutoFit/>
          </a:bodyPr>
          <a:lstStyle/>
          <a:p>
            <a:pPr lvl="0"/>
            <a:r>
              <a:rPr lang="en-US" dirty="0"/>
              <a:t>Topics covered more in depth  in previous presentations:</a:t>
            </a:r>
          </a:p>
          <a:p>
            <a:pPr lvl="0"/>
            <a:endParaRPr lang="en-US" dirty="0"/>
          </a:p>
          <a:p>
            <a:pPr lvl="0"/>
            <a:r>
              <a:rPr lang="en-US" dirty="0"/>
              <a:t>Big Tech censoring links to 5G and Covid. </a:t>
            </a:r>
            <a:br>
              <a:rPr lang="en-US" dirty="0"/>
            </a:br>
            <a:r>
              <a:rPr lang="en-US" dirty="0"/>
              <a:t>Big Tech collecting DNA</a:t>
            </a:r>
            <a:br>
              <a:rPr lang="en-US" dirty="0"/>
            </a:br>
            <a:r>
              <a:rPr lang="en-US" dirty="0"/>
              <a:t>Conductive Hydrogels</a:t>
            </a:r>
            <a:br>
              <a:rPr lang="en-US" dirty="0"/>
            </a:br>
            <a:r>
              <a:rPr lang="en-US" dirty="0"/>
              <a:t>Darpa Hydrogel Covid Vaccine</a:t>
            </a:r>
            <a:br>
              <a:rPr lang="en-US" dirty="0"/>
            </a:br>
            <a:r>
              <a:rPr lang="en-US" dirty="0"/>
              <a:t>Operation Warp Speed Exposed</a:t>
            </a:r>
            <a:br>
              <a:rPr lang="en-US" dirty="0"/>
            </a:br>
            <a:r>
              <a:rPr lang="en-US" dirty="0"/>
              <a:t>Big Tech Defense contract for covid vaccine data </a:t>
            </a:r>
            <a:br>
              <a:rPr lang="en-US" dirty="0"/>
            </a:br>
            <a:r>
              <a:rPr lang="en-US" dirty="0"/>
              <a:t>Early Covid symptoms caused by 5G</a:t>
            </a:r>
            <a:br>
              <a:rPr lang="en-US" dirty="0"/>
            </a:br>
            <a:r>
              <a:rPr lang="en-US" dirty="0"/>
              <a:t>Social distancing, face masks</a:t>
            </a:r>
            <a:br>
              <a:rPr lang="en-US" dirty="0"/>
            </a:br>
            <a:r>
              <a:rPr lang="en-US" dirty="0"/>
              <a:t>Adverse reaction to covid vaccines</a:t>
            </a:r>
            <a:br>
              <a:rPr lang="en-US" dirty="0"/>
            </a:br>
            <a:r>
              <a:rPr lang="en-US" dirty="0"/>
              <a:t>5G Auction</a:t>
            </a:r>
            <a:br>
              <a:rPr lang="en-US" dirty="0"/>
            </a:br>
            <a:r>
              <a:rPr lang="en-US" dirty="0"/>
              <a:t>Ookla 5G Map where are they turning on 5G?</a:t>
            </a:r>
            <a:br>
              <a:rPr lang="en-US" dirty="0"/>
            </a:br>
            <a:r>
              <a:rPr lang="en-US" dirty="0"/>
              <a:t>EMF protection, shungite and bee colony collapse</a:t>
            </a:r>
            <a:br>
              <a:rPr lang="en-US" dirty="0"/>
            </a:br>
            <a:r>
              <a:rPr lang="en-US" dirty="0"/>
              <a:t>Shedding and Transmission Reports Vaxxed to non vaxxed</a:t>
            </a:r>
            <a:br>
              <a:rPr lang="en-US" dirty="0"/>
            </a:br>
            <a:r>
              <a:rPr lang="en-US" dirty="0"/>
              <a:t>Spike proteins</a:t>
            </a:r>
            <a:br>
              <a:rPr lang="en-US" dirty="0"/>
            </a:br>
            <a:r>
              <a:rPr lang="en-US" dirty="0"/>
              <a:t>Fibers found in PCR test swabs</a:t>
            </a:r>
            <a:br>
              <a:rPr lang="en-US" dirty="0"/>
            </a:br>
            <a:r>
              <a:rPr lang="en-US" dirty="0"/>
              <a:t>Morphic field, morphogenic resonance, biophotons</a:t>
            </a:r>
            <a:br>
              <a:rPr lang="en-US" dirty="0"/>
            </a:br>
            <a:r>
              <a:rPr lang="en-US" dirty="0"/>
              <a:t>Orgone energy and shungite</a:t>
            </a:r>
            <a:br>
              <a:rPr lang="en-US" dirty="0"/>
            </a:br>
            <a:r>
              <a:rPr lang="en-US" dirty="0"/>
              <a:t>Gene therapies and the days of Noah</a:t>
            </a:r>
            <a:br>
              <a:rPr lang="en-US" dirty="0"/>
            </a:br>
            <a:br>
              <a:rPr lang="en-US" dirty="0"/>
            </a:br>
            <a:br>
              <a:rPr lang="en-US" dirty="0"/>
            </a:br>
            <a:endParaRPr lang="en-US" dirty="0"/>
          </a:p>
        </p:txBody>
      </p:sp>
      <p:sp>
        <p:nvSpPr>
          <p:cNvPr id="12" name="Rectangle 11">
            <a:extLst>
              <a:ext uri="{FF2B5EF4-FFF2-40B4-BE49-F238E27FC236}">
                <a16:creationId xmlns:a16="http://schemas.microsoft.com/office/drawing/2014/main" id="{EED9DB3F-BB7A-4939-8EF1-1F7484968AF3}"/>
              </a:ext>
            </a:extLst>
          </p:cNvPr>
          <p:cNvSpPr/>
          <p:nvPr/>
        </p:nvSpPr>
        <p:spPr>
          <a:xfrm>
            <a:off x="6196084" y="1280730"/>
            <a:ext cx="5912565" cy="3693319"/>
          </a:xfrm>
          <a:prstGeom prst="rect">
            <a:avLst/>
          </a:prstGeom>
        </p:spPr>
        <p:txBody>
          <a:bodyPr wrap="square">
            <a:spAutoFit/>
          </a:bodyPr>
          <a:lstStyle/>
          <a:p>
            <a:pPr lvl="0"/>
            <a:endParaRPr lang="en-US" dirty="0"/>
          </a:p>
          <a:p>
            <a:pPr lvl="0"/>
            <a:r>
              <a:rPr lang="en-US" dirty="0"/>
              <a:t>Graphene Oxide explained</a:t>
            </a:r>
            <a:br>
              <a:rPr lang="en-US" dirty="0"/>
            </a:br>
            <a:r>
              <a:rPr lang="en-US" dirty="0"/>
              <a:t>Graphene Oxide, steel, parasites in covid shots</a:t>
            </a:r>
            <a:br>
              <a:rPr lang="en-US" dirty="0"/>
            </a:br>
            <a:r>
              <a:rPr lang="en-US" dirty="0"/>
              <a:t>Graphene Oxide lethal dose study from 2016</a:t>
            </a:r>
            <a:br>
              <a:rPr lang="en-US" dirty="0"/>
            </a:br>
            <a:r>
              <a:rPr lang="en-US" dirty="0"/>
              <a:t>How Graphene Oxide works with 5G</a:t>
            </a:r>
            <a:br>
              <a:rPr lang="en-US" dirty="0"/>
            </a:br>
            <a:r>
              <a:rPr lang="en-US" dirty="0"/>
              <a:t>Covid Symptoms is radiation sickness and GO poisoning</a:t>
            </a:r>
            <a:br>
              <a:rPr lang="en-US" dirty="0"/>
            </a:br>
            <a:r>
              <a:rPr lang="en-US" dirty="0"/>
              <a:t>Magnetism in vaccinated explained</a:t>
            </a:r>
            <a:br>
              <a:rPr lang="en-US" dirty="0"/>
            </a:br>
            <a:r>
              <a:rPr lang="en-US" dirty="0"/>
              <a:t>Connection between 5G rollout and Covid variants</a:t>
            </a:r>
            <a:br>
              <a:rPr lang="en-US" dirty="0"/>
            </a:br>
            <a:r>
              <a:rPr lang="en-US" dirty="0"/>
              <a:t>How to get graphene Oxide out of your body</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8886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00219"/>
          </a:xfrm>
          <a:prstGeom prst="rect">
            <a:avLst/>
          </a:prstGeom>
          <a:noFill/>
        </p:spPr>
        <p:txBody>
          <a:bodyPr wrap="square" rtlCol="0">
            <a:spAutoFit/>
          </a:bodyPr>
          <a:lstStyle/>
          <a:p>
            <a:pPr algn="ctr"/>
            <a:r>
              <a:rPr lang="en-US" sz="2800" dirty="0"/>
              <a:t>5G: What is C-Band?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5749757" y="664886"/>
            <a:ext cx="6327273" cy="2308324"/>
          </a:xfrm>
          <a:prstGeom prst="rect">
            <a:avLst/>
          </a:prstGeom>
        </p:spPr>
        <p:txBody>
          <a:bodyPr wrap="square">
            <a:spAutoFit/>
          </a:bodyPr>
          <a:lstStyle/>
          <a:p>
            <a:r>
              <a:rPr lang="en-US" b="1" dirty="0"/>
              <a:t>Facts about C-Band:</a:t>
            </a:r>
            <a:endParaRPr lang="en-US" dirty="0"/>
          </a:p>
          <a:p>
            <a:r>
              <a:rPr lang="en-US" dirty="0"/>
              <a:t>C-band is a designated by IEEE (Institute of Electrical and Electronic Engineers) range of satellite frequencies that TV, government and radio channels use to transmit to ground-based larger satellite dishes, ranging from 4-8 GHz. In the United States,  C-band is within 3.7-4.2 GHz (as determined by US FCC). </a:t>
            </a:r>
          </a:p>
          <a:p>
            <a:pPr lvl="0"/>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C6484BA3-3923-49D3-9EF0-9BE7C75900F4}"/>
              </a:ext>
            </a:extLst>
          </p:cNvPr>
          <p:cNvPicPr>
            <a:picLocks noChangeAspect="1"/>
          </p:cNvPicPr>
          <p:nvPr/>
        </p:nvPicPr>
        <p:blipFill>
          <a:blip r:embed="rId2"/>
          <a:stretch>
            <a:fillRect/>
          </a:stretch>
        </p:blipFill>
        <p:spPr>
          <a:xfrm>
            <a:off x="308810" y="714043"/>
            <a:ext cx="4395553" cy="2434911"/>
          </a:xfrm>
          <a:prstGeom prst="rect">
            <a:avLst/>
          </a:prstGeom>
        </p:spPr>
      </p:pic>
      <p:pic>
        <p:nvPicPr>
          <p:cNvPr id="6" name="Picture 5">
            <a:extLst>
              <a:ext uri="{FF2B5EF4-FFF2-40B4-BE49-F238E27FC236}">
                <a16:creationId xmlns:a16="http://schemas.microsoft.com/office/drawing/2014/main" id="{EA7118FA-A594-47F3-9BD0-D57F033C4A99}"/>
              </a:ext>
            </a:extLst>
          </p:cNvPr>
          <p:cNvPicPr/>
          <p:nvPr/>
        </p:nvPicPr>
        <p:blipFill>
          <a:blip r:embed="rId3"/>
          <a:stretch/>
        </p:blipFill>
        <p:spPr bwMode="auto">
          <a:xfrm>
            <a:off x="308810" y="3406698"/>
            <a:ext cx="4395553" cy="3082409"/>
          </a:xfrm>
          <a:prstGeom prst="rect">
            <a:avLst/>
          </a:prstGeom>
        </p:spPr>
      </p:pic>
      <p:sp>
        <p:nvSpPr>
          <p:cNvPr id="3" name="TextBox 2">
            <a:extLst>
              <a:ext uri="{FF2B5EF4-FFF2-40B4-BE49-F238E27FC236}">
                <a16:creationId xmlns:a16="http://schemas.microsoft.com/office/drawing/2014/main" id="{79F3D95A-2F7B-4439-BE28-A668BC76AF30}"/>
              </a:ext>
            </a:extLst>
          </p:cNvPr>
          <p:cNvSpPr txBox="1"/>
          <p:nvPr/>
        </p:nvSpPr>
        <p:spPr>
          <a:xfrm>
            <a:off x="4931991" y="2641900"/>
            <a:ext cx="7060818" cy="4031873"/>
          </a:xfrm>
          <a:prstGeom prst="rect">
            <a:avLst/>
          </a:prstGeom>
          <a:noFill/>
        </p:spPr>
        <p:txBody>
          <a:bodyPr wrap="square" rtlCol="0">
            <a:spAutoFit/>
          </a:bodyPr>
          <a:lstStyle/>
          <a:p>
            <a:r>
              <a:rPr lang="en-US" sz="1600" dirty="0"/>
              <a:t>·Nuclear Fusion facilities and Particle Accelerators use high-power C-band RF sources to power their experiments (3.7, 4.6, 5.996 and 5.713 GHz)</a:t>
            </a:r>
          </a:p>
          <a:p>
            <a:endParaRPr lang="en-US" sz="1600" dirty="0"/>
          </a:p>
          <a:p>
            <a:r>
              <a:rPr lang="en-US" sz="1600" dirty="0"/>
              <a:t>·4.2-4.4 GHz is allocated to the Aeronautical Radio navigation Service (ARNS) worldwide to be use exclusively for radar altimeters installed on-board aircraft and ground-based transponders. </a:t>
            </a:r>
          </a:p>
          <a:p>
            <a:endParaRPr lang="en-US" sz="1600" dirty="0"/>
          </a:p>
          <a:p>
            <a:r>
              <a:rPr lang="en-US" sz="1600" dirty="0"/>
              <a:t>·In February 2020, The FCC adopted rules for C-Band at 3.7-4.2 GHz that allocated the lower 280 megahertz of the band, at 3.7-3.98 GHz, for terrestrial wireless use. Existing satellite operators will have to shift operations to the upper 200 megahertz of the band from 4-4.2 GHz</a:t>
            </a:r>
          </a:p>
          <a:p>
            <a:endParaRPr lang="en-US" sz="1600" dirty="0"/>
          </a:p>
          <a:p>
            <a:r>
              <a:rPr lang="en-US" sz="1600" dirty="0"/>
              <a:t>·In December 2021, Boeing and Airbus called on the US Government to delay the rollout of C-Band due to possible interference with aircraft instruments. January 18th, 2022, Verizon and AT&amp;T announced that they would delay the 5G C-Band rollout near airports in response.</a:t>
            </a:r>
          </a:p>
        </p:txBody>
      </p:sp>
    </p:spTree>
    <p:extLst>
      <p:ext uri="{BB962C8B-B14F-4D97-AF65-F5344CB8AC3E}">
        <p14:creationId xmlns:p14="http://schemas.microsoft.com/office/powerpoint/2010/main" val="164600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2400299" y="331385"/>
            <a:ext cx="7391401" cy="861774"/>
          </a:xfrm>
          <a:prstGeom prst="rect">
            <a:avLst/>
          </a:prstGeom>
          <a:noFill/>
        </p:spPr>
        <p:txBody>
          <a:bodyPr wrap="square" rtlCol="0">
            <a:spAutoFit/>
          </a:bodyPr>
          <a:lstStyle/>
          <a:p>
            <a:r>
              <a:rPr lang="en-US" sz="3200" dirty="0"/>
              <a:t>5G / C-Band Situation (source: Qualcomm)</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F6EF09D1-E86F-4868-A382-DE79A6D0D94A}"/>
              </a:ext>
            </a:extLst>
          </p:cNvPr>
          <p:cNvPicPr>
            <a:picLocks noChangeAspect="1"/>
          </p:cNvPicPr>
          <p:nvPr/>
        </p:nvPicPr>
        <p:blipFill rotWithShape="1">
          <a:blip r:embed="rId2"/>
          <a:srcRect b="50000"/>
          <a:stretch/>
        </p:blipFill>
        <p:spPr>
          <a:xfrm>
            <a:off x="101600" y="1474563"/>
            <a:ext cx="5939216" cy="4733140"/>
          </a:xfrm>
          <a:prstGeom prst="rect">
            <a:avLst/>
          </a:prstGeom>
        </p:spPr>
      </p:pic>
      <p:pic>
        <p:nvPicPr>
          <p:cNvPr id="6" name="Picture 5">
            <a:extLst>
              <a:ext uri="{FF2B5EF4-FFF2-40B4-BE49-F238E27FC236}">
                <a16:creationId xmlns:a16="http://schemas.microsoft.com/office/drawing/2014/main" id="{89491368-5BC4-455C-BEC4-AF7CC26972CD}"/>
              </a:ext>
            </a:extLst>
          </p:cNvPr>
          <p:cNvPicPr>
            <a:picLocks noChangeAspect="1"/>
          </p:cNvPicPr>
          <p:nvPr/>
        </p:nvPicPr>
        <p:blipFill rotWithShape="1">
          <a:blip r:embed="rId2"/>
          <a:srcRect t="50000"/>
          <a:stretch/>
        </p:blipFill>
        <p:spPr>
          <a:xfrm>
            <a:off x="6151185" y="1474563"/>
            <a:ext cx="5939214" cy="4733140"/>
          </a:xfrm>
          <a:prstGeom prst="rect">
            <a:avLst/>
          </a:prstGeom>
        </p:spPr>
      </p:pic>
    </p:spTree>
    <p:extLst>
      <p:ext uri="{BB962C8B-B14F-4D97-AF65-F5344CB8AC3E}">
        <p14:creationId xmlns:p14="http://schemas.microsoft.com/office/powerpoint/2010/main" val="351394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3BAEDE46-17E9-4A64-BCE0-67143BFE278A}"/>
              </a:ext>
            </a:extLst>
          </p:cNvPr>
          <p:cNvPicPr>
            <a:picLocks noChangeAspect="1"/>
          </p:cNvPicPr>
          <p:nvPr/>
        </p:nvPicPr>
        <p:blipFill>
          <a:blip r:embed="rId2"/>
          <a:stretch>
            <a:fillRect/>
          </a:stretch>
        </p:blipFill>
        <p:spPr>
          <a:xfrm>
            <a:off x="2281158" y="156231"/>
            <a:ext cx="7211185" cy="6545538"/>
          </a:xfrm>
          <a:prstGeom prst="rect">
            <a:avLst/>
          </a:prstGeom>
        </p:spPr>
      </p:pic>
    </p:spTree>
    <p:extLst>
      <p:ext uri="{BB962C8B-B14F-4D97-AF65-F5344CB8AC3E}">
        <p14:creationId xmlns:p14="http://schemas.microsoft.com/office/powerpoint/2010/main" val="267805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00219"/>
          </a:xfrm>
          <a:prstGeom prst="rect">
            <a:avLst/>
          </a:prstGeom>
          <a:noFill/>
        </p:spPr>
        <p:txBody>
          <a:bodyPr wrap="square" rtlCol="0">
            <a:spAutoFit/>
          </a:bodyPr>
          <a:lstStyle/>
          <a:p>
            <a:pPr algn="ctr"/>
            <a:r>
              <a:rPr lang="en-US" sz="2800" dirty="0"/>
              <a:t>TRIFIELD METERS</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84A8ADAE-7785-4047-931F-438EE0BCA527}"/>
              </a:ext>
            </a:extLst>
          </p:cNvPr>
          <p:cNvPicPr>
            <a:picLocks noChangeAspect="1"/>
          </p:cNvPicPr>
          <p:nvPr/>
        </p:nvPicPr>
        <p:blipFill>
          <a:blip r:embed="rId2"/>
          <a:stretch>
            <a:fillRect/>
          </a:stretch>
        </p:blipFill>
        <p:spPr>
          <a:xfrm>
            <a:off x="308810" y="639433"/>
            <a:ext cx="4577196" cy="5968213"/>
          </a:xfrm>
          <a:prstGeom prst="rect">
            <a:avLst/>
          </a:prstGeom>
        </p:spPr>
      </p:pic>
      <p:pic>
        <p:nvPicPr>
          <p:cNvPr id="7" name="Picture 6">
            <a:extLst>
              <a:ext uri="{FF2B5EF4-FFF2-40B4-BE49-F238E27FC236}">
                <a16:creationId xmlns:a16="http://schemas.microsoft.com/office/drawing/2014/main" id="{8220AE80-CEA5-46C9-961E-CA752843F419}"/>
              </a:ext>
            </a:extLst>
          </p:cNvPr>
          <p:cNvPicPr/>
          <p:nvPr/>
        </p:nvPicPr>
        <p:blipFill>
          <a:blip r:embed="rId3"/>
          <a:stretch/>
        </p:blipFill>
        <p:spPr bwMode="auto">
          <a:xfrm>
            <a:off x="4974771" y="661553"/>
            <a:ext cx="5943600" cy="2557780"/>
          </a:xfrm>
          <a:prstGeom prst="rect">
            <a:avLst/>
          </a:prstGeom>
        </p:spPr>
      </p:pic>
      <p:pic>
        <p:nvPicPr>
          <p:cNvPr id="9" name="Picture 8">
            <a:extLst>
              <a:ext uri="{FF2B5EF4-FFF2-40B4-BE49-F238E27FC236}">
                <a16:creationId xmlns:a16="http://schemas.microsoft.com/office/drawing/2014/main" id="{53940A0A-F4DE-404D-AC43-EDBEAE456126}"/>
              </a:ext>
            </a:extLst>
          </p:cNvPr>
          <p:cNvPicPr/>
          <p:nvPr/>
        </p:nvPicPr>
        <p:blipFill>
          <a:blip r:embed="rId4"/>
          <a:stretch/>
        </p:blipFill>
        <p:spPr bwMode="auto">
          <a:xfrm>
            <a:off x="4974771" y="3505000"/>
            <a:ext cx="5943600" cy="2900045"/>
          </a:xfrm>
          <a:prstGeom prst="rect">
            <a:avLst/>
          </a:prstGeom>
        </p:spPr>
      </p:pic>
      <p:pic>
        <p:nvPicPr>
          <p:cNvPr id="10" name="Picture 9">
            <a:extLst>
              <a:ext uri="{FF2B5EF4-FFF2-40B4-BE49-F238E27FC236}">
                <a16:creationId xmlns:a16="http://schemas.microsoft.com/office/drawing/2014/main" id="{4C04020A-F68B-45E0-9234-87184B24FEC5}"/>
              </a:ext>
            </a:extLst>
          </p:cNvPr>
          <p:cNvPicPr/>
          <p:nvPr/>
        </p:nvPicPr>
        <p:blipFill>
          <a:blip r:embed="rId5"/>
          <a:stretch/>
        </p:blipFill>
        <p:spPr bwMode="auto">
          <a:xfrm>
            <a:off x="11007136" y="4104554"/>
            <a:ext cx="1096099" cy="1779882"/>
          </a:xfrm>
          <a:prstGeom prst="rect">
            <a:avLst/>
          </a:prstGeom>
        </p:spPr>
      </p:pic>
    </p:spTree>
    <p:extLst>
      <p:ext uri="{BB962C8B-B14F-4D97-AF65-F5344CB8AC3E}">
        <p14:creationId xmlns:p14="http://schemas.microsoft.com/office/powerpoint/2010/main" val="220613359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20452</TotalTime>
  <Words>5671</Words>
  <Application>Microsoft Office PowerPoint</Application>
  <PresentationFormat>Widescreen</PresentationFormat>
  <Paragraphs>293</Paragraphs>
  <Slides>51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Arial Black</vt:lpstr>
      <vt:lpstr>Calibri</vt:lpstr>
      <vt:lpstr>Corbel</vt:lpstr>
      <vt:lpstr>Depth</vt:lpstr>
      <vt:lpstr>PowerPoint Presentation</vt:lpstr>
      <vt:lpstr>PowerPoint Presentation</vt:lpstr>
      <vt:lpstr>PowerPoint Presentation</vt:lpstr>
      <vt:lpstr>ABOUT OUR EMF PROTECTION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254</cp:revision>
  <dcterms:created xsi:type="dcterms:W3CDTF">2021-09-05T09:36:08Z</dcterms:created>
  <dcterms:modified xsi:type="dcterms:W3CDTF">2022-02-08T09:13:28Z</dcterms:modified>
</cp:coreProperties>
</file>