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26"/>
  </p:notesMasterIdLst>
  <p:sldIdLst>
    <p:sldId id="380" r:id="rId3"/>
    <p:sldId id="381" r:id="rId4"/>
    <p:sldId id="340" r:id="rId5"/>
    <p:sldId id="337" r:id="rId6"/>
    <p:sldId id="372" r:id="rId7"/>
    <p:sldId id="463" r:id="rId8"/>
    <p:sldId id="462" r:id="rId9"/>
    <p:sldId id="464" r:id="rId10"/>
    <p:sldId id="470" r:id="rId11"/>
    <p:sldId id="271" r:id="rId12"/>
    <p:sldId id="476" r:id="rId13"/>
    <p:sldId id="401" r:id="rId14"/>
    <p:sldId id="399" r:id="rId15"/>
    <p:sldId id="355" r:id="rId16"/>
    <p:sldId id="424" r:id="rId17"/>
    <p:sldId id="364" r:id="rId18"/>
    <p:sldId id="366" r:id="rId19"/>
    <p:sldId id="379" r:id="rId20"/>
    <p:sldId id="329" r:id="rId21"/>
    <p:sldId id="362" r:id="rId22"/>
    <p:sldId id="331" r:id="rId23"/>
    <p:sldId id="328" r:id="rId24"/>
    <p:sldId id="3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81" d="100"/>
          <a:sy n="81" d="100"/>
        </p:scale>
        <p:origin x="9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A0E14-12FA-4341-A893-673068A59AF6}" type="datetimeFigureOut">
              <a:rPr lang="en-US" smtClean="0"/>
              <a:t>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E75FA-F18C-494D-8864-E966D13E42CB}" type="slidenum">
              <a:rPr lang="en-US" smtClean="0"/>
              <a:t>‹#›</a:t>
            </a:fld>
            <a:endParaRPr lang="en-US"/>
          </a:p>
        </p:txBody>
      </p:sp>
    </p:spTree>
    <p:extLst>
      <p:ext uri="{BB962C8B-B14F-4D97-AF65-F5344CB8AC3E}">
        <p14:creationId xmlns:p14="http://schemas.microsoft.com/office/powerpoint/2010/main" val="15636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9141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3021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86303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0761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4119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55478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790723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704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42295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05319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9857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23741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06878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669375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36083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83228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844099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937844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9767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644176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48774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6009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9003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26937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5003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76115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75412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0716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512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9316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9384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2089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6970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65640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3/7/2022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7605155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3/7/2022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128849217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ftwproject.com/uncategorized/simon-laurie-king-podcast-5g-nanotech-and-emf-protection/ref/459"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471D1E-B9C6-40D2-B514-9C23675D1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56" y="1069027"/>
            <a:ext cx="10490887" cy="5663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F481DC-D24D-4D9B-A151-03D50AAFF6A4}"/>
              </a:ext>
            </a:extLst>
          </p:cNvPr>
          <p:cNvSpPr txBox="1"/>
          <p:nvPr/>
        </p:nvSpPr>
        <p:spPr>
          <a:xfrm>
            <a:off x="1310312" y="84142"/>
            <a:ext cx="9187475" cy="1969770"/>
          </a:xfrm>
          <a:prstGeom prst="rect">
            <a:avLst/>
          </a:prstGeom>
          <a:noFill/>
          <a:effectLst>
            <a:glow rad="63500">
              <a:schemeClr val="accent1">
                <a:satMod val="175000"/>
                <a:alpha val="40000"/>
              </a:schemeClr>
            </a:glow>
          </a:effectLst>
        </p:spPr>
        <p:txBody>
          <a:bodyPr wrap="square" rtlCol="0">
            <a:spAutoFit/>
          </a:bodyPr>
          <a:lstStyle/>
          <a:p>
            <a:pPr lvl="0" defTabSz="457200">
              <a:defRPr/>
            </a:pPr>
            <a:r>
              <a:rPr lang="en-US" sz="4400" b="1" dirty="0">
                <a:ln w="28575">
                  <a:solidFill>
                    <a:prstClr val="black"/>
                  </a:solidFill>
                </a:ln>
                <a:solidFill>
                  <a:prstClr val="white"/>
                </a:solidFill>
              </a:rPr>
              <a:t>EMF PROTECTION, 5G, NANOTECH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solid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0779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680483" y="166023"/>
            <a:ext cx="11121656"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HYDROGEL NANOTECH CHARACTERISTICS STUDIES AND PATENTS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E0A97A50-0ADB-4C03-B48B-83DC2D41E588}"/>
              </a:ext>
            </a:extLst>
          </p:cNvPr>
          <p:cNvPicPr>
            <a:picLocks noChangeAspect="1"/>
          </p:cNvPicPr>
          <p:nvPr/>
        </p:nvPicPr>
        <p:blipFill rotWithShape="1">
          <a:blip r:embed="rId2"/>
          <a:srcRect b="42303"/>
          <a:stretch/>
        </p:blipFill>
        <p:spPr>
          <a:xfrm>
            <a:off x="202018" y="1583398"/>
            <a:ext cx="6157105" cy="4572853"/>
          </a:xfrm>
          <a:prstGeom prst="rect">
            <a:avLst/>
          </a:prstGeom>
        </p:spPr>
      </p:pic>
      <p:sp>
        <p:nvSpPr>
          <p:cNvPr id="7" name="TextBox 6">
            <a:extLst>
              <a:ext uri="{FF2B5EF4-FFF2-40B4-BE49-F238E27FC236}">
                <a16:creationId xmlns:a16="http://schemas.microsoft.com/office/drawing/2014/main" id="{861667F4-F0A9-4D1E-BB6E-C97DE0542AD8}"/>
              </a:ext>
            </a:extLst>
          </p:cNvPr>
          <p:cNvSpPr txBox="1"/>
          <p:nvPr/>
        </p:nvSpPr>
        <p:spPr>
          <a:xfrm>
            <a:off x="6432698" y="1469167"/>
            <a:ext cx="5557284"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Nanotech  used in hydrogels is designed to lock into our DNA to manipulate it, track and trace our bodies by collecting and transmitting our information to a data collection point, monitor our vitals, fuse into our system to allow a means of physical, biological control by an outside source.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They are putting hydrogels in the Food Supply (Journal of Agriculture and Food Chemistry)</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8218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680483" y="166023"/>
            <a:ext cx="11121656"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HYDROGEL NANOTECH CHARACTERISTICS STUDIES AND PATENTS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F9056263-68E2-40EA-8A2E-39623BDEF782}"/>
              </a:ext>
            </a:extLst>
          </p:cNvPr>
          <p:cNvPicPr>
            <a:picLocks noChangeAspect="1"/>
          </p:cNvPicPr>
          <p:nvPr/>
        </p:nvPicPr>
        <p:blipFill rotWithShape="1">
          <a:blip r:embed="rId2"/>
          <a:srcRect b="42783"/>
          <a:stretch/>
        </p:blipFill>
        <p:spPr>
          <a:xfrm>
            <a:off x="1726257" y="1909719"/>
            <a:ext cx="8268347" cy="4782258"/>
          </a:xfrm>
          <a:prstGeom prst="rect">
            <a:avLst/>
          </a:prstGeom>
        </p:spPr>
      </p:pic>
      <p:pic>
        <p:nvPicPr>
          <p:cNvPr id="3" name="Picture 2">
            <a:extLst>
              <a:ext uri="{FF2B5EF4-FFF2-40B4-BE49-F238E27FC236}">
                <a16:creationId xmlns:a16="http://schemas.microsoft.com/office/drawing/2014/main" id="{4BBB52EA-A6F0-4CD9-80C2-FA7EDA300935}"/>
              </a:ext>
            </a:extLst>
          </p:cNvPr>
          <p:cNvPicPr>
            <a:picLocks noChangeAspect="1"/>
          </p:cNvPicPr>
          <p:nvPr/>
        </p:nvPicPr>
        <p:blipFill>
          <a:blip r:embed="rId3"/>
          <a:stretch>
            <a:fillRect/>
          </a:stretch>
        </p:blipFill>
        <p:spPr>
          <a:xfrm>
            <a:off x="595422" y="697036"/>
            <a:ext cx="10668925" cy="1652159"/>
          </a:xfrm>
          <a:prstGeom prst="rect">
            <a:avLst/>
          </a:prstGeom>
        </p:spPr>
      </p:pic>
    </p:spTree>
    <p:extLst>
      <p:ext uri="{BB962C8B-B14F-4D97-AF65-F5344CB8AC3E}">
        <p14:creationId xmlns:p14="http://schemas.microsoft.com/office/powerpoint/2010/main" val="99801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4C9733-51A6-4E56-89A4-325B534FC68B}"/>
              </a:ext>
            </a:extLst>
          </p:cNvPr>
          <p:cNvPicPr>
            <a:picLocks noChangeAspect="1"/>
          </p:cNvPicPr>
          <p:nvPr/>
        </p:nvPicPr>
        <p:blipFill>
          <a:blip r:embed="rId2"/>
          <a:stretch>
            <a:fillRect/>
          </a:stretch>
        </p:blipFill>
        <p:spPr>
          <a:xfrm>
            <a:off x="391376" y="2901745"/>
            <a:ext cx="5503336" cy="2523068"/>
          </a:xfrm>
          <a:prstGeom prst="rect">
            <a:avLst/>
          </a:prstGeom>
        </p:spPr>
      </p:pic>
      <p:sp>
        <p:nvSpPr>
          <p:cNvPr id="5" name="TextBox 4">
            <a:extLst>
              <a:ext uri="{FF2B5EF4-FFF2-40B4-BE49-F238E27FC236}">
                <a16:creationId xmlns:a16="http://schemas.microsoft.com/office/drawing/2014/main" id="{E6C54E59-D482-4820-90BE-88B71AA17E19}"/>
              </a:ext>
            </a:extLst>
          </p:cNvPr>
          <p:cNvSpPr txBox="1"/>
          <p:nvPr/>
        </p:nvSpPr>
        <p:spPr>
          <a:xfrm>
            <a:off x="1824878" y="2385293"/>
            <a:ext cx="102178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From: A Military-Funded Biosensor Could Be the Future of Pandemic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402F844E-B1FF-4977-9C53-02A4F72B9C0E}"/>
              </a:ext>
            </a:extLst>
          </p:cNvPr>
          <p:cNvPicPr>
            <a:picLocks noChangeAspect="1"/>
          </p:cNvPicPr>
          <p:nvPr/>
        </p:nvPicPr>
        <p:blipFill>
          <a:blip r:embed="rId3"/>
          <a:stretch>
            <a:fillRect/>
          </a:stretch>
        </p:blipFill>
        <p:spPr>
          <a:xfrm>
            <a:off x="1824878" y="-126071"/>
            <a:ext cx="8775783" cy="2686573"/>
          </a:xfrm>
          <a:prstGeom prst="rect">
            <a:avLst/>
          </a:prstGeom>
        </p:spPr>
      </p:pic>
      <p:sp>
        <p:nvSpPr>
          <p:cNvPr id="7" name="TextBox 6">
            <a:extLst>
              <a:ext uri="{FF2B5EF4-FFF2-40B4-BE49-F238E27FC236}">
                <a16:creationId xmlns:a16="http://schemas.microsoft.com/office/drawing/2014/main" id="{6D660A52-A91F-41A1-B5E8-DCC0A61A80DD}"/>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9" name="Picture 8">
            <a:extLst>
              <a:ext uri="{FF2B5EF4-FFF2-40B4-BE49-F238E27FC236}">
                <a16:creationId xmlns:a16="http://schemas.microsoft.com/office/drawing/2014/main" id="{FFDC5D29-61E2-4D69-8172-222E136B23EC}"/>
              </a:ext>
            </a:extLst>
          </p:cNvPr>
          <p:cNvPicPr>
            <a:picLocks noChangeAspect="1"/>
          </p:cNvPicPr>
          <p:nvPr/>
        </p:nvPicPr>
        <p:blipFill>
          <a:blip r:embed="rId4"/>
          <a:stretch>
            <a:fillRect/>
          </a:stretch>
        </p:blipFill>
        <p:spPr>
          <a:xfrm>
            <a:off x="6661392" y="2814803"/>
            <a:ext cx="5024155" cy="2661577"/>
          </a:xfrm>
          <a:prstGeom prst="rect">
            <a:avLst/>
          </a:prstGeom>
        </p:spPr>
      </p:pic>
    </p:spTree>
    <p:extLst>
      <p:ext uri="{BB962C8B-B14F-4D97-AF65-F5344CB8AC3E}">
        <p14:creationId xmlns:p14="http://schemas.microsoft.com/office/powerpoint/2010/main" val="499083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orbel" panose="020B0503020204020204"/>
                <a:ea typeface="+mn-ea"/>
                <a:cs typeface="+mn-cs"/>
              </a:rPr>
              <a:t>Properties of Graphene Oxide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(or why they are REALLY using it in Bio-Medical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BC569B72-560E-4CF7-95EA-928D544D9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9" y="2385199"/>
            <a:ext cx="4572000" cy="2571750"/>
          </a:xfrm>
          <a:prstGeom prst="rect">
            <a:avLst/>
          </a:prstGeom>
        </p:spPr>
      </p:pic>
      <p:sp>
        <p:nvSpPr>
          <p:cNvPr id="5" name="TextBox 4">
            <a:extLst>
              <a:ext uri="{FF2B5EF4-FFF2-40B4-BE49-F238E27FC236}">
                <a16:creationId xmlns:a16="http://schemas.microsoft.com/office/drawing/2014/main" id="{36D52260-8D25-4ADD-BD5D-2011DF07EE10}"/>
              </a:ext>
            </a:extLst>
          </p:cNvPr>
          <p:cNvSpPr txBox="1"/>
          <p:nvPr/>
        </p:nvSpPr>
        <p:spPr>
          <a:xfrm>
            <a:off x="5665225" y="2140372"/>
            <a:ext cx="5658807"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-Stimulated / controlled by EMF frequencies, specifically those found in 5G</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-multiplies when electronically stimulated</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-transparent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-LUCIFEROUS-bioluminescence</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-magnetism</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extremely strong</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-can be used to manipulate neural pathways in the brain.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070627DC-ECF1-44DD-ACA2-B67146EF14F5}"/>
              </a:ext>
            </a:extLst>
          </p:cNvPr>
          <p:cNvSpPr txBox="1"/>
          <p:nvPr/>
        </p:nvSpPr>
        <p:spPr>
          <a:xfrm>
            <a:off x="468297" y="5095027"/>
            <a:ext cx="390168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THIS IS WHAT THEY ARE PUTTING IN YOUR BODY!!</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(VIEW IN SLIDESHOW MODE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842B0F2D-1A44-461A-9483-9B875408EAAF}"/>
              </a:ext>
            </a:extLst>
          </p:cNvPr>
          <p:cNvPicPr>
            <a:picLocks noChangeAspect="1"/>
          </p:cNvPicPr>
          <p:nvPr/>
        </p:nvPicPr>
        <p:blipFill>
          <a:blip r:embed="rId3"/>
          <a:stretch>
            <a:fillRect/>
          </a:stretch>
        </p:blipFill>
        <p:spPr>
          <a:xfrm>
            <a:off x="0" y="1470416"/>
            <a:ext cx="5252018" cy="1158340"/>
          </a:xfrm>
          <a:prstGeom prst="rect">
            <a:avLst/>
          </a:prstGeom>
        </p:spPr>
      </p:pic>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147473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79038" y="99696"/>
            <a:ext cx="12128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EMF PROPERTIES OF HYDROGELS IN COVID INJECTIONS</a:t>
            </a:r>
          </a:p>
        </p:txBody>
      </p:sp>
      <p:sp>
        <p:nvSpPr>
          <p:cNvPr id="5" name="Rectangle 4">
            <a:extLst>
              <a:ext uri="{FF2B5EF4-FFF2-40B4-BE49-F238E27FC236}">
                <a16:creationId xmlns:a16="http://schemas.microsoft.com/office/drawing/2014/main" id="{912053DD-92A4-4D47-AB5A-2E3694F69D60}"/>
              </a:ext>
            </a:extLst>
          </p:cNvPr>
          <p:cNvSpPr/>
          <p:nvPr/>
        </p:nvSpPr>
        <p:spPr>
          <a:xfrm>
            <a:off x="5673688" y="862589"/>
            <a:ext cx="5180478" cy="43396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Properties of Hydrogels: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Hydrogels are “ON DEMAND” which means they can be triggered at any moment  to deliver a payload.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Hydrogels can be used as “BIOCENSORS” in the body,  meaning they have the ability to accumulate data from your body such as your breathing, respiration, thoughts emotions, etc.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Hydrogels have the ability to act through WIFI. They can both TRANSMIT AND RECEIVE Energy, messages, frequencies or impulses.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280B0090-AD61-489F-A411-2DBF627DA9FE}"/>
              </a:ext>
            </a:extLst>
          </p:cNvPr>
          <p:cNvPicPr>
            <a:picLocks noChangeAspect="1"/>
          </p:cNvPicPr>
          <p:nvPr/>
        </p:nvPicPr>
        <p:blipFill>
          <a:blip r:embed="rId2"/>
          <a:stretch>
            <a:fillRect/>
          </a:stretch>
        </p:blipFill>
        <p:spPr>
          <a:xfrm>
            <a:off x="379038" y="1725541"/>
            <a:ext cx="4855111" cy="2803850"/>
          </a:xfrm>
          <a:prstGeom prst="rect">
            <a:avLst/>
          </a:prstGeom>
        </p:spPr>
      </p:pic>
      <p:sp>
        <p:nvSpPr>
          <p:cNvPr id="14" name="Rectangle 13">
            <a:extLst>
              <a:ext uri="{FF2B5EF4-FFF2-40B4-BE49-F238E27FC236}">
                <a16:creationId xmlns:a16="http://schemas.microsoft.com/office/drawing/2014/main" id="{69B6F401-B41C-4349-ADA3-88B8EDC2BE49}"/>
              </a:ext>
            </a:extLst>
          </p:cNvPr>
          <p:cNvSpPr/>
          <p:nvPr/>
        </p:nvSpPr>
        <p:spPr>
          <a:xfrm>
            <a:off x="621319" y="5210178"/>
            <a:ext cx="1094936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See it with your own eyes! Video of what hydrogels </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can do while beamed with electrical fields.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5753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310473"/>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2602972" y="913817"/>
            <a:ext cx="79779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ELECTOMAGNETIC FREQUENCY (EMF) PROTECTION</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89171" y="1757500"/>
            <a:ext cx="5780315"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Since graphene oxide is activated by EMF, you want to create a protective barrier in your immediate environment that mitigates the EMF so that it does not activate the graphene oxide.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-Don’t live near towers crowded cities</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-Turn off  </a:t>
            </a:r>
            <a:r>
              <a:rPr kumimoji="0" lang="en-US" sz="2400" b="0" i="0" u="none" strike="noStrike" kern="1200" cap="none" spc="0" normalizeH="0" baseline="0" noProof="0" dirty="0" err="1">
                <a:ln>
                  <a:noFill/>
                </a:ln>
                <a:solidFill>
                  <a:prstClr val="white"/>
                </a:solidFill>
                <a:effectLst/>
                <a:uLnTx/>
                <a:uFillTx/>
                <a:latin typeface="Corbel" panose="020B0503020204020204"/>
                <a:ea typeface="+mn-ea"/>
                <a:cs typeface="+mn-cs"/>
              </a:rPr>
              <a:t>Wifi</a:t>
            </a: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at night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-Don’t use smart meters or smart appliances</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-Use orgone energy EMF protection devices to clean up the EMF in your environment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68080552-E2EA-405A-8735-A3553A6B2229}"/>
              </a:ext>
            </a:extLst>
          </p:cNvPr>
          <p:cNvPicPr>
            <a:picLocks noChangeAspect="1"/>
          </p:cNvPicPr>
          <p:nvPr/>
        </p:nvPicPr>
        <p:blipFill>
          <a:blip r:embed="rId3"/>
          <a:stretch>
            <a:fillRect/>
          </a:stretch>
        </p:blipFill>
        <p:spPr>
          <a:xfrm>
            <a:off x="-130883" y="-132098"/>
            <a:ext cx="13599042" cy="1200329"/>
          </a:xfrm>
          <a:prstGeom prst="rect">
            <a:avLst/>
          </a:prstGeom>
        </p:spPr>
      </p:pic>
      <p:pic>
        <p:nvPicPr>
          <p:cNvPr id="5" name="Picture 4">
            <a:extLst>
              <a:ext uri="{FF2B5EF4-FFF2-40B4-BE49-F238E27FC236}">
                <a16:creationId xmlns:a16="http://schemas.microsoft.com/office/drawing/2014/main" id="{45EA8579-A0FF-44D1-86D0-57F2A6E2D4DC}"/>
              </a:ext>
            </a:extLst>
          </p:cNvPr>
          <p:cNvPicPr>
            <a:picLocks noChangeAspect="1"/>
          </p:cNvPicPr>
          <p:nvPr/>
        </p:nvPicPr>
        <p:blipFill>
          <a:blip r:embed="rId4"/>
          <a:stretch>
            <a:fillRect/>
          </a:stretch>
        </p:blipFill>
        <p:spPr>
          <a:xfrm>
            <a:off x="1028700" y="2404440"/>
            <a:ext cx="4495800" cy="329565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359748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4514" y="30315"/>
            <a:ext cx="120274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:Orgone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5B98A152-3C0B-46F4-9254-C03B7042F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4" y="5486023"/>
            <a:ext cx="2379412" cy="1338419"/>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2543926" y="6301222"/>
            <a:ext cx="100846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6" name="Rectangle 5">
            <a:extLst>
              <a:ext uri="{FF2B5EF4-FFF2-40B4-BE49-F238E27FC236}">
                <a16:creationId xmlns:a16="http://schemas.microsoft.com/office/drawing/2014/main" id="{0B784EE1-E510-4C1A-B0AC-E086BD3F6F2C}"/>
              </a:ext>
            </a:extLst>
          </p:cNvPr>
          <p:cNvSpPr/>
          <p:nvPr/>
        </p:nvSpPr>
        <p:spPr>
          <a:xfrm>
            <a:off x="451313" y="1077132"/>
            <a:ext cx="11289373"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a:ea typeface="+mn-ea"/>
                <a:cs typeface="+mn-cs"/>
              </a:rPr>
              <a:t>In the 1930’s, the late Dr. Wilhelm Reich discovered that living samples placed within containers made from alternating layers of steel and non-conductive organic material were able to harness healthy ‘cosmic energy’ from the environment. He called this energy ‘orgone’.</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Open Sans"/>
                <a:ea typeface="+mn-ea"/>
                <a:cs typeface="+mn-cs"/>
              </a:rPr>
              <a:t>These orgone accumulators and had the ability to:</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Open Sans"/>
                <a:ea typeface="+mn-ea"/>
                <a:cs typeface="+mn-cs"/>
              </a:rPr>
              <a:t>– Preserve blood samples for longer periods of time</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Open Sans"/>
                <a:ea typeface="+mn-ea"/>
                <a:cs typeface="+mn-cs"/>
              </a:rPr>
              <a:t>– Sprout healthier plant seedlings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Open Sans"/>
                <a:ea typeface="+mn-ea"/>
                <a:cs typeface="+mn-cs"/>
              </a:rPr>
              <a:t>– Provided pain relief for his patients who sat inside them.</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Instead of a box, composites made from </a:t>
            </a:r>
            <a:r>
              <a:rPr kumimoji="0" lang="en-US" sz="1800" b="0" i="0" u="none" strike="noStrike" kern="1200" cap="none" spc="0" normalizeH="0" baseline="0" noProof="0" dirty="0">
                <a:ln>
                  <a:noFill/>
                </a:ln>
                <a:solidFill>
                  <a:prstClr val="white"/>
                </a:solidFill>
                <a:effectLst/>
                <a:uLnTx/>
                <a:uFillTx/>
                <a:latin typeface="Open Sans"/>
                <a:ea typeface="+mn-ea"/>
                <a:cs typeface="+mn-cs"/>
              </a:rPr>
              <a:t>a blend of; iron oxide, steel, brass, shungite and crystal powders encased in epoxy resin produce the same effects and are able to transform the harmful wireless fields from; cell towers, smart meters, smartphones, internet router and your television, into more beneficial energy for you and your plants and pets.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3606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164514" y="712779"/>
            <a:ext cx="1202748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Shungite is a rare mineral, believed to come from an asteroid that can only be found in one place in the world: Karelia Russia. It is the only mineral of its kind that contains fullerenes, which have been proven effective in protection from EMF’s and also used for cleaning nuclear waste, such as Fukushima. </a:t>
            </a:r>
          </a:p>
        </p:txBody>
      </p:sp>
      <p:pic>
        <p:nvPicPr>
          <p:cNvPr id="2" name="Picture 1">
            <a:extLst>
              <a:ext uri="{FF2B5EF4-FFF2-40B4-BE49-F238E27FC236}">
                <a16:creationId xmlns:a16="http://schemas.microsoft.com/office/drawing/2014/main" id="{FCA7380A-2F38-43D4-ADC6-12F8363FB73F}"/>
              </a:ext>
            </a:extLst>
          </p:cNvPr>
          <p:cNvPicPr>
            <a:picLocks noChangeAspect="1"/>
          </p:cNvPicPr>
          <p:nvPr/>
        </p:nvPicPr>
        <p:blipFill>
          <a:blip r:embed="rId2"/>
          <a:stretch>
            <a:fillRect/>
          </a:stretch>
        </p:blipFill>
        <p:spPr>
          <a:xfrm>
            <a:off x="0" y="2478096"/>
            <a:ext cx="6096000" cy="3667125"/>
          </a:xfrm>
          <a:prstGeom prst="rect">
            <a:avLst/>
          </a:prstGeom>
        </p:spPr>
      </p:pic>
      <p:pic>
        <p:nvPicPr>
          <p:cNvPr id="7" name="Picture 6">
            <a:extLst>
              <a:ext uri="{FF2B5EF4-FFF2-40B4-BE49-F238E27FC236}">
                <a16:creationId xmlns:a16="http://schemas.microsoft.com/office/drawing/2014/main" id="{F3BC9F27-C94B-4D94-B44A-793A464EA928}"/>
              </a:ext>
            </a:extLst>
          </p:cNvPr>
          <p:cNvPicPr>
            <a:picLocks noChangeAspect="1"/>
          </p:cNvPicPr>
          <p:nvPr/>
        </p:nvPicPr>
        <p:blipFill>
          <a:blip r:embed="rId3"/>
          <a:stretch>
            <a:fillRect/>
          </a:stretch>
        </p:blipFill>
        <p:spPr>
          <a:xfrm>
            <a:off x="6204285" y="3220864"/>
            <a:ext cx="5878533" cy="2883232"/>
          </a:xfrm>
          <a:prstGeom prst="rect">
            <a:avLst/>
          </a:prstGeom>
        </p:spPr>
      </p:pic>
      <p:sp>
        <p:nvSpPr>
          <p:cNvPr id="8" name="TextBox 7">
            <a:extLst>
              <a:ext uri="{FF2B5EF4-FFF2-40B4-BE49-F238E27FC236}">
                <a16:creationId xmlns:a16="http://schemas.microsoft.com/office/drawing/2014/main" id="{86B60DAA-DC8E-4C4D-8211-6D34CB99EAED}"/>
              </a:ext>
            </a:extLst>
          </p:cNvPr>
          <p:cNvSpPr txBox="1"/>
          <p:nvPr/>
        </p:nvSpPr>
        <p:spPr>
          <a:xfrm>
            <a:off x="164514" y="30315"/>
            <a:ext cx="120274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 Shungite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4554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164514" y="712779"/>
            <a:ext cx="12027485"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We make our products by hand mixing, shungite, iron oxide, steel, brass, and quartz crystal (powder form) into an epoxy resin. When the epoxy cures into a solid plastic state it puts pressure on the surface area of the ingredients. This causes something known as the piezoelectric effect, which emits a harmonizing field generated by the specific properties of the ingredients. It is this field that transforms the harmful energy from EMF’s into healthy life preserving energy. Place our products all around yourself and your environment for the best effect. </a:t>
            </a:r>
          </a:p>
        </p:txBody>
      </p:sp>
      <p:sp>
        <p:nvSpPr>
          <p:cNvPr id="8" name="TextBox 7">
            <a:extLst>
              <a:ext uri="{FF2B5EF4-FFF2-40B4-BE49-F238E27FC236}">
                <a16:creationId xmlns:a16="http://schemas.microsoft.com/office/drawing/2014/main" id="{86B60DAA-DC8E-4C4D-8211-6D34CB99EAED}"/>
              </a:ext>
            </a:extLst>
          </p:cNvPr>
          <p:cNvSpPr txBox="1"/>
          <p:nvPr/>
        </p:nvSpPr>
        <p:spPr>
          <a:xfrm>
            <a:off x="1770606" y="0"/>
            <a:ext cx="92522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How our products work: Transforming EMF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8AA7822A-5B04-49AA-AB22-64AF2B49B892}"/>
              </a:ext>
            </a:extLst>
          </p:cNvPr>
          <p:cNvPicPr>
            <a:picLocks noChangeAspect="1"/>
          </p:cNvPicPr>
          <p:nvPr/>
        </p:nvPicPr>
        <p:blipFill>
          <a:blip r:embed="rId2"/>
          <a:stretch>
            <a:fillRect/>
          </a:stretch>
        </p:blipFill>
        <p:spPr>
          <a:xfrm>
            <a:off x="6396707" y="3298070"/>
            <a:ext cx="5213684" cy="2847151"/>
          </a:xfrm>
          <a:prstGeom prst="rect">
            <a:avLst/>
          </a:prstGeom>
        </p:spPr>
      </p:pic>
      <p:pic>
        <p:nvPicPr>
          <p:cNvPr id="4" name="Picture 3">
            <a:extLst>
              <a:ext uri="{FF2B5EF4-FFF2-40B4-BE49-F238E27FC236}">
                <a16:creationId xmlns:a16="http://schemas.microsoft.com/office/drawing/2014/main" id="{3290EF33-BA97-469D-889B-068B5AA1BC66}"/>
              </a:ext>
            </a:extLst>
          </p:cNvPr>
          <p:cNvPicPr>
            <a:picLocks noChangeAspect="1"/>
          </p:cNvPicPr>
          <p:nvPr/>
        </p:nvPicPr>
        <p:blipFill>
          <a:blip r:embed="rId3"/>
          <a:stretch>
            <a:fillRect/>
          </a:stretch>
        </p:blipFill>
        <p:spPr>
          <a:xfrm>
            <a:off x="882316" y="3314474"/>
            <a:ext cx="5213684" cy="2861100"/>
          </a:xfrm>
          <a:prstGeom prst="rect">
            <a:avLst/>
          </a:prstGeom>
        </p:spPr>
      </p:pic>
    </p:spTree>
    <p:extLst>
      <p:ext uri="{BB962C8B-B14F-4D97-AF65-F5344CB8AC3E}">
        <p14:creationId xmlns:p14="http://schemas.microsoft.com/office/powerpoint/2010/main" val="207087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E66CE-C37A-4CE9-8C47-744436A4E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4" y="5407969"/>
            <a:ext cx="2430521" cy="1367168"/>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5148077" y="6027003"/>
            <a:ext cx="72077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www.FTWProject.com</a:t>
            </a:r>
          </a:p>
        </p:txBody>
      </p:sp>
      <p:sp>
        <p:nvSpPr>
          <p:cNvPr id="2" name="Rectangle 1">
            <a:extLst>
              <a:ext uri="{FF2B5EF4-FFF2-40B4-BE49-F238E27FC236}">
                <a16:creationId xmlns:a16="http://schemas.microsoft.com/office/drawing/2014/main" id="{4D946915-B95D-491E-ACF1-5FA7B241677B}"/>
              </a:ext>
            </a:extLst>
          </p:cNvPr>
          <p:cNvSpPr/>
          <p:nvPr/>
        </p:nvSpPr>
        <p:spPr>
          <a:xfrm>
            <a:off x="115685" y="1070634"/>
            <a:ext cx="60960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a:ea typeface="+mn-ea"/>
                <a:cs typeface="+mn-cs"/>
              </a:rPr>
              <a:t>The effects of this scientific phenomenon were replicated and well documented in studies done by the University of Pennsylvania and the Heraclitus Microscopic research laboratory. Also, the field can be seen in an “ice test”</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D31D2A6-2E56-4105-B8E2-FDCFF032DDCF}"/>
              </a:ext>
            </a:extLst>
          </p:cNvPr>
          <p:cNvPicPr>
            <a:picLocks noChangeAspect="1"/>
          </p:cNvPicPr>
          <p:nvPr/>
        </p:nvPicPr>
        <p:blipFill>
          <a:blip r:embed="rId3"/>
          <a:stretch>
            <a:fillRect/>
          </a:stretch>
        </p:blipFill>
        <p:spPr>
          <a:xfrm>
            <a:off x="2732045" y="5407969"/>
            <a:ext cx="2416032" cy="1360062"/>
          </a:xfrm>
          <a:prstGeom prst="rect">
            <a:avLst/>
          </a:prstGeom>
        </p:spPr>
      </p:pic>
      <p:pic>
        <p:nvPicPr>
          <p:cNvPr id="14" name="Picture 13">
            <a:extLst>
              <a:ext uri="{FF2B5EF4-FFF2-40B4-BE49-F238E27FC236}">
                <a16:creationId xmlns:a16="http://schemas.microsoft.com/office/drawing/2014/main" id="{F4469450-061F-4F8D-B000-501030B286F5}"/>
              </a:ext>
            </a:extLst>
          </p:cNvPr>
          <p:cNvPicPr>
            <a:picLocks noChangeAspect="1"/>
          </p:cNvPicPr>
          <p:nvPr/>
        </p:nvPicPr>
        <p:blipFill>
          <a:blip r:embed="rId4"/>
          <a:stretch>
            <a:fillRect/>
          </a:stretch>
        </p:blipFill>
        <p:spPr>
          <a:xfrm>
            <a:off x="164514" y="2360502"/>
            <a:ext cx="3310924" cy="1792872"/>
          </a:xfrm>
          <a:prstGeom prst="rect">
            <a:avLst/>
          </a:prstGeom>
        </p:spPr>
      </p:pic>
      <p:pic>
        <p:nvPicPr>
          <p:cNvPr id="15" name="Picture 14">
            <a:extLst>
              <a:ext uri="{FF2B5EF4-FFF2-40B4-BE49-F238E27FC236}">
                <a16:creationId xmlns:a16="http://schemas.microsoft.com/office/drawing/2014/main" id="{B55B6BBF-F576-4F6B-AAE7-3BF4E4C6D42C}"/>
              </a:ext>
            </a:extLst>
          </p:cNvPr>
          <p:cNvPicPr>
            <a:picLocks noChangeAspect="1"/>
          </p:cNvPicPr>
          <p:nvPr/>
        </p:nvPicPr>
        <p:blipFill>
          <a:blip r:embed="rId5"/>
          <a:stretch>
            <a:fillRect/>
          </a:stretch>
        </p:blipFill>
        <p:spPr>
          <a:xfrm>
            <a:off x="7194953" y="860712"/>
            <a:ext cx="3690262" cy="1792872"/>
          </a:xfrm>
          <a:prstGeom prst="rect">
            <a:avLst/>
          </a:prstGeom>
        </p:spPr>
      </p:pic>
      <p:pic>
        <p:nvPicPr>
          <p:cNvPr id="18" name="Picture 17">
            <a:extLst>
              <a:ext uri="{FF2B5EF4-FFF2-40B4-BE49-F238E27FC236}">
                <a16:creationId xmlns:a16="http://schemas.microsoft.com/office/drawing/2014/main" id="{315A2C43-94CE-4AC7-BBB5-B820947F500E}"/>
              </a:ext>
            </a:extLst>
          </p:cNvPr>
          <p:cNvPicPr>
            <a:picLocks noChangeAspect="1"/>
          </p:cNvPicPr>
          <p:nvPr/>
        </p:nvPicPr>
        <p:blipFill>
          <a:blip r:embed="rId6"/>
          <a:stretch>
            <a:fillRect/>
          </a:stretch>
        </p:blipFill>
        <p:spPr>
          <a:xfrm>
            <a:off x="6793130" y="3034355"/>
            <a:ext cx="4309407" cy="2611876"/>
          </a:xfrm>
          <a:prstGeom prst="rect">
            <a:avLst/>
          </a:prstGeom>
        </p:spPr>
      </p:pic>
      <p:pic>
        <p:nvPicPr>
          <p:cNvPr id="21" name="Picture 20">
            <a:extLst>
              <a:ext uri="{FF2B5EF4-FFF2-40B4-BE49-F238E27FC236}">
                <a16:creationId xmlns:a16="http://schemas.microsoft.com/office/drawing/2014/main" id="{DEE965D0-5F87-4747-8243-3C21A69B4724}"/>
              </a:ext>
            </a:extLst>
          </p:cNvPr>
          <p:cNvPicPr>
            <a:picLocks noChangeAspect="1"/>
          </p:cNvPicPr>
          <p:nvPr/>
        </p:nvPicPr>
        <p:blipFill>
          <a:blip r:embed="rId7"/>
          <a:stretch>
            <a:fillRect/>
          </a:stretch>
        </p:blipFill>
        <p:spPr>
          <a:xfrm>
            <a:off x="4021001" y="2634488"/>
            <a:ext cx="2280495" cy="2409956"/>
          </a:xfrm>
          <a:prstGeom prst="rect">
            <a:avLst/>
          </a:prstGeom>
        </p:spPr>
      </p:pic>
      <p:sp>
        <p:nvSpPr>
          <p:cNvPr id="13" name="TextBox 12">
            <a:extLst>
              <a:ext uri="{FF2B5EF4-FFF2-40B4-BE49-F238E27FC236}">
                <a16:creationId xmlns:a16="http://schemas.microsoft.com/office/drawing/2014/main" id="{1E8754B8-E4CA-4418-A71D-9223B0E144F7}"/>
              </a:ext>
            </a:extLst>
          </p:cNvPr>
          <p:cNvSpPr txBox="1"/>
          <p:nvPr/>
        </p:nvSpPr>
        <p:spPr>
          <a:xfrm>
            <a:off x="164514" y="30315"/>
            <a:ext cx="12027486"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a:t>
            </a:r>
            <a:b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t>Blood Test, Plants, Ice Test</a:t>
            </a:r>
          </a:p>
        </p:txBody>
      </p:sp>
    </p:spTree>
    <p:extLst>
      <p:ext uri="{BB962C8B-B14F-4D97-AF65-F5344CB8AC3E}">
        <p14:creationId xmlns:p14="http://schemas.microsoft.com/office/powerpoint/2010/main" val="273164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610437" y="0"/>
            <a:ext cx="9566900"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EMF PROTECTION BASICS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014663" y="632559"/>
            <a:ext cx="10050439" cy="7115409"/>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Why we do what we do</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Dangers of EMF</a:t>
            </a:r>
          </a:p>
          <a:p>
            <a:pPr marL="0" marR="0" lvl="0" indent="0" algn="l" defTabSz="457200" rtl="0" eaLnBrk="1" fontAlgn="auto" latinLnBrk="0" hangingPunct="1">
              <a:lnSpc>
                <a:spcPct val="115000"/>
              </a:lnSpc>
              <a:spcBef>
                <a:spcPts val="0"/>
              </a:spcBef>
              <a:spcAft>
                <a:spcPts val="1000"/>
              </a:spcAft>
              <a:buClrTx/>
              <a:buSzTx/>
              <a:buFontTx/>
              <a:buNone/>
              <a:tabLst/>
              <a:defRPr/>
            </a:pPr>
            <a:r>
              <a:rPr lang="en-US" sz="2800" dirty="0">
                <a:solidFill>
                  <a:prstClr val="white"/>
                </a:solidFill>
                <a:latin typeface="Calibri" panose="020F0502020204030204" pitchFamily="34" charset="0"/>
                <a:ea typeface="Calibri" panose="020F0502020204030204" pitchFamily="34" charset="0"/>
                <a:cs typeface="Arial" panose="020B0604020202020204" pitchFamily="34" charset="0"/>
              </a:rPr>
              <a:t>5G Newest Updates</a:t>
            </a:r>
            <a:br>
              <a:rPr lang="en-US" sz="28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800" dirty="0">
                <a:solidFill>
                  <a:prstClr val="white"/>
                </a:solidFill>
                <a:latin typeface="Calibri" panose="020F0502020204030204" pitchFamily="34" charset="0"/>
                <a:ea typeface="Calibri" panose="020F0502020204030204" pitchFamily="34" charset="0"/>
                <a:cs typeface="Arial" panose="020B0604020202020204" pitchFamily="34" charset="0"/>
              </a:rPr>
              <a:t>Nanotech</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What you can do to protect yourself</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Science behind it: Orgone and Shungite</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How we make our EMF protection products</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How our EMF protection products work</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More science: Blood tests, plants, ice test, pyramid shape study</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Benefits and Testimonials</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All links and more info referenced can be found on our Blog Post</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161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12E0E-975B-4355-8FD4-60DA91650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83" y="5571609"/>
            <a:ext cx="2033146" cy="1143644"/>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2538484" y="5755459"/>
            <a:ext cx="1031685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14" name="TextBox 13">
            <a:extLst>
              <a:ext uri="{FF2B5EF4-FFF2-40B4-BE49-F238E27FC236}">
                <a16:creationId xmlns:a16="http://schemas.microsoft.com/office/drawing/2014/main" id="{154E9514-0CA2-4BAF-AA31-D3E921AB908D}"/>
              </a:ext>
            </a:extLst>
          </p:cNvPr>
          <p:cNvSpPr txBox="1"/>
          <p:nvPr/>
        </p:nvSpPr>
        <p:spPr>
          <a:xfrm>
            <a:off x="575907" y="842236"/>
            <a:ext cx="5875361"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Alexander </a:t>
            </a:r>
            <a:r>
              <a:rPr kumimoji="0" lang="en-US" sz="2000" b="0" i="0" u="none" strike="noStrike" kern="1200" cap="none" spc="0" normalizeH="0" baseline="0" noProof="0" dirty="0" err="1">
                <a:ln>
                  <a:noFill/>
                </a:ln>
                <a:solidFill>
                  <a:prstClr val="white"/>
                </a:solidFill>
                <a:effectLst/>
                <a:uLnTx/>
                <a:uFillTx/>
                <a:latin typeface="Corbel" panose="020B0503020204020204"/>
                <a:ea typeface="+mn-ea"/>
                <a:cs typeface="+mn-cs"/>
              </a:rPr>
              <a:t>Golod</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a Ukrainian former defense contractor and scientist performed pyramid research experiments that involved using expensive military helicopters and equipment that could measure ion columns in the atmosphere that were generated from pyramids.   </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The shape of the pyramid has a function, it directs energy out through the tip to effect the environment around it. This is why we make Orgone Energy Shungite Pyramids. They can be used to place around your property to create a grid of protection against EMF’s, cell phone towers, and chemtrails. </a:t>
            </a:r>
          </a:p>
        </p:txBody>
      </p:sp>
      <p:pic>
        <p:nvPicPr>
          <p:cNvPr id="5" name="Picture 4">
            <a:extLst>
              <a:ext uri="{FF2B5EF4-FFF2-40B4-BE49-F238E27FC236}">
                <a16:creationId xmlns:a16="http://schemas.microsoft.com/office/drawing/2014/main" id="{560131C1-A5C8-462D-B0BD-E6489F6DAB6C}"/>
              </a:ext>
            </a:extLst>
          </p:cNvPr>
          <p:cNvPicPr>
            <a:picLocks noChangeAspect="1"/>
          </p:cNvPicPr>
          <p:nvPr/>
        </p:nvPicPr>
        <p:blipFill>
          <a:blip r:embed="rId3"/>
          <a:stretch>
            <a:fillRect/>
          </a:stretch>
        </p:blipFill>
        <p:spPr>
          <a:xfrm>
            <a:off x="6992685" y="1243012"/>
            <a:ext cx="4857750" cy="4371975"/>
          </a:xfrm>
          <a:prstGeom prst="rect">
            <a:avLst/>
          </a:prstGeom>
        </p:spPr>
      </p:pic>
      <p:sp>
        <p:nvSpPr>
          <p:cNvPr id="8" name="TextBox 7">
            <a:extLst>
              <a:ext uri="{FF2B5EF4-FFF2-40B4-BE49-F238E27FC236}">
                <a16:creationId xmlns:a16="http://schemas.microsoft.com/office/drawing/2014/main" id="{D5C7E8D0-3DAB-4146-941B-B45BD9C57038}"/>
              </a:ext>
            </a:extLst>
          </p:cNvPr>
          <p:cNvSpPr txBox="1"/>
          <p:nvPr/>
        </p:nvSpPr>
        <p:spPr>
          <a:xfrm>
            <a:off x="164514" y="30315"/>
            <a:ext cx="12027486"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:Pyramid Shape</a:t>
            </a:r>
          </a:p>
        </p:txBody>
      </p:sp>
    </p:spTree>
    <p:extLst>
      <p:ext uri="{BB962C8B-B14F-4D97-AF65-F5344CB8AC3E}">
        <p14:creationId xmlns:p14="http://schemas.microsoft.com/office/powerpoint/2010/main" val="128927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744954" y="187492"/>
            <a:ext cx="11599445"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BENEFITS OF OUR EMF PROTECTION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8CBC19EF-CAB1-4264-BA84-BCB42F995C53}"/>
              </a:ext>
            </a:extLst>
          </p:cNvPr>
          <p:cNvSpPr txBox="1"/>
          <p:nvPr/>
        </p:nvSpPr>
        <p:spPr>
          <a:xfrm>
            <a:off x="500417" y="1485217"/>
            <a:ext cx="10910533" cy="4247317"/>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-Better sleep</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-Stress relief</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-Pain relief</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-Healthy home environment</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-Better seed germination and plant growth</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-Preserves fresh food and extends shelf life</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-Maintain Healthy Blood</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55513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3124199" y="44051"/>
            <a:ext cx="59436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Testimonials From Customers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D440DDE5-7B5B-452D-BF64-8A1224E1984D}"/>
              </a:ext>
            </a:extLst>
          </p:cNvPr>
          <p:cNvSpPr txBox="1"/>
          <p:nvPr/>
        </p:nvSpPr>
        <p:spPr>
          <a:xfrm>
            <a:off x="1891292" y="6194693"/>
            <a:ext cx="1294382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Read more testimonials on our 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DECF63AF-D6CD-48F1-8F21-27C8013724BB}"/>
              </a:ext>
            </a:extLst>
          </p:cNvPr>
          <p:cNvPicPr>
            <a:picLocks noChangeAspect="1"/>
          </p:cNvPicPr>
          <p:nvPr/>
        </p:nvPicPr>
        <p:blipFill>
          <a:blip r:embed="rId2"/>
          <a:stretch>
            <a:fillRect/>
          </a:stretch>
        </p:blipFill>
        <p:spPr>
          <a:xfrm>
            <a:off x="242296" y="1149467"/>
            <a:ext cx="3655306" cy="3550869"/>
          </a:xfrm>
          <a:prstGeom prst="rect">
            <a:avLst/>
          </a:prstGeom>
        </p:spPr>
      </p:pic>
      <p:pic>
        <p:nvPicPr>
          <p:cNvPr id="7" name="Picture 6">
            <a:extLst>
              <a:ext uri="{FF2B5EF4-FFF2-40B4-BE49-F238E27FC236}">
                <a16:creationId xmlns:a16="http://schemas.microsoft.com/office/drawing/2014/main" id="{8F792171-2714-45D7-8F6A-E2DE407B09BB}"/>
              </a:ext>
            </a:extLst>
          </p:cNvPr>
          <p:cNvPicPr>
            <a:picLocks noChangeAspect="1"/>
          </p:cNvPicPr>
          <p:nvPr/>
        </p:nvPicPr>
        <p:blipFill>
          <a:blip r:embed="rId3"/>
          <a:stretch>
            <a:fillRect/>
          </a:stretch>
        </p:blipFill>
        <p:spPr>
          <a:xfrm>
            <a:off x="4237903" y="1145674"/>
            <a:ext cx="3655306" cy="3558476"/>
          </a:xfrm>
          <a:prstGeom prst="rect">
            <a:avLst/>
          </a:prstGeom>
        </p:spPr>
      </p:pic>
      <p:pic>
        <p:nvPicPr>
          <p:cNvPr id="9" name="Picture 8">
            <a:extLst>
              <a:ext uri="{FF2B5EF4-FFF2-40B4-BE49-F238E27FC236}">
                <a16:creationId xmlns:a16="http://schemas.microsoft.com/office/drawing/2014/main" id="{D60F2DF4-13F6-45D9-A789-C98F4ED8B533}"/>
              </a:ext>
            </a:extLst>
          </p:cNvPr>
          <p:cNvPicPr>
            <a:picLocks noChangeAspect="1"/>
          </p:cNvPicPr>
          <p:nvPr/>
        </p:nvPicPr>
        <p:blipFill>
          <a:blip r:embed="rId4"/>
          <a:stretch>
            <a:fillRect/>
          </a:stretch>
        </p:blipFill>
        <p:spPr>
          <a:xfrm>
            <a:off x="8233510" y="1144674"/>
            <a:ext cx="3679787" cy="3558476"/>
          </a:xfrm>
          <a:prstGeom prst="rect">
            <a:avLst/>
          </a:prstGeom>
        </p:spPr>
      </p:pic>
    </p:spTree>
    <p:extLst>
      <p:ext uri="{BB962C8B-B14F-4D97-AF65-F5344CB8AC3E}">
        <p14:creationId xmlns:p14="http://schemas.microsoft.com/office/powerpoint/2010/main" val="3751495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834815" y="236557"/>
            <a:ext cx="852236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All Reference Links and Additional Videos can be found at the following Blog Post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D440DDE5-7B5B-452D-BF64-8A1224E1984D}"/>
              </a:ext>
            </a:extLst>
          </p:cNvPr>
          <p:cNvSpPr txBox="1"/>
          <p:nvPr/>
        </p:nvSpPr>
        <p:spPr>
          <a:xfrm>
            <a:off x="878774" y="5300397"/>
            <a:ext cx="10730630" cy="1077218"/>
          </a:xfrm>
          <a:prstGeom prst="rect">
            <a:avLst/>
          </a:prstGeom>
          <a:noFill/>
        </p:spPr>
        <p:txBody>
          <a:bodyPr wrap="square" rtlCol="0">
            <a:spAutoFit/>
          </a:bodyPr>
          <a:lstStyle/>
          <a:p>
            <a:pPr lvl="0" defTabSz="457200"/>
            <a:r>
              <a:rPr lang="en-US" sz="3200" dirty="0">
                <a:solidFill>
                  <a:prstClr val="white"/>
                </a:solidFill>
                <a:hlinkClick r:id="rId2"/>
              </a:rPr>
              <a:t>https://www.ftwproject.com/uncategorized/simon-laurie-king-podcast-5g-nanotech-and-emf-protection/ref/459</a:t>
            </a:r>
            <a:r>
              <a:rPr lang="en-US" sz="3200" dirty="0">
                <a:solidFill>
                  <a:prstClr val="white"/>
                </a:solidFill>
              </a:rPr>
              <a:t>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0151221F-FC61-4C36-8B16-479387A97F8C}"/>
              </a:ext>
            </a:extLst>
          </p:cNvPr>
          <p:cNvPicPr>
            <a:picLocks noChangeAspect="1"/>
          </p:cNvPicPr>
          <p:nvPr/>
        </p:nvPicPr>
        <p:blipFill>
          <a:blip r:embed="rId3"/>
          <a:stretch>
            <a:fillRect/>
          </a:stretch>
        </p:blipFill>
        <p:spPr>
          <a:xfrm>
            <a:off x="1464406" y="1713885"/>
            <a:ext cx="9263186" cy="3332081"/>
          </a:xfrm>
          <a:prstGeom prst="rect">
            <a:avLst/>
          </a:prstGeom>
        </p:spPr>
      </p:pic>
    </p:spTree>
    <p:extLst>
      <p:ext uri="{BB962C8B-B14F-4D97-AF65-F5344CB8AC3E}">
        <p14:creationId xmlns:p14="http://schemas.microsoft.com/office/powerpoint/2010/main" val="295469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WHY WE DO WHAT WE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FORBIDDEN TECH: The complete guide to energy, social, and biological technologies that they did not want you to know about.  (2017)</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www.FORBIDDENTECH.WEBSITE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We are Christians, Engineers and Scientists. We feel it is our calling to help inform people about the technology that is being used against Gods creation.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Handmade products orgone and shungite for EMF protection. Made by us in our workshop in Morocco. WWW.FTWPROJECT.COM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Online engineering academy for the co-development of researching and building DIY off grid energy devices. WWW.CLEANENERGYACADEMY.COM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Tree>
    <p:extLst>
      <p:ext uri="{BB962C8B-B14F-4D97-AF65-F5344CB8AC3E}">
        <p14:creationId xmlns:p14="http://schemas.microsoft.com/office/powerpoint/2010/main" val="396926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838449" y="108049"/>
            <a:ext cx="74866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Dangers of EMF Radiation</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7045AECB-00CF-42B1-92EA-9D6D1819AA14}"/>
              </a:ext>
            </a:extLst>
          </p:cNvPr>
          <p:cNvSpPr txBox="1"/>
          <p:nvPr/>
        </p:nvSpPr>
        <p:spPr>
          <a:xfrm>
            <a:off x="5207434" y="886808"/>
            <a:ext cx="6591300"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Compelling Evidence for Eight Distinct Types of Great Harm Caused by Electromagnetic Field (EMF) Exposures and the Mechanism that Causes Them</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This 127-page eBook is a powerful summary of the science that telecoms don't want us to know, because it scientifically demonstrates, beyond any reasonable doubt, the biologically harmful effect of 5G deployments and wireless radiation in general.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rPr>
              <a:t>Includes citations to 139 scientific research papers. </a:t>
            </a:r>
          </a:p>
        </p:txBody>
      </p:sp>
      <p:pic>
        <p:nvPicPr>
          <p:cNvPr id="2" name="Picture 1">
            <a:extLst>
              <a:ext uri="{FF2B5EF4-FFF2-40B4-BE49-F238E27FC236}">
                <a16:creationId xmlns:a16="http://schemas.microsoft.com/office/drawing/2014/main" id="{277679BF-6F51-4C16-B174-A62F9ED0CA04}"/>
              </a:ext>
            </a:extLst>
          </p:cNvPr>
          <p:cNvPicPr>
            <a:picLocks noChangeAspect="1"/>
          </p:cNvPicPr>
          <p:nvPr/>
        </p:nvPicPr>
        <p:blipFill>
          <a:blip r:embed="rId2"/>
          <a:stretch>
            <a:fillRect/>
          </a:stretch>
        </p:blipFill>
        <p:spPr>
          <a:xfrm>
            <a:off x="919162" y="1137285"/>
            <a:ext cx="3838575" cy="4981575"/>
          </a:xfrm>
          <a:prstGeom prst="rect">
            <a:avLst/>
          </a:prstGeom>
        </p:spPr>
      </p:pic>
    </p:spTree>
    <p:extLst>
      <p:ext uri="{BB962C8B-B14F-4D97-AF65-F5344CB8AC3E}">
        <p14:creationId xmlns:p14="http://schemas.microsoft.com/office/powerpoint/2010/main" val="66052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818685" y="0"/>
            <a:ext cx="1127968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Dangers of EMF Radiation</a:t>
            </a:r>
            <a:b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7D711F40-235E-437A-9CDD-FB8B5A33077E}"/>
              </a:ext>
            </a:extLst>
          </p:cNvPr>
          <p:cNvSpPr txBox="1"/>
          <p:nvPr/>
        </p:nvSpPr>
        <p:spPr>
          <a:xfrm>
            <a:off x="272774" y="1278924"/>
            <a:ext cx="6742175" cy="55707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Martin Pall, Professor Emeritus of Biochemistry and Basic Medical Sciences at </a:t>
            </a:r>
            <a:r>
              <a:rPr kumimoji="0" lang="en-US" sz="2000" b="1" i="0" u="none" strike="noStrike" kern="1200" cap="none" spc="0" normalizeH="0" baseline="0" noProof="0" dirty="0" err="1">
                <a:ln>
                  <a:noFill/>
                </a:ln>
                <a:solidFill>
                  <a:prstClr val="white"/>
                </a:solidFill>
                <a:effectLst/>
                <a:uLnTx/>
                <a:uFillTx/>
                <a:latin typeface="Corbel" panose="020B0503020204020204"/>
                <a:ea typeface="+mn-ea"/>
                <a:cs typeface="+mn-cs"/>
              </a:rPr>
              <a:t>Washingon</a:t>
            </a: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 State University</a:t>
            </a:r>
            <a:b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“EMFs act by activating channels in the membrane that surrounds each of our cells, called voltage-gated calcium channels (VGCCs). The EMFs put forces on the voltage sensor that controls the VGCCs of about 7.2 million times greater than the forces on other charged groups in our cells [4,6,7]. This is why weak EMFs have such large biological effects on the cells of our bodies! EMFs works this way not only on human and diverse animal cells [1-7] but also in plant cells [7] so that this is a universal or near universal mechanism of action.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Listed in this 90 page paper on 5G EMF Hazards Paper</a:t>
            </a: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FBE47288-AE2C-4963-92CF-57BF29853C0F}"/>
              </a:ext>
            </a:extLst>
          </p:cNvPr>
          <p:cNvPicPr>
            <a:picLocks noChangeAspect="1"/>
          </p:cNvPicPr>
          <p:nvPr/>
        </p:nvPicPr>
        <p:blipFill>
          <a:blip r:embed="rId2"/>
          <a:stretch>
            <a:fillRect/>
          </a:stretch>
        </p:blipFill>
        <p:spPr>
          <a:xfrm>
            <a:off x="7411303" y="368968"/>
            <a:ext cx="2887729" cy="6489032"/>
          </a:xfrm>
          <a:prstGeom prst="rect">
            <a:avLst/>
          </a:prstGeom>
        </p:spPr>
      </p:pic>
    </p:spTree>
    <p:extLst>
      <p:ext uri="{BB962C8B-B14F-4D97-AF65-F5344CB8AC3E}">
        <p14:creationId xmlns:p14="http://schemas.microsoft.com/office/powerpoint/2010/main" val="2512628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5G: What is C-Band?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5749757" y="664886"/>
            <a:ext cx="632727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Facts about C-Band:</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C-band is a designated by IEEE (Institute of Electrical and Electronic Engineers) range of satellite frequencies that TV, government and radio channels use to transmit to ground-based larger satellite dishes, ranging from 4-8 GHz. In the United States,  C-band is within 3.7-4.2 GHz (as determined by US FCC).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C6484BA3-3923-49D3-9EF0-9BE7C75900F4}"/>
              </a:ext>
            </a:extLst>
          </p:cNvPr>
          <p:cNvPicPr>
            <a:picLocks noChangeAspect="1"/>
          </p:cNvPicPr>
          <p:nvPr/>
        </p:nvPicPr>
        <p:blipFill>
          <a:blip r:embed="rId2"/>
          <a:stretch>
            <a:fillRect/>
          </a:stretch>
        </p:blipFill>
        <p:spPr>
          <a:xfrm>
            <a:off x="308810" y="714043"/>
            <a:ext cx="4395553" cy="2434911"/>
          </a:xfrm>
          <a:prstGeom prst="rect">
            <a:avLst/>
          </a:prstGeom>
        </p:spPr>
      </p:pic>
      <p:pic>
        <p:nvPicPr>
          <p:cNvPr id="6" name="Picture 5">
            <a:extLst>
              <a:ext uri="{FF2B5EF4-FFF2-40B4-BE49-F238E27FC236}">
                <a16:creationId xmlns:a16="http://schemas.microsoft.com/office/drawing/2014/main" id="{EA7118FA-A594-47F3-9BD0-D57F033C4A99}"/>
              </a:ext>
            </a:extLst>
          </p:cNvPr>
          <p:cNvPicPr/>
          <p:nvPr/>
        </p:nvPicPr>
        <p:blipFill>
          <a:blip r:embed="rId3"/>
          <a:stretch/>
        </p:blipFill>
        <p:spPr bwMode="auto">
          <a:xfrm>
            <a:off x="308810" y="3406698"/>
            <a:ext cx="4395553" cy="3082409"/>
          </a:xfrm>
          <a:prstGeom prst="rect">
            <a:avLst/>
          </a:prstGeom>
        </p:spPr>
      </p:pic>
      <p:sp>
        <p:nvSpPr>
          <p:cNvPr id="3" name="TextBox 2">
            <a:extLst>
              <a:ext uri="{FF2B5EF4-FFF2-40B4-BE49-F238E27FC236}">
                <a16:creationId xmlns:a16="http://schemas.microsoft.com/office/drawing/2014/main" id="{79F3D95A-2F7B-4439-BE28-A668BC76AF30}"/>
              </a:ext>
            </a:extLst>
          </p:cNvPr>
          <p:cNvSpPr txBox="1"/>
          <p:nvPr/>
        </p:nvSpPr>
        <p:spPr>
          <a:xfrm>
            <a:off x="4931991" y="2641900"/>
            <a:ext cx="7060818"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·Nuclear Fusion facilities and Particle Accelerators use high-power C-band RF sources to power their experiments (3.7, 4.6, 5.996 and 5.713 GHz)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·4.2-4.4 GHz is allocated to the Aeronautical Radio navigation Service (ARNS) worldwide to be use exclusively for radar altimeters installed on-board aircraft and ground-based transponders.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 February 2020, The FCC adopted rules for C-Band at 3.7-4.2 GHz that allocated the lower 280 megahertz of the band, at 3.7-3.98 GHz, for terrestrial wireless use. Existing satellite operators will have to shift operations to the upper 200 megahertz of the band from 4-4.2 GHz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 December 2021, Boeing and Airbus called on the US Government to delay the rollout of C-Band due to possible interference with aircraft instruments. January 18th, 2022, Verizon and AT&amp;T announced that they would delay the 5G C-Band rollout near airports in response.</a:t>
            </a:r>
          </a:p>
        </p:txBody>
      </p:sp>
    </p:spTree>
    <p:extLst>
      <p:ext uri="{BB962C8B-B14F-4D97-AF65-F5344CB8AC3E}">
        <p14:creationId xmlns:p14="http://schemas.microsoft.com/office/powerpoint/2010/main" val="164600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400299" y="331385"/>
            <a:ext cx="739140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5G / C-Band Situation (source: Qualcomm)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F6EF09D1-E86F-4868-A382-DE79A6D0D94A}"/>
              </a:ext>
            </a:extLst>
          </p:cNvPr>
          <p:cNvPicPr>
            <a:picLocks noChangeAspect="1"/>
          </p:cNvPicPr>
          <p:nvPr/>
        </p:nvPicPr>
        <p:blipFill rotWithShape="1">
          <a:blip r:embed="rId2"/>
          <a:srcRect b="50000"/>
          <a:stretch/>
        </p:blipFill>
        <p:spPr>
          <a:xfrm>
            <a:off x="101600" y="1474563"/>
            <a:ext cx="5939216" cy="4733140"/>
          </a:xfrm>
          <a:prstGeom prst="rect">
            <a:avLst/>
          </a:prstGeom>
        </p:spPr>
      </p:pic>
      <p:pic>
        <p:nvPicPr>
          <p:cNvPr id="6" name="Picture 5">
            <a:extLst>
              <a:ext uri="{FF2B5EF4-FFF2-40B4-BE49-F238E27FC236}">
                <a16:creationId xmlns:a16="http://schemas.microsoft.com/office/drawing/2014/main" id="{89491368-5BC4-455C-BEC4-AF7CC26972CD}"/>
              </a:ext>
            </a:extLst>
          </p:cNvPr>
          <p:cNvPicPr>
            <a:picLocks noChangeAspect="1"/>
          </p:cNvPicPr>
          <p:nvPr/>
        </p:nvPicPr>
        <p:blipFill rotWithShape="1">
          <a:blip r:embed="rId2"/>
          <a:srcRect t="50000"/>
          <a:stretch/>
        </p:blipFill>
        <p:spPr>
          <a:xfrm>
            <a:off x="6151185" y="1474563"/>
            <a:ext cx="5939214" cy="4733140"/>
          </a:xfrm>
          <a:prstGeom prst="rect">
            <a:avLst/>
          </a:prstGeom>
        </p:spPr>
      </p:pic>
    </p:spTree>
    <p:extLst>
      <p:ext uri="{BB962C8B-B14F-4D97-AF65-F5344CB8AC3E}">
        <p14:creationId xmlns:p14="http://schemas.microsoft.com/office/powerpoint/2010/main" val="351394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3BAEDE46-17E9-4A64-BCE0-67143BFE278A}"/>
              </a:ext>
            </a:extLst>
          </p:cNvPr>
          <p:cNvPicPr>
            <a:picLocks noChangeAspect="1"/>
          </p:cNvPicPr>
          <p:nvPr/>
        </p:nvPicPr>
        <p:blipFill>
          <a:blip r:embed="rId2"/>
          <a:stretch>
            <a:fillRect/>
          </a:stretch>
        </p:blipFill>
        <p:spPr>
          <a:xfrm>
            <a:off x="2281158" y="156231"/>
            <a:ext cx="7211185" cy="6545538"/>
          </a:xfrm>
          <a:prstGeom prst="rect">
            <a:avLst/>
          </a:prstGeom>
        </p:spPr>
      </p:pic>
    </p:spTree>
    <p:extLst>
      <p:ext uri="{BB962C8B-B14F-4D97-AF65-F5344CB8AC3E}">
        <p14:creationId xmlns:p14="http://schemas.microsoft.com/office/powerpoint/2010/main" val="267805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TRIFIELD 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3" name="Picture 2">
            <a:extLst>
              <a:ext uri="{FF2B5EF4-FFF2-40B4-BE49-F238E27FC236}">
                <a16:creationId xmlns:a16="http://schemas.microsoft.com/office/drawing/2014/main" id="{84A8ADAE-7785-4047-931F-438EE0BCA527}"/>
              </a:ext>
            </a:extLst>
          </p:cNvPr>
          <p:cNvPicPr>
            <a:picLocks noChangeAspect="1"/>
          </p:cNvPicPr>
          <p:nvPr/>
        </p:nvPicPr>
        <p:blipFill>
          <a:blip r:embed="rId2"/>
          <a:stretch>
            <a:fillRect/>
          </a:stretch>
        </p:blipFill>
        <p:spPr>
          <a:xfrm>
            <a:off x="308810" y="639433"/>
            <a:ext cx="4577196" cy="5968213"/>
          </a:xfrm>
          <a:prstGeom prst="rect">
            <a:avLst/>
          </a:prstGeom>
        </p:spPr>
      </p:pic>
      <p:pic>
        <p:nvPicPr>
          <p:cNvPr id="7" name="Picture 6">
            <a:extLst>
              <a:ext uri="{FF2B5EF4-FFF2-40B4-BE49-F238E27FC236}">
                <a16:creationId xmlns:a16="http://schemas.microsoft.com/office/drawing/2014/main" id="{8220AE80-CEA5-46C9-961E-CA752843F419}"/>
              </a:ext>
            </a:extLst>
          </p:cNvPr>
          <p:cNvPicPr/>
          <p:nvPr/>
        </p:nvPicPr>
        <p:blipFill>
          <a:blip r:embed="rId3"/>
          <a:stretch/>
        </p:blipFill>
        <p:spPr bwMode="auto">
          <a:xfrm>
            <a:off x="4974771" y="661553"/>
            <a:ext cx="5943600" cy="2557780"/>
          </a:xfrm>
          <a:prstGeom prst="rect">
            <a:avLst/>
          </a:prstGeom>
        </p:spPr>
      </p:pic>
      <p:pic>
        <p:nvPicPr>
          <p:cNvPr id="9" name="Picture 8">
            <a:extLst>
              <a:ext uri="{FF2B5EF4-FFF2-40B4-BE49-F238E27FC236}">
                <a16:creationId xmlns:a16="http://schemas.microsoft.com/office/drawing/2014/main" id="{53940A0A-F4DE-404D-AC43-EDBEAE456126}"/>
              </a:ext>
            </a:extLst>
          </p:cNvPr>
          <p:cNvPicPr/>
          <p:nvPr/>
        </p:nvPicPr>
        <p:blipFill>
          <a:blip r:embed="rId4"/>
          <a:stretch/>
        </p:blipFill>
        <p:spPr bwMode="auto">
          <a:xfrm>
            <a:off x="4974771" y="3505000"/>
            <a:ext cx="5943600" cy="2900045"/>
          </a:xfrm>
          <a:prstGeom prst="rect">
            <a:avLst/>
          </a:prstGeom>
        </p:spPr>
      </p:pic>
      <p:pic>
        <p:nvPicPr>
          <p:cNvPr id="10" name="Picture 9">
            <a:extLst>
              <a:ext uri="{FF2B5EF4-FFF2-40B4-BE49-F238E27FC236}">
                <a16:creationId xmlns:a16="http://schemas.microsoft.com/office/drawing/2014/main" id="{4C04020A-F68B-45E0-9234-87184B24FEC5}"/>
              </a:ext>
            </a:extLst>
          </p:cNvPr>
          <p:cNvPicPr/>
          <p:nvPr/>
        </p:nvPicPr>
        <p:blipFill>
          <a:blip r:embed="rId5"/>
          <a:stretch/>
        </p:blipFill>
        <p:spPr bwMode="auto">
          <a:xfrm>
            <a:off x="11007136" y="4104554"/>
            <a:ext cx="1096099" cy="1779882"/>
          </a:xfrm>
          <a:prstGeom prst="rect">
            <a:avLst/>
          </a:prstGeom>
        </p:spPr>
      </p:pic>
    </p:spTree>
    <p:extLst>
      <p:ext uri="{BB962C8B-B14F-4D97-AF65-F5344CB8AC3E}">
        <p14:creationId xmlns:p14="http://schemas.microsoft.com/office/powerpoint/2010/main" val="2206133597"/>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1749</Words>
  <Application>Microsoft Office PowerPoint</Application>
  <PresentationFormat>Widescreen</PresentationFormat>
  <Paragraphs>76</Paragraphs>
  <Slides>23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Corbel</vt:lpstr>
      <vt:lpstr>Open Sans</vt:lpstr>
      <vt:lpstr>1_Depth</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5</cp:revision>
  <dcterms:created xsi:type="dcterms:W3CDTF">2022-03-07T08:26:24Z</dcterms:created>
  <dcterms:modified xsi:type="dcterms:W3CDTF">2022-03-07T09:03:09Z</dcterms:modified>
</cp:coreProperties>
</file>