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529" r:id="rId2"/>
    <p:sldId id="509" r:id="rId3"/>
    <p:sldId id="527" r:id="rId4"/>
    <p:sldId id="510" r:id="rId5"/>
    <p:sldId id="511" r:id="rId6"/>
    <p:sldId id="512" r:id="rId7"/>
    <p:sldId id="513" r:id="rId8"/>
    <p:sldId id="515" r:id="rId9"/>
    <p:sldId id="514" r:id="rId10"/>
    <p:sldId id="516" r:id="rId11"/>
    <p:sldId id="517" r:id="rId12"/>
    <p:sldId id="518" r:id="rId13"/>
    <p:sldId id="519" r:id="rId14"/>
    <p:sldId id="520" r:id="rId15"/>
    <p:sldId id="521" r:id="rId16"/>
    <p:sldId id="522" r:id="rId17"/>
    <p:sldId id="523" r:id="rId18"/>
    <p:sldId id="528" r:id="rId19"/>
    <p:sldId id="530" r:id="rId20"/>
    <p:sldId id="532" r:id="rId21"/>
    <p:sldId id="531" r:id="rId22"/>
    <p:sldId id="533" r:id="rId23"/>
    <p:sldId id="534" r:id="rId24"/>
    <p:sldId id="535" r:id="rId25"/>
    <p:sldId id="526" r:id="rId26"/>
    <p:sldId id="432" r:id="rId27"/>
    <p:sldId id="525" r:id="rId28"/>
    <p:sldId id="52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8D35"/>
    <a:srgbClr val="E916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34" autoAdjust="0"/>
    <p:restoredTop sz="94660"/>
  </p:normalViewPr>
  <p:slideViewPr>
    <p:cSldViewPr snapToGrid="0">
      <p:cViewPr varScale="1">
        <p:scale>
          <a:sx n="88" d="100"/>
          <a:sy n="88" d="100"/>
        </p:scale>
        <p:origin x="6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78495-AF6D-48E0-89E6-CA5276866668}" type="datetimeFigureOut">
              <a:rPr lang="en-US" smtClean="0"/>
              <a:t>9/22/2022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4427F1-20EC-4EBB-8EB1-FB13ABBD86A4}" type="slidenum">
              <a:rPr lang="en-US" smtClean="0"/>
              <a:t>‹#›</a:t>
            </a:fld>
            <a:endParaRPr lang="en-US"/>
          </a:p>
        </p:txBody>
      </p:sp>
    </p:spTree>
    <p:extLst>
      <p:ext uri="{BB962C8B-B14F-4D97-AF65-F5344CB8AC3E}">
        <p14:creationId xmlns:p14="http://schemas.microsoft.com/office/powerpoint/2010/main" val="2782350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104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4244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756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616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476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132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670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921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471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365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0B324-BEAA-4116-BC43-7395195AF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319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806562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26634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09798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05645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662359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7151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667427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158423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495018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169450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9/22/2022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75947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11140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9/22/2022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907781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9/22/2022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677362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9/22/2022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621008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294669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959664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9/22/2022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36345731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hyperlink" Target="http://www.ftwproject.com/"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81.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6.png"/><Relationship Id="rId11" Type="http://schemas.openxmlformats.org/officeDocument/2006/relationships/image" Target="../media/image79.png"/><Relationship Id="rId5" Type="http://schemas.openxmlformats.org/officeDocument/2006/relationships/image" Target="../media/image75.pn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BA5D4-611D-4FE0-AF48-17D5A1E71B00}"/>
              </a:ext>
            </a:extLst>
          </p:cNvPr>
          <p:cNvPicPr>
            <a:picLocks noChangeAspect="1"/>
          </p:cNvPicPr>
          <p:nvPr/>
        </p:nvPicPr>
        <p:blipFill>
          <a:blip r:embed="rId2"/>
          <a:stretch>
            <a:fillRect/>
          </a:stretch>
        </p:blipFill>
        <p:spPr>
          <a:xfrm>
            <a:off x="0" y="0"/>
            <a:ext cx="12192000" cy="6950221"/>
          </a:xfrm>
          <a:prstGeom prst="rect">
            <a:avLst/>
          </a:prstGeom>
        </p:spPr>
      </p:pic>
      <p:pic>
        <p:nvPicPr>
          <p:cNvPr id="14" name="Picture 13">
            <a:extLst>
              <a:ext uri="{FF2B5EF4-FFF2-40B4-BE49-F238E27FC236}">
                <a16:creationId xmlns:a16="http://schemas.microsoft.com/office/drawing/2014/main" id="{27A35857-FF6E-4152-B37B-2EEF723F42FA}"/>
              </a:ext>
            </a:extLst>
          </p:cNvPr>
          <p:cNvPicPr>
            <a:picLocks noChangeAspect="1"/>
          </p:cNvPicPr>
          <p:nvPr/>
        </p:nvPicPr>
        <p:blipFill rotWithShape="1">
          <a:blip r:embed="rId3"/>
          <a:srcRect l="36462"/>
          <a:stretch/>
        </p:blipFill>
        <p:spPr>
          <a:xfrm>
            <a:off x="0" y="690828"/>
            <a:ext cx="1900929" cy="6310473"/>
          </a:xfrm>
          <a:prstGeom prst="rect">
            <a:avLst/>
          </a:prstGeom>
        </p:spPr>
      </p:pic>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0" name="Picture 9">
            <a:extLst>
              <a:ext uri="{FF2B5EF4-FFF2-40B4-BE49-F238E27FC236}">
                <a16:creationId xmlns:a16="http://schemas.microsoft.com/office/drawing/2014/main" id="{ECF8AC71-7311-4905-959A-3DEF8428653F}"/>
              </a:ext>
            </a:extLst>
          </p:cNvPr>
          <p:cNvPicPr>
            <a:picLocks noChangeAspect="1"/>
          </p:cNvPicPr>
          <p:nvPr/>
        </p:nvPicPr>
        <p:blipFill>
          <a:blip r:embed="rId4"/>
          <a:stretch>
            <a:fillRect/>
          </a:stretch>
        </p:blipFill>
        <p:spPr>
          <a:xfrm rot="7462111">
            <a:off x="8910176" y="1635690"/>
            <a:ext cx="5313827" cy="3872424"/>
          </a:xfrm>
          <a:prstGeom prst="rect">
            <a:avLst/>
          </a:prstGeom>
        </p:spPr>
      </p:pic>
      <p:sp>
        <p:nvSpPr>
          <p:cNvPr id="2" name="TextBox 1">
            <a:extLst>
              <a:ext uri="{FF2B5EF4-FFF2-40B4-BE49-F238E27FC236}">
                <a16:creationId xmlns:a16="http://schemas.microsoft.com/office/drawing/2014/main" id="{5980B0CB-E6C4-4974-99A8-A7C7EB07CD45}"/>
              </a:ext>
            </a:extLst>
          </p:cNvPr>
          <p:cNvSpPr txBox="1"/>
          <p:nvPr/>
        </p:nvSpPr>
        <p:spPr>
          <a:xfrm>
            <a:off x="4408497" y="-1686964"/>
            <a:ext cx="4573881" cy="861774"/>
          </a:xfrm>
          <a:prstGeom prst="rect">
            <a:avLst/>
          </a:prstGeom>
          <a:noFill/>
          <a:effectLst>
            <a:glow rad="482600">
              <a:srgbClr val="FF0000">
                <a:alpha val="40000"/>
              </a:srgbClr>
            </a:glow>
          </a:effectLst>
        </p:spPr>
        <p:txBody>
          <a:bodyPr wrap="square" rtlCol="0">
            <a:spAutoFit/>
          </a:bodyPr>
          <a:lstStyle/>
          <a:p>
            <a:r>
              <a:rPr lang="en-US" sz="3200" dirty="0"/>
              <a:t>HERE COMES THE NEXT</a:t>
            </a:r>
          </a:p>
          <a:p>
            <a:endParaRPr lang="en-US" dirty="0"/>
          </a:p>
        </p:txBody>
      </p:sp>
      <p:pic>
        <p:nvPicPr>
          <p:cNvPr id="7" name="Picture 6">
            <a:extLst>
              <a:ext uri="{FF2B5EF4-FFF2-40B4-BE49-F238E27FC236}">
                <a16:creationId xmlns:a16="http://schemas.microsoft.com/office/drawing/2014/main" id="{2E7B6BB4-E62C-40FF-B897-62FEC03D788E}"/>
              </a:ext>
            </a:extLst>
          </p:cNvPr>
          <p:cNvPicPr>
            <a:picLocks noChangeAspect="1"/>
          </p:cNvPicPr>
          <p:nvPr/>
        </p:nvPicPr>
        <p:blipFill>
          <a:blip r:embed="rId5"/>
          <a:stretch>
            <a:fillRect/>
          </a:stretch>
        </p:blipFill>
        <p:spPr>
          <a:xfrm>
            <a:off x="2220570" y="2513538"/>
            <a:ext cx="8325853" cy="1444877"/>
          </a:xfrm>
          <a:prstGeom prst="rect">
            <a:avLst/>
          </a:prstGeom>
          <a:effectLst>
            <a:glow rad="127000">
              <a:schemeClr val="bg1"/>
            </a:glow>
          </a:effectLst>
        </p:spPr>
      </p:pic>
      <p:pic>
        <p:nvPicPr>
          <p:cNvPr id="8" name="Picture 7">
            <a:extLst>
              <a:ext uri="{FF2B5EF4-FFF2-40B4-BE49-F238E27FC236}">
                <a16:creationId xmlns:a16="http://schemas.microsoft.com/office/drawing/2014/main" id="{BF1B15EC-4B5C-4ED0-8336-C014C1BC8F99}"/>
              </a:ext>
            </a:extLst>
          </p:cNvPr>
          <p:cNvPicPr>
            <a:picLocks noChangeAspect="1"/>
          </p:cNvPicPr>
          <p:nvPr/>
        </p:nvPicPr>
        <p:blipFill>
          <a:blip r:embed="rId6"/>
          <a:stretch>
            <a:fillRect/>
          </a:stretch>
        </p:blipFill>
        <p:spPr>
          <a:xfrm>
            <a:off x="1900929" y="873227"/>
            <a:ext cx="9031705" cy="3280622"/>
          </a:xfrm>
          <a:prstGeom prst="rect">
            <a:avLst/>
          </a:prstGeom>
          <a:effectLst>
            <a:glow rad="127000">
              <a:schemeClr val="bg1"/>
            </a:glow>
          </a:effectLst>
        </p:spPr>
      </p:pic>
    </p:spTree>
    <p:extLst>
      <p:ext uri="{BB962C8B-B14F-4D97-AF65-F5344CB8AC3E}">
        <p14:creationId xmlns:p14="http://schemas.microsoft.com/office/powerpoint/2010/main" val="4063096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8" name="TextBox 7">
            <a:extLst>
              <a:ext uri="{FF2B5EF4-FFF2-40B4-BE49-F238E27FC236}">
                <a16:creationId xmlns:a16="http://schemas.microsoft.com/office/drawing/2014/main" id="{00F67E22-ACAE-4D3A-9843-1A6B2B3C1571}"/>
              </a:ext>
            </a:extLst>
          </p:cNvPr>
          <p:cNvSpPr txBox="1"/>
          <p:nvPr/>
        </p:nvSpPr>
        <p:spPr>
          <a:xfrm>
            <a:off x="6096000" y="1182231"/>
            <a:ext cx="5043247" cy="2677656"/>
          </a:xfrm>
          <a:prstGeom prst="rect">
            <a:avLst/>
          </a:prstGeom>
          <a:noFill/>
        </p:spPr>
        <p:txBody>
          <a:bodyPr wrap="square" rtlCol="0">
            <a:spAutoFit/>
          </a:bodyPr>
          <a:lstStyle/>
          <a:p>
            <a:r>
              <a:rPr lang="en-US" sz="2800" dirty="0"/>
              <a:t>Is Graphene Oxide being shed from Vaxxed to Unvaxxed? Doctors have done some tests that seem to suggest this is the case. </a:t>
            </a:r>
          </a:p>
          <a:p>
            <a:endParaRPr lang="en-US" sz="2800" dirty="0"/>
          </a:p>
        </p:txBody>
      </p:sp>
      <p:sp>
        <p:nvSpPr>
          <p:cNvPr id="2" name="TextBox 1">
            <a:extLst>
              <a:ext uri="{FF2B5EF4-FFF2-40B4-BE49-F238E27FC236}">
                <a16:creationId xmlns:a16="http://schemas.microsoft.com/office/drawing/2014/main" id="{76C54833-1934-4E65-ADE5-CE35B38A0718}"/>
              </a:ext>
            </a:extLst>
          </p:cNvPr>
          <p:cNvSpPr txBox="1"/>
          <p:nvPr/>
        </p:nvSpPr>
        <p:spPr>
          <a:xfrm>
            <a:off x="-1419725" y="-1564105"/>
            <a:ext cx="9312442" cy="707886"/>
          </a:xfrm>
          <a:prstGeom prst="rect">
            <a:avLst/>
          </a:prstGeom>
          <a:noFill/>
        </p:spPr>
        <p:txBody>
          <a:bodyPr wrap="square" rtlCol="0">
            <a:spAutoFit/>
          </a:bodyPr>
          <a:lstStyle/>
          <a:p>
            <a:r>
              <a:rPr lang="en-US" sz="4000" b="1" dirty="0"/>
              <a:t>Vaccine Shedding: New Documentation </a:t>
            </a:r>
            <a:endParaRPr lang="en-US" sz="4000" dirty="0"/>
          </a:p>
        </p:txBody>
      </p:sp>
      <p:pic>
        <p:nvPicPr>
          <p:cNvPr id="4" name="Picture 3">
            <a:extLst>
              <a:ext uri="{FF2B5EF4-FFF2-40B4-BE49-F238E27FC236}">
                <a16:creationId xmlns:a16="http://schemas.microsoft.com/office/drawing/2014/main" id="{4104D387-24D6-4E73-A2A0-81422D152363}"/>
              </a:ext>
            </a:extLst>
          </p:cNvPr>
          <p:cNvPicPr>
            <a:picLocks noChangeAspect="1"/>
          </p:cNvPicPr>
          <p:nvPr/>
        </p:nvPicPr>
        <p:blipFill>
          <a:blip r:embed="rId2"/>
          <a:stretch>
            <a:fillRect/>
          </a:stretch>
        </p:blipFill>
        <p:spPr>
          <a:xfrm>
            <a:off x="232942" y="-185569"/>
            <a:ext cx="11959058" cy="1495487"/>
          </a:xfrm>
          <a:prstGeom prst="rect">
            <a:avLst/>
          </a:prstGeom>
        </p:spPr>
      </p:pic>
      <p:sp>
        <p:nvSpPr>
          <p:cNvPr id="17" name="TextBox 16">
            <a:extLst>
              <a:ext uri="{FF2B5EF4-FFF2-40B4-BE49-F238E27FC236}">
                <a16:creationId xmlns:a16="http://schemas.microsoft.com/office/drawing/2014/main" id="{3209240B-0D46-40E7-8208-8D7FF488F755}"/>
              </a:ext>
            </a:extLst>
          </p:cNvPr>
          <p:cNvSpPr txBox="1"/>
          <p:nvPr/>
        </p:nvSpPr>
        <p:spPr>
          <a:xfrm>
            <a:off x="6095999" y="3811451"/>
            <a:ext cx="5639727" cy="2677656"/>
          </a:xfrm>
          <a:prstGeom prst="rect">
            <a:avLst/>
          </a:prstGeom>
          <a:noFill/>
        </p:spPr>
        <p:txBody>
          <a:bodyPr wrap="square" rtlCol="0">
            <a:spAutoFit/>
          </a:bodyPr>
          <a:lstStyle/>
          <a:p>
            <a:r>
              <a:rPr lang="en-US" sz="2800" dirty="0"/>
              <a:t>Documentation that shows knowledge and intent of the vaccine manufacturers to promote the shedding of vaccination symptoms to the unvaccinated. John Hopkins- Self Spreading Vaccines</a:t>
            </a:r>
          </a:p>
        </p:txBody>
      </p:sp>
      <p:pic>
        <p:nvPicPr>
          <p:cNvPr id="12" name="Picture 11">
            <a:extLst>
              <a:ext uri="{FF2B5EF4-FFF2-40B4-BE49-F238E27FC236}">
                <a16:creationId xmlns:a16="http://schemas.microsoft.com/office/drawing/2014/main" id="{0B7C24A1-A249-43BD-A997-EB492819CD72}"/>
              </a:ext>
            </a:extLst>
          </p:cNvPr>
          <p:cNvPicPr>
            <a:picLocks noChangeAspect="1"/>
          </p:cNvPicPr>
          <p:nvPr/>
        </p:nvPicPr>
        <p:blipFill>
          <a:blip r:embed="rId3"/>
          <a:stretch>
            <a:fillRect/>
          </a:stretch>
        </p:blipFill>
        <p:spPr>
          <a:xfrm>
            <a:off x="456274" y="939223"/>
            <a:ext cx="5262736" cy="2960289"/>
          </a:xfrm>
          <a:prstGeom prst="rect">
            <a:avLst/>
          </a:prstGeom>
        </p:spPr>
      </p:pic>
      <p:pic>
        <p:nvPicPr>
          <p:cNvPr id="18" name="Picture 17">
            <a:extLst>
              <a:ext uri="{FF2B5EF4-FFF2-40B4-BE49-F238E27FC236}">
                <a16:creationId xmlns:a16="http://schemas.microsoft.com/office/drawing/2014/main" id="{17B17ACD-D4FB-454F-B9C1-032B875A5657}"/>
              </a:ext>
            </a:extLst>
          </p:cNvPr>
          <p:cNvPicPr>
            <a:picLocks noChangeAspect="1"/>
          </p:cNvPicPr>
          <p:nvPr/>
        </p:nvPicPr>
        <p:blipFill>
          <a:blip r:embed="rId4"/>
          <a:stretch>
            <a:fillRect/>
          </a:stretch>
        </p:blipFill>
        <p:spPr>
          <a:xfrm>
            <a:off x="456274" y="4038447"/>
            <a:ext cx="5262736" cy="2673599"/>
          </a:xfrm>
          <a:prstGeom prst="rect">
            <a:avLst/>
          </a:prstGeom>
        </p:spPr>
      </p:pic>
    </p:spTree>
    <p:extLst>
      <p:ext uri="{BB962C8B-B14F-4D97-AF65-F5344CB8AC3E}">
        <p14:creationId xmlns:p14="http://schemas.microsoft.com/office/powerpoint/2010/main" val="1329221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8" name="TextBox 7">
            <a:extLst>
              <a:ext uri="{FF2B5EF4-FFF2-40B4-BE49-F238E27FC236}">
                <a16:creationId xmlns:a16="http://schemas.microsoft.com/office/drawing/2014/main" id="{00F67E22-ACAE-4D3A-9843-1A6B2B3C1571}"/>
              </a:ext>
            </a:extLst>
          </p:cNvPr>
          <p:cNvSpPr txBox="1"/>
          <p:nvPr/>
        </p:nvSpPr>
        <p:spPr>
          <a:xfrm>
            <a:off x="6096000" y="1182231"/>
            <a:ext cx="5859439" cy="2677656"/>
          </a:xfrm>
          <a:prstGeom prst="rect">
            <a:avLst/>
          </a:prstGeom>
          <a:noFill/>
        </p:spPr>
        <p:txBody>
          <a:bodyPr wrap="square" rtlCol="0">
            <a:spAutoFit/>
          </a:bodyPr>
          <a:lstStyle/>
          <a:p>
            <a:r>
              <a:rPr lang="en-US" sz="2800" dirty="0"/>
              <a:t>Massage Therapist Nicole Nogrady, who shares shocking details of how she knows the vaccine shedding is 100% real, and what has happened to her body as a result of massaging vaccinated clients.</a:t>
            </a:r>
          </a:p>
        </p:txBody>
      </p:sp>
      <p:sp>
        <p:nvSpPr>
          <p:cNvPr id="2" name="TextBox 1">
            <a:extLst>
              <a:ext uri="{FF2B5EF4-FFF2-40B4-BE49-F238E27FC236}">
                <a16:creationId xmlns:a16="http://schemas.microsoft.com/office/drawing/2014/main" id="{76C54833-1934-4E65-ADE5-CE35B38A0718}"/>
              </a:ext>
            </a:extLst>
          </p:cNvPr>
          <p:cNvSpPr txBox="1"/>
          <p:nvPr/>
        </p:nvSpPr>
        <p:spPr>
          <a:xfrm>
            <a:off x="-1419725" y="-1564105"/>
            <a:ext cx="6974364" cy="707886"/>
          </a:xfrm>
          <a:prstGeom prst="rect">
            <a:avLst/>
          </a:prstGeom>
          <a:noFill/>
        </p:spPr>
        <p:txBody>
          <a:bodyPr wrap="square" rtlCol="0">
            <a:spAutoFit/>
          </a:bodyPr>
          <a:lstStyle/>
          <a:p>
            <a:r>
              <a:rPr lang="en-US" sz="4000" b="1" dirty="0"/>
              <a:t>Vaccine Shedding: Testimonial</a:t>
            </a:r>
            <a:endParaRPr lang="en-US" sz="4000" dirty="0"/>
          </a:p>
        </p:txBody>
      </p:sp>
      <p:pic>
        <p:nvPicPr>
          <p:cNvPr id="3" name="Picture 2">
            <a:extLst>
              <a:ext uri="{FF2B5EF4-FFF2-40B4-BE49-F238E27FC236}">
                <a16:creationId xmlns:a16="http://schemas.microsoft.com/office/drawing/2014/main" id="{04290627-F119-4BDC-840D-38F89E1E23E9}"/>
              </a:ext>
            </a:extLst>
          </p:cNvPr>
          <p:cNvPicPr>
            <a:picLocks noChangeAspect="1"/>
          </p:cNvPicPr>
          <p:nvPr/>
        </p:nvPicPr>
        <p:blipFill>
          <a:blip r:embed="rId2"/>
          <a:stretch>
            <a:fillRect/>
          </a:stretch>
        </p:blipFill>
        <p:spPr>
          <a:xfrm>
            <a:off x="339334" y="-67146"/>
            <a:ext cx="11214186" cy="1249377"/>
          </a:xfrm>
          <a:prstGeom prst="rect">
            <a:avLst/>
          </a:prstGeom>
        </p:spPr>
      </p:pic>
      <p:pic>
        <p:nvPicPr>
          <p:cNvPr id="5" name="Picture 4">
            <a:extLst>
              <a:ext uri="{FF2B5EF4-FFF2-40B4-BE49-F238E27FC236}">
                <a16:creationId xmlns:a16="http://schemas.microsoft.com/office/drawing/2014/main" id="{568468AA-98E4-4E32-9727-53F85449C6B0}"/>
              </a:ext>
            </a:extLst>
          </p:cNvPr>
          <p:cNvPicPr>
            <a:picLocks noChangeAspect="1"/>
          </p:cNvPicPr>
          <p:nvPr/>
        </p:nvPicPr>
        <p:blipFill>
          <a:blip r:embed="rId3"/>
          <a:stretch>
            <a:fillRect/>
          </a:stretch>
        </p:blipFill>
        <p:spPr>
          <a:xfrm>
            <a:off x="339335" y="949585"/>
            <a:ext cx="5489190" cy="3108543"/>
          </a:xfrm>
          <a:prstGeom prst="rect">
            <a:avLst/>
          </a:prstGeom>
        </p:spPr>
      </p:pic>
      <p:sp>
        <p:nvSpPr>
          <p:cNvPr id="7" name="TextBox 6">
            <a:extLst>
              <a:ext uri="{FF2B5EF4-FFF2-40B4-BE49-F238E27FC236}">
                <a16:creationId xmlns:a16="http://schemas.microsoft.com/office/drawing/2014/main" id="{00C10B04-2D47-47EB-9F2D-7A8DA076F8A6}"/>
              </a:ext>
            </a:extLst>
          </p:cNvPr>
          <p:cNvSpPr txBox="1"/>
          <p:nvPr/>
        </p:nvSpPr>
        <p:spPr>
          <a:xfrm>
            <a:off x="805218" y="4204784"/>
            <a:ext cx="10748302" cy="2246769"/>
          </a:xfrm>
          <a:prstGeom prst="rect">
            <a:avLst/>
          </a:prstGeom>
          <a:noFill/>
        </p:spPr>
        <p:txBody>
          <a:bodyPr wrap="square" rtlCol="0">
            <a:spAutoFit/>
          </a:bodyPr>
          <a:lstStyle/>
          <a:p>
            <a:r>
              <a:rPr lang="en-US" sz="2000" dirty="0"/>
              <a:t>Symptoms: she felt lightheaded, blood circulation was off and started having tingling and burning in hands and fingertips. Lymph node system felt like it was fighting off something, constantly had a sore throat, eyes were burning and noticed a strange smell coming from the vaccinated. (strange smell was also reported on by La Quinta Columna)  Her nervous system went haywire, she had gastric issues, insomnia and extreme anxiety never experience before in her life. Her menstrual cycle was thrown way off and she developed circulatory symptoms related to POTS.  She was hospitalized FIVE TIMES as a result. </a:t>
            </a:r>
          </a:p>
        </p:txBody>
      </p:sp>
    </p:spTree>
    <p:extLst>
      <p:ext uri="{BB962C8B-B14F-4D97-AF65-F5344CB8AC3E}">
        <p14:creationId xmlns:p14="http://schemas.microsoft.com/office/powerpoint/2010/main" val="3456904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8FE79B67-EFA5-483A-A5F8-3C30B5874E07}"/>
              </a:ext>
            </a:extLst>
          </p:cNvPr>
          <p:cNvSpPr txBox="1"/>
          <p:nvPr/>
        </p:nvSpPr>
        <p:spPr>
          <a:xfrm>
            <a:off x="545148" y="887750"/>
            <a:ext cx="11101703" cy="923330"/>
          </a:xfrm>
          <a:prstGeom prst="rect">
            <a:avLst/>
          </a:prstGeom>
          <a:noFill/>
        </p:spPr>
        <p:txBody>
          <a:bodyPr wrap="square" rtlCol="0">
            <a:spAutoFit/>
          </a:bodyPr>
          <a:lstStyle/>
          <a:p>
            <a:r>
              <a:rPr lang="en-US" dirty="0"/>
              <a:t>Many have been asking the question: “How long does a vaccinated person “shed” or “transmit” the toxic effects of the vaccine to other non vaccinated people after they receive the injection? Is there a specific time period one should avoid being around a freshly vaccinated person to prevent contamination from the bioweapon?</a:t>
            </a:r>
          </a:p>
        </p:txBody>
      </p:sp>
      <p:pic>
        <p:nvPicPr>
          <p:cNvPr id="13" name="Picture 12">
            <a:extLst>
              <a:ext uri="{FF2B5EF4-FFF2-40B4-BE49-F238E27FC236}">
                <a16:creationId xmlns:a16="http://schemas.microsoft.com/office/drawing/2014/main" id="{6857BEA9-BFAC-4F4E-94FB-20779BF8EA0D}"/>
              </a:ext>
            </a:extLst>
          </p:cNvPr>
          <p:cNvPicPr>
            <a:picLocks noChangeAspect="1"/>
          </p:cNvPicPr>
          <p:nvPr/>
        </p:nvPicPr>
        <p:blipFill>
          <a:blip r:embed="rId2"/>
          <a:stretch>
            <a:fillRect/>
          </a:stretch>
        </p:blipFill>
        <p:spPr>
          <a:xfrm>
            <a:off x="267734" y="6317167"/>
            <a:ext cx="2450804" cy="499915"/>
          </a:xfrm>
          <a:prstGeom prst="rect">
            <a:avLst/>
          </a:prstGeom>
        </p:spPr>
      </p:pic>
      <p:pic>
        <p:nvPicPr>
          <p:cNvPr id="4" name="Picture 3">
            <a:extLst>
              <a:ext uri="{FF2B5EF4-FFF2-40B4-BE49-F238E27FC236}">
                <a16:creationId xmlns:a16="http://schemas.microsoft.com/office/drawing/2014/main" id="{4EEFF5F4-EA50-4887-9A68-4A87660F69D5}"/>
              </a:ext>
            </a:extLst>
          </p:cNvPr>
          <p:cNvPicPr>
            <a:picLocks noChangeAspect="1"/>
          </p:cNvPicPr>
          <p:nvPr/>
        </p:nvPicPr>
        <p:blipFill>
          <a:blip r:embed="rId3"/>
          <a:stretch>
            <a:fillRect/>
          </a:stretch>
        </p:blipFill>
        <p:spPr>
          <a:xfrm>
            <a:off x="1969280" y="-57641"/>
            <a:ext cx="12546820" cy="1122812"/>
          </a:xfrm>
          <a:prstGeom prst="rect">
            <a:avLst/>
          </a:prstGeom>
        </p:spPr>
      </p:pic>
      <p:pic>
        <p:nvPicPr>
          <p:cNvPr id="5" name="Picture 4">
            <a:extLst>
              <a:ext uri="{FF2B5EF4-FFF2-40B4-BE49-F238E27FC236}">
                <a16:creationId xmlns:a16="http://schemas.microsoft.com/office/drawing/2014/main" id="{54A3395E-F6EE-44B6-9FBF-07FA10940936}"/>
              </a:ext>
            </a:extLst>
          </p:cNvPr>
          <p:cNvPicPr>
            <a:picLocks noChangeAspect="1"/>
          </p:cNvPicPr>
          <p:nvPr/>
        </p:nvPicPr>
        <p:blipFill>
          <a:blip r:embed="rId4"/>
          <a:stretch>
            <a:fillRect/>
          </a:stretch>
        </p:blipFill>
        <p:spPr>
          <a:xfrm>
            <a:off x="435874" y="2010562"/>
            <a:ext cx="5660125" cy="4194782"/>
          </a:xfrm>
          <a:prstGeom prst="rect">
            <a:avLst/>
          </a:prstGeom>
        </p:spPr>
      </p:pic>
      <p:sp>
        <p:nvSpPr>
          <p:cNvPr id="9" name="TextBox 8">
            <a:extLst>
              <a:ext uri="{FF2B5EF4-FFF2-40B4-BE49-F238E27FC236}">
                <a16:creationId xmlns:a16="http://schemas.microsoft.com/office/drawing/2014/main" id="{5885485D-5596-4156-B916-C6CC5E0AEACA}"/>
              </a:ext>
            </a:extLst>
          </p:cNvPr>
          <p:cNvSpPr txBox="1"/>
          <p:nvPr/>
        </p:nvSpPr>
        <p:spPr>
          <a:xfrm>
            <a:off x="6221104" y="2073102"/>
            <a:ext cx="5660125" cy="3139321"/>
          </a:xfrm>
          <a:prstGeom prst="rect">
            <a:avLst/>
          </a:prstGeom>
          <a:noFill/>
        </p:spPr>
        <p:txBody>
          <a:bodyPr wrap="square" rtlCol="0">
            <a:spAutoFit/>
          </a:bodyPr>
          <a:lstStyle/>
          <a:p>
            <a:r>
              <a:rPr lang="en-US" dirty="0"/>
              <a:t>“Yes, people are shedding. What is interesting is that the shedding they actually see under the microscope looks identical to snake venom proteins.  </a:t>
            </a:r>
            <a:br>
              <a:rPr lang="en-US" dirty="0"/>
            </a:br>
            <a:br>
              <a:rPr lang="en-US" dirty="0"/>
            </a:br>
            <a:r>
              <a:rPr lang="en-US" dirty="0"/>
              <a:t>It's actually proposed by Dr. Peter McCullough and others that from research documentation, it's about 10 weeks of maximum shedding following the vaccines. I believe they came out with the 6 month booster protocol because they were actually measuring to see how long the vaccine maximum shedding period was. I believe it's actually six months, but per research documents it's 10 weeks.”</a:t>
            </a:r>
          </a:p>
        </p:txBody>
      </p:sp>
    </p:spTree>
    <p:extLst>
      <p:ext uri="{BB962C8B-B14F-4D97-AF65-F5344CB8AC3E}">
        <p14:creationId xmlns:p14="http://schemas.microsoft.com/office/powerpoint/2010/main" val="4087484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3" name="Picture 12">
            <a:extLst>
              <a:ext uri="{FF2B5EF4-FFF2-40B4-BE49-F238E27FC236}">
                <a16:creationId xmlns:a16="http://schemas.microsoft.com/office/drawing/2014/main" id="{6857BEA9-BFAC-4F4E-94FB-20779BF8EA0D}"/>
              </a:ext>
            </a:extLst>
          </p:cNvPr>
          <p:cNvPicPr>
            <a:picLocks noChangeAspect="1"/>
          </p:cNvPicPr>
          <p:nvPr/>
        </p:nvPicPr>
        <p:blipFill>
          <a:blip r:embed="rId2"/>
          <a:stretch>
            <a:fillRect/>
          </a:stretch>
        </p:blipFill>
        <p:spPr>
          <a:xfrm>
            <a:off x="267734" y="6317167"/>
            <a:ext cx="2450804" cy="499915"/>
          </a:xfrm>
          <a:prstGeom prst="rect">
            <a:avLst/>
          </a:prstGeom>
        </p:spPr>
      </p:pic>
      <p:sp>
        <p:nvSpPr>
          <p:cNvPr id="2" name="TextBox 1">
            <a:extLst>
              <a:ext uri="{FF2B5EF4-FFF2-40B4-BE49-F238E27FC236}">
                <a16:creationId xmlns:a16="http://schemas.microsoft.com/office/drawing/2014/main" id="{A1EC931F-D895-41ED-9804-7B5BE6B82736}"/>
              </a:ext>
            </a:extLst>
          </p:cNvPr>
          <p:cNvSpPr txBox="1"/>
          <p:nvPr/>
        </p:nvSpPr>
        <p:spPr>
          <a:xfrm>
            <a:off x="2895600" y="-1428750"/>
            <a:ext cx="8553450" cy="369332"/>
          </a:xfrm>
          <a:prstGeom prst="rect">
            <a:avLst/>
          </a:prstGeom>
          <a:noFill/>
        </p:spPr>
        <p:txBody>
          <a:bodyPr wrap="square" rtlCol="0">
            <a:spAutoFit/>
          </a:bodyPr>
          <a:lstStyle/>
          <a:p>
            <a:r>
              <a:rPr lang="en-US" b="1" dirty="0"/>
              <a:t>NO TESTING! NO SAFETY MEASURES! INTENTIONALLY MISLEADING THE PUBLIC</a:t>
            </a:r>
            <a:r>
              <a:rPr lang="en-US" dirty="0"/>
              <a:t>!</a:t>
            </a:r>
          </a:p>
        </p:txBody>
      </p:sp>
      <p:pic>
        <p:nvPicPr>
          <p:cNvPr id="6" name="Picture 5">
            <a:extLst>
              <a:ext uri="{FF2B5EF4-FFF2-40B4-BE49-F238E27FC236}">
                <a16:creationId xmlns:a16="http://schemas.microsoft.com/office/drawing/2014/main" id="{BF71794C-5228-4875-AFA6-0E349F57D256}"/>
              </a:ext>
            </a:extLst>
          </p:cNvPr>
          <p:cNvPicPr>
            <a:picLocks noChangeAspect="1"/>
          </p:cNvPicPr>
          <p:nvPr/>
        </p:nvPicPr>
        <p:blipFill>
          <a:blip r:embed="rId3"/>
          <a:stretch>
            <a:fillRect/>
          </a:stretch>
        </p:blipFill>
        <p:spPr>
          <a:xfrm>
            <a:off x="457200" y="-112259"/>
            <a:ext cx="12363450" cy="1462216"/>
          </a:xfrm>
          <a:prstGeom prst="rect">
            <a:avLst/>
          </a:prstGeom>
        </p:spPr>
      </p:pic>
      <p:pic>
        <p:nvPicPr>
          <p:cNvPr id="7" name="Picture 6">
            <a:extLst>
              <a:ext uri="{FF2B5EF4-FFF2-40B4-BE49-F238E27FC236}">
                <a16:creationId xmlns:a16="http://schemas.microsoft.com/office/drawing/2014/main" id="{E06F0FCD-3CDB-4470-9766-C57831D49752}"/>
              </a:ext>
            </a:extLst>
          </p:cNvPr>
          <p:cNvPicPr>
            <a:picLocks noChangeAspect="1"/>
          </p:cNvPicPr>
          <p:nvPr/>
        </p:nvPicPr>
        <p:blipFill>
          <a:blip r:embed="rId4"/>
          <a:stretch>
            <a:fillRect/>
          </a:stretch>
        </p:blipFill>
        <p:spPr>
          <a:xfrm>
            <a:off x="457200" y="740949"/>
            <a:ext cx="11582400" cy="864458"/>
          </a:xfrm>
          <a:prstGeom prst="rect">
            <a:avLst/>
          </a:prstGeom>
        </p:spPr>
      </p:pic>
      <p:sp>
        <p:nvSpPr>
          <p:cNvPr id="8" name="TextBox 7">
            <a:extLst>
              <a:ext uri="{FF2B5EF4-FFF2-40B4-BE49-F238E27FC236}">
                <a16:creationId xmlns:a16="http://schemas.microsoft.com/office/drawing/2014/main" id="{7291654E-FB6E-4FC5-9DF7-FC6B176FA16E}"/>
              </a:ext>
            </a:extLst>
          </p:cNvPr>
          <p:cNvSpPr txBox="1"/>
          <p:nvPr/>
        </p:nvSpPr>
        <p:spPr>
          <a:xfrm>
            <a:off x="704850" y="1468049"/>
            <a:ext cx="10782300" cy="1200329"/>
          </a:xfrm>
          <a:prstGeom prst="rect">
            <a:avLst/>
          </a:prstGeom>
          <a:noFill/>
        </p:spPr>
        <p:txBody>
          <a:bodyPr wrap="square" rtlCol="0">
            <a:spAutoFit/>
          </a:bodyPr>
          <a:lstStyle/>
          <a:p>
            <a:r>
              <a:rPr lang="en-US" dirty="0"/>
              <a:t>In the past, what we knew of as “Vaccines” or “flu shots” ARE NOT THE SAME THING THAT THEY ARE ROLLING OUT RIGHT NOW WITH THE UPCOMING FLU SEASON.   What they are doing now is a Big Pharma Free For All, with NO TESTING,  and JABS OF ALL KINDS  that are up to 10 times deadlier. </a:t>
            </a:r>
            <a:br>
              <a:rPr lang="en-US" dirty="0"/>
            </a:br>
            <a:endParaRPr lang="en-US" dirty="0"/>
          </a:p>
        </p:txBody>
      </p:sp>
      <p:sp>
        <p:nvSpPr>
          <p:cNvPr id="12" name="TextBox 11">
            <a:extLst>
              <a:ext uri="{FF2B5EF4-FFF2-40B4-BE49-F238E27FC236}">
                <a16:creationId xmlns:a16="http://schemas.microsoft.com/office/drawing/2014/main" id="{2E1DB8C4-F1A5-465E-AC86-7EE073DA5483}"/>
              </a:ext>
            </a:extLst>
          </p:cNvPr>
          <p:cNvSpPr txBox="1"/>
          <p:nvPr/>
        </p:nvSpPr>
        <p:spPr>
          <a:xfrm>
            <a:off x="4561441" y="2596806"/>
            <a:ext cx="7362825" cy="3970318"/>
          </a:xfrm>
          <a:prstGeom prst="rect">
            <a:avLst/>
          </a:prstGeom>
          <a:noFill/>
        </p:spPr>
        <p:txBody>
          <a:bodyPr wrap="square" rtlCol="0">
            <a:spAutoFit/>
          </a:bodyPr>
          <a:lstStyle/>
          <a:p>
            <a:r>
              <a:rPr lang="en-US" dirty="0"/>
              <a:t>Here is what it different:</a:t>
            </a:r>
            <a:br>
              <a:rPr lang="en-US" dirty="0"/>
            </a:br>
            <a:br>
              <a:rPr lang="en-US" dirty="0"/>
            </a:br>
            <a:r>
              <a:rPr lang="en-US" dirty="0"/>
              <a:t>ALL NEW INJECTIONS ARE NOW GENE EDITING mRNA SHOTS. (flu shots, </a:t>
            </a:r>
            <a:r>
              <a:rPr lang="en-US" dirty="0" err="1"/>
              <a:t>covid</a:t>
            </a:r>
            <a:r>
              <a:rPr lang="en-US" dirty="0"/>
              <a:t> shots, all vaccines) They have been trying to get Gene editing approved for many years. It has been blocked by the church until now. And executive order signed in 2019 legalized gene editing and now they are putting it in  ALL SHOTS.  </a:t>
            </a:r>
          </a:p>
          <a:p>
            <a:endParaRPr lang="en-US" dirty="0"/>
          </a:p>
          <a:p>
            <a:r>
              <a:rPr lang="en-US" dirty="0"/>
              <a:t>“Vaccines” used to need years of testing and clinical trials in order to be approved and given to the general population. They have done away with all testing.  YOU ARE THE TEST. </a:t>
            </a:r>
          </a:p>
          <a:p>
            <a:endParaRPr lang="en-US" dirty="0"/>
          </a:p>
          <a:p>
            <a:r>
              <a:rPr lang="en-US" dirty="0"/>
              <a:t>How its made. “Vaccines” are now made by computer simulations. </a:t>
            </a:r>
            <a:br>
              <a:rPr lang="en-US" dirty="0"/>
            </a:br>
            <a:endParaRPr lang="en-US" dirty="0"/>
          </a:p>
        </p:txBody>
      </p:sp>
      <p:pic>
        <p:nvPicPr>
          <p:cNvPr id="11" name="Picture 10">
            <a:extLst>
              <a:ext uri="{FF2B5EF4-FFF2-40B4-BE49-F238E27FC236}">
                <a16:creationId xmlns:a16="http://schemas.microsoft.com/office/drawing/2014/main" id="{13210622-2045-4B87-AF18-71439C5F943F}"/>
              </a:ext>
            </a:extLst>
          </p:cNvPr>
          <p:cNvPicPr>
            <a:picLocks noChangeAspect="1"/>
          </p:cNvPicPr>
          <p:nvPr/>
        </p:nvPicPr>
        <p:blipFill rotWithShape="1">
          <a:blip r:embed="rId5"/>
          <a:srcRect b="4352"/>
          <a:stretch/>
        </p:blipFill>
        <p:spPr>
          <a:xfrm>
            <a:off x="267734" y="3008107"/>
            <a:ext cx="4145875" cy="2657390"/>
          </a:xfrm>
          <a:prstGeom prst="rect">
            <a:avLst/>
          </a:prstGeom>
        </p:spPr>
      </p:pic>
    </p:spTree>
    <p:extLst>
      <p:ext uri="{BB962C8B-B14F-4D97-AF65-F5344CB8AC3E}">
        <p14:creationId xmlns:p14="http://schemas.microsoft.com/office/powerpoint/2010/main" val="3275790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3" name="Picture 12">
            <a:extLst>
              <a:ext uri="{FF2B5EF4-FFF2-40B4-BE49-F238E27FC236}">
                <a16:creationId xmlns:a16="http://schemas.microsoft.com/office/drawing/2014/main" id="{6857BEA9-BFAC-4F4E-94FB-20779BF8EA0D}"/>
              </a:ext>
            </a:extLst>
          </p:cNvPr>
          <p:cNvPicPr>
            <a:picLocks noChangeAspect="1"/>
          </p:cNvPicPr>
          <p:nvPr/>
        </p:nvPicPr>
        <p:blipFill>
          <a:blip r:embed="rId2"/>
          <a:stretch>
            <a:fillRect/>
          </a:stretch>
        </p:blipFill>
        <p:spPr>
          <a:xfrm>
            <a:off x="267734" y="6317167"/>
            <a:ext cx="2450804" cy="499915"/>
          </a:xfrm>
          <a:prstGeom prst="rect">
            <a:avLst/>
          </a:prstGeom>
        </p:spPr>
      </p:pic>
      <p:sp>
        <p:nvSpPr>
          <p:cNvPr id="2" name="TextBox 1">
            <a:extLst>
              <a:ext uri="{FF2B5EF4-FFF2-40B4-BE49-F238E27FC236}">
                <a16:creationId xmlns:a16="http://schemas.microsoft.com/office/drawing/2014/main" id="{A1EC931F-D895-41ED-9804-7B5BE6B82736}"/>
              </a:ext>
            </a:extLst>
          </p:cNvPr>
          <p:cNvSpPr txBox="1"/>
          <p:nvPr/>
        </p:nvSpPr>
        <p:spPr>
          <a:xfrm>
            <a:off x="2552700" y="-933450"/>
            <a:ext cx="7791450" cy="369332"/>
          </a:xfrm>
          <a:prstGeom prst="rect">
            <a:avLst/>
          </a:prstGeom>
          <a:noFill/>
        </p:spPr>
        <p:txBody>
          <a:bodyPr wrap="square" rtlCol="0">
            <a:spAutoFit/>
          </a:bodyPr>
          <a:lstStyle/>
          <a:p>
            <a:r>
              <a:rPr lang="en-US" b="1" dirty="0"/>
              <a:t>NO MORE TESTING DONE ON NEW SHOTS. YOU ARE THE TEST</a:t>
            </a:r>
            <a:endParaRPr lang="en-US" dirty="0"/>
          </a:p>
        </p:txBody>
      </p:sp>
      <p:pic>
        <p:nvPicPr>
          <p:cNvPr id="3" name="Picture 2">
            <a:extLst>
              <a:ext uri="{FF2B5EF4-FFF2-40B4-BE49-F238E27FC236}">
                <a16:creationId xmlns:a16="http://schemas.microsoft.com/office/drawing/2014/main" id="{C1A524D9-554A-4B48-8C1F-BA7DA80054D4}"/>
              </a:ext>
            </a:extLst>
          </p:cNvPr>
          <p:cNvPicPr>
            <a:picLocks noChangeAspect="1"/>
          </p:cNvPicPr>
          <p:nvPr/>
        </p:nvPicPr>
        <p:blipFill>
          <a:blip r:embed="rId3"/>
          <a:stretch>
            <a:fillRect/>
          </a:stretch>
        </p:blipFill>
        <p:spPr>
          <a:xfrm>
            <a:off x="267734" y="17253"/>
            <a:ext cx="11669309" cy="1011958"/>
          </a:xfrm>
          <a:prstGeom prst="rect">
            <a:avLst/>
          </a:prstGeom>
        </p:spPr>
      </p:pic>
      <p:pic>
        <p:nvPicPr>
          <p:cNvPr id="4" name="Picture 3">
            <a:extLst>
              <a:ext uri="{FF2B5EF4-FFF2-40B4-BE49-F238E27FC236}">
                <a16:creationId xmlns:a16="http://schemas.microsoft.com/office/drawing/2014/main" id="{61DD9DB5-9015-4AC4-B9E3-95F40901F19E}"/>
              </a:ext>
            </a:extLst>
          </p:cNvPr>
          <p:cNvPicPr>
            <a:picLocks noChangeAspect="1"/>
          </p:cNvPicPr>
          <p:nvPr/>
        </p:nvPicPr>
        <p:blipFill>
          <a:blip r:embed="rId4"/>
          <a:stretch>
            <a:fillRect/>
          </a:stretch>
        </p:blipFill>
        <p:spPr>
          <a:xfrm>
            <a:off x="438150" y="922500"/>
            <a:ext cx="3518858" cy="2486660"/>
          </a:xfrm>
          <a:prstGeom prst="rect">
            <a:avLst/>
          </a:prstGeom>
        </p:spPr>
      </p:pic>
      <p:sp>
        <p:nvSpPr>
          <p:cNvPr id="5" name="TextBox 4">
            <a:extLst>
              <a:ext uri="{FF2B5EF4-FFF2-40B4-BE49-F238E27FC236}">
                <a16:creationId xmlns:a16="http://schemas.microsoft.com/office/drawing/2014/main" id="{699DD0D6-CD21-4F74-8058-D3F0FFC2DE9F}"/>
              </a:ext>
            </a:extLst>
          </p:cNvPr>
          <p:cNvSpPr txBox="1"/>
          <p:nvPr/>
        </p:nvSpPr>
        <p:spPr>
          <a:xfrm>
            <a:off x="4305300" y="1010672"/>
            <a:ext cx="7448550" cy="2862322"/>
          </a:xfrm>
          <a:prstGeom prst="rect">
            <a:avLst/>
          </a:prstGeom>
          <a:noFill/>
        </p:spPr>
        <p:txBody>
          <a:bodyPr wrap="square" rtlCol="0">
            <a:spAutoFit/>
          </a:bodyPr>
          <a:lstStyle/>
          <a:p>
            <a:r>
              <a:rPr lang="en-US" dirty="0"/>
              <a:t>EXECUTIVE ORDER 13887</a:t>
            </a:r>
            <a:br>
              <a:rPr lang="en-US" dirty="0"/>
            </a:br>
            <a:r>
              <a:rPr lang="en-US" dirty="0"/>
              <a:t>Signed September 19 2019 (before the plandemic began in Wuhan)</a:t>
            </a:r>
          </a:p>
          <a:p>
            <a:endParaRPr lang="en-US" dirty="0"/>
          </a:p>
          <a:p>
            <a:r>
              <a:rPr lang="en-US" dirty="0"/>
              <a:t>Allowed for the first time for the creation of the platform that distributes new vaccine technologies such as DNA, mRNA, </a:t>
            </a:r>
            <a:r>
              <a:rPr lang="en-US" b="1" dirty="0"/>
              <a:t>virus-like S-particles, vector-based and self-assembling nanoparticle vaccines. </a:t>
            </a:r>
          </a:p>
          <a:p>
            <a:endParaRPr lang="en-US" b="1" dirty="0"/>
          </a:p>
          <a:p>
            <a:endParaRPr lang="en-US" dirty="0"/>
          </a:p>
          <a:p>
            <a:endParaRPr lang="en-US" dirty="0"/>
          </a:p>
          <a:p>
            <a:endParaRPr lang="en-US" dirty="0"/>
          </a:p>
        </p:txBody>
      </p:sp>
      <p:sp>
        <p:nvSpPr>
          <p:cNvPr id="9" name="TextBox 8">
            <a:extLst>
              <a:ext uri="{FF2B5EF4-FFF2-40B4-BE49-F238E27FC236}">
                <a16:creationId xmlns:a16="http://schemas.microsoft.com/office/drawing/2014/main" id="{2DC204CE-4503-4D0A-BE87-0B5C75F46722}"/>
              </a:ext>
            </a:extLst>
          </p:cNvPr>
          <p:cNvSpPr txBox="1"/>
          <p:nvPr/>
        </p:nvSpPr>
        <p:spPr>
          <a:xfrm>
            <a:off x="4203624" y="3011232"/>
            <a:ext cx="7962900" cy="3477875"/>
          </a:xfrm>
          <a:prstGeom prst="rect">
            <a:avLst/>
          </a:prstGeom>
          <a:noFill/>
        </p:spPr>
        <p:txBody>
          <a:bodyPr wrap="square" rtlCol="0">
            <a:spAutoFit/>
          </a:bodyPr>
          <a:lstStyle/>
          <a:p>
            <a:r>
              <a:rPr lang="en-US" sz="2000" dirty="0"/>
              <a:t>“This Executive Order gave the platform to CRISPR Cas9 technology.  This is gene editing. They have been trying to make mRNA gene editing legal for decades, but they were not able to because each time they tried the church always got in the way and stopped it. They  needed to find a way to get the church and morality out of the picture so that they could edit the human genome and have no one comment on this from a moral standpoint or have a religious objection.  So they created the platform to get mRNA distributed through this executive order, then they gave a Nobel peace prize to the women who created CRISPR Cas9 technology during the pandemic that was created to get CRISPR into the  main stream without the objection of the church” –Dr. David Martin</a:t>
            </a:r>
          </a:p>
        </p:txBody>
      </p:sp>
      <p:pic>
        <p:nvPicPr>
          <p:cNvPr id="10" name="Picture 9">
            <a:extLst>
              <a:ext uri="{FF2B5EF4-FFF2-40B4-BE49-F238E27FC236}">
                <a16:creationId xmlns:a16="http://schemas.microsoft.com/office/drawing/2014/main" id="{952FD393-2C01-4E9B-9D3A-B99C29E45DB0}"/>
              </a:ext>
            </a:extLst>
          </p:cNvPr>
          <p:cNvPicPr>
            <a:picLocks noChangeAspect="1"/>
          </p:cNvPicPr>
          <p:nvPr/>
        </p:nvPicPr>
        <p:blipFill rotWithShape="1">
          <a:blip r:embed="rId5"/>
          <a:srcRect l="17932" r="18355"/>
          <a:stretch/>
        </p:blipFill>
        <p:spPr>
          <a:xfrm>
            <a:off x="759303" y="3524901"/>
            <a:ext cx="2876551" cy="2676525"/>
          </a:xfrm>
          <a:prstGeom prst="rect">
            <a:avLst/>
          </a:prstGeom>
        </p:spPr>
      </p:pic>
    </p:spTree>
    <p:extLst>
      <p:ext uri="{BB962C8B-B14F-4D97-AF65-F5344CB8AC3E}">
        <p14:creationId xmlns:p14="http://schemas.microsoft.com/office/powerpoint/2010/main" val="2670145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3" name="Picture 12">
            <a:extLst>
              <a:ext uri="{FF2B5EF4-FFF2-40B4-BE49-F238E27FC236}">
                <a16:creationId xmlns:a16="http://schemas.microsoft.com/office/drawing/2014/main" id="{6857BEA9-BFAC-4F4E-94FB-20779BF8EA0D}"/>
              </a:ext>
            </a:extLst>
          </p:cNvPr>
          <p:cNvPicPr>
            <a:picLocks noChangeAspect="1"/>
          </p:cNvPicPr>
          <p:nvPr/>
        </p:nvPicPr>
        <p:blipFill>
          <a:blip r:embed="rId2"/>
          <a:stretch>
            <a:fillRect/>
          </a:stretch>
        </p:blipFill>
        <p:spPr>
          <a:xfrm>
            <a:off x="267734" y="6317167"/>
            <a:ext cx="2450804" cy="499915"/>
          </a:xfrm>
          <a:prstGeom prst="rect">
            <a:avLst/>
          </a:prstGeom>
        </p:spPr>
      </p:pic>
      <p:sp>
        <p:nvSpPr>
          <p:cNvPr id="2" name="TextBox 1">
            <a:extLst>
              <a:ext uri="{FF2B5EF4-FFF2-40B4-BE49-F238E27FC236}">
                <a16:creationId xmlns:a16="http://schemas.microsoft.com/office/drawing/2014/main" id="{A1EC931F-D895-41ED-9804-7B5BE6B82736}"/>
              </a:ext>
            </a:extLst>
          </p:cNvPr>
          <p:cNvSpPr txBox="1"/>
          <p:nvPr/>
        </p:nvSpPr>
        <p:spPr>
          <a:xfrm>
            <a:off x="2552700" y="-933450"/>
            <a:ext cx="7791450" cy="369332"/>
          </a:xfrm>
          <a:prstGeom prst="rect">
            <a:avLst/>
          </a:prstGeom>
          <a:noFill/>
        </p:spPr>
        <p:txBody>
          <a:bodyPr wrap="square" rtlCol="0">
            <a:spAutoFit/>
          </a:bodyPr>
          <a:lstStyle/>
          <a:p>
            <a:r>
              <a:rPr lang="en-US" b="1" dirty="0"/>
              <a:t>CLINICAL TRIALS? ANIMAL TESTING? WHATS THAT?!</a:t>
            </a:r>
            <a:endParaRPr lang="en-US" dirty="0"/>
          </a:p>
        </p:txBody>
      </p:sp>
      <p:pic>
        <p:nvPicPr>
          <p:cNvPr id="6" name="Picture 5">
            <a:extLst>
              <a:ext uri="{FF2B5EF4-FFF2-40B4-BE49-F238E27FC236}">
                <a16:creationId xmlns:a16="http://schemas.microsoft.com/office/drawing/2014/main" id="{2A894E73-BCBC-4166-A90C-8007805361D4}"/>
              </a:ext>
            </a:extLst>
          </p:cNvPr>
          <p:cNvPicPr>
            <a:picLocks noChangeAspect="1"/>
          </p:cNvPicPr>
          <p:nvPr/>
        </p:nvPicPr>
        <p:blipFill>
          <a:blip r:embed="rId3"/>
          <a:stretch>
            <a:fillRect/>
          </a:stretch>
        </p:blipFill>
        <p:spPr>
          <a:xfrm>
            <a:off x="915584" y="-192808"/>
            <a:ext cx="12305116" cy="1564408"/>
          </a:xfrm>
          <a:prstGeom prst="rect">
            <a:avLst/>
          </a:prstGeom>
        </p:spPr>
      </p:pic>
      <p:sp>
        <p:nvSpPr>
          <p:cNvPr id="8" name="TextBox 7">
            <a:extLst>
              <a:ext uri="{FF2B5EF4-FFF2-40B4-BE49-F238E27FC236}">
                <a16:creationId xmlns:a16="http://schemas.microsoft.com/office/drawing/2014/main" id="{6D4E1AEC-0712-4547-9DE0-E32AE83E5889}"/>
              </a:ext>
            </a:extLst>
          </p:cNvPr>
          <p:cNvSpPr txBox="1"/>
          <p:nvPr/>
        </p:nvSpPr>
        <p:spPr>
          <a:xfrm>
            <a:off x="7121159" y="1090469"/>
            <a:ext cx="4856124" cy="2862322"/>
          </a:xfrm>
          <a:prstGeom prst="rect">
            <a:avLst/>
          </a:prstGeom>
          <a:noFill/>
        </p:spPr>
        <p:txBody>
          <a:bodyPr wrap="square" rtlCol="0">
            <a:spAutoFit/>
          </a:bodyPr>
          <a:lstStyle/>
          <a:p>
            <a:r>
              <a:rPr lang="en-US" dirty="0"/>
              <a:t>On August 22, 2022 An FDA change to vaccine authorization allowed Pfizer and Moderna to apply for new booster shot approval without  having to submit any clinical trial data of their new vaccines. </a:t>
            </a:r>
            <a:br>
              <a:rPr lang="en-US" dirty="0"/>
            </a:br>
            <a:endParaRPr lang="en-US" dirty="0"/>
          </a:p>
          <a:p>
            <a:endParaRPr lang="en-US" dirty="0"/>
          </a:p>
          <a:p>
            <a:r>
              <a:rPr lang="en-US" dirty="0"/>
              <a:t>CDC skips C19 Injection Testing. Saying</a:t>
            </a:r>
          </a:p>
          <a:p>
            <a:r>
              <a:rPr lang="en-US" dirty="0"/>
              <a:t>“ Treat It Like The FLU. ‘ Opening Up MAX VAX Limits because Flu Vax Also Isn’t Tested..!”</a:t>
            </a:r>
          </a:p>
        </p:txBody>
      </p:sp>
      <p:pic>
        <p:nvPicPr>
          <p:cNvPr id="12" name="Picture 11">
            <a:extLst>
              <a:ext uri="{FF2B5EF4-FFF2-40B4-BE49-F238E27FC236}">
                <a16:creationId xmlns:a16="http://schemas.microsoft.com/office/drawing/2014/main" id="{0A33854A-63AE-45D3-ACF4-7CD435F04884}"/>
              </a:ext>
            </a:extLst>
          </p:cNvPr>
          <p:cNvPicPr>
            <a:picLocks noChangeAspect="1"/>
          </p:cNvPicPr>
          <p:nvPr/>
        </p:nvPicPr>
        <p:blipFill>
          <a:blip r:embed="rId4"/>
          <a:stretch>
            <a:fillRect/>
          </a:stretch>
        </p:blipFill>
        <p:spPr>
          <a:xfrm>
            <a:off x="267734" y="1524000"/>
            <a:ext cx="6553201" cy="2935364"/>
          </a:xfrm>
          <a:prstGeom prst="rect">
            <a:avLst/>
          </a:prstGeom>
        </p:spPr>
      </p:pic>
      <p:pic>
        <p:nvPicPr>
          <p:cNvPr id="16" name="Picture 15">
            <a:extLst>
              <a:ext uri="{FF2B5EF4-FFF2-40B4-BE49-F238E27FC236}">
                <a16:creationId xmlns:a16="http://schemas.microsoft.com/office/drawing/2014/main" id="{385E79D3-168B-40FD-A038-F602ECAD4656}"/>
              </a:ext>
            </a:extLst>
          </p:cNvPr>
          <p:cNvPicPr>
            <a:picLocks noChangeAspect="1"/>
          </p:cNvPicPr>
          <p:nvPr/>
        </p:nvPicPr>
        <p:blipFill>
          <a:blip r:embed="rId5"/>
          <a:stretch>
            <a:fillRect/>
          </a:stretch>
        </p:blipFill>
        <p:spPr>
          <a:xfrm>
            <a:off x="-40558" y="709763"/>
            <a:ext cx="9532901" cy="1010242"/>
          </a:xfrm>
          <a:prstGeom prst="rect">
            <a:avLst/>
          </a:prstGeom>
        </p:spPr>
      </p:pic>
      <p:sp>
        <p:nvSpPr>
          <p:cNvPr id="17" name="TextBox 16">
            <a:extLst>
              <a:ext uri="{FF2B5EF4-FFF2-40B4-BE49-F238E27FC236}">
                <a16:creationId xmlns:a16="http://schemas.microsoft.com/office/drawing/2014/main" id="{C3BAB3A5-FDC5-4499-AA60-0FD17395C200}"/>
              </a:ext>
            </a:extLst>
          </p:cNvPr>
          <p:cNvSpPr txBox="1"/>
          <p:nvPr/>
        </p:nvSpPr>
        <p:spPr>
          <a:xfrm>
            <a:off x="267734" y="4649601"/>
            <a:ext cx="9588141" cy="1477328"/>
          </a:xfrm>
          <a:prstGeom prst="rect">
            <a:avLst/>
          </a:prstGeom>
          <a:noFill/>
        </p:spPr>
        <p:txBody>
          <a:bodyPr wrap="square" rtlCol="0">
            <a:spAutoFit/>
          </a:bodyPr>
          <a:lstStyle/>
          <a:p>
            <a:r>
              <a:rPr lang="en-US" dirty="0"/>
              <a:t>“This is how it is supposed to go. There are phases of drug trials that have been used in the past to get many compounds from and idea to the pharmacy shelf. There were lots of precautionary stages that were supposed to establish safety.  We have strayed so far from establishing any kind of safety measures, you might as well go into an industrial heavy metal factory and start injecting yourself with everything you can find in there. This is essentially what is happening.” –Dr. Jane Ruby</a:t>
            </a:r>
          </a:p>
        </p:txBody>
      </p:sp>
      <p:pic>
        <p:nvPicPr>
          <p:cNvPr id="18" name="Picture 17">
            <a:extLst>
              <a:ext uri="{FF2B5EF4-FFF2-40B4-BE49-F238E27FC236}">
                <a16:creationId xmlns:a16="http://schemas.microsoft.com/office/drawing/2014/main" id="{E3EBBC02-61DF-4731-919A-A9C6D0459D0C}"/>
              </a:ext>
            </a:extLst>
          </p:cNvPr>
          <p:cNvPicPr>
            <a:picLocks noChangeAspect="1"/>
          </p:cNvPicPr>
          <p:nvPr/>
        </p:nvPicPr>
        <p:blipFill>
          <a:blip r:embed="rId6"/>
          <a:stretch>
            <a:fillRect/>
          </a:stretch>
        </p:blipFill>
        <p:spPr>
          <a:xfrm>
            <a:off x="10019000" y="4038761"/>
            <a:ext cx="1798742" cy="2278406"/>
          </a:xfrm>
          <a:prstGeom prst="rect">
            <a:avLst/>
          </a:prstGeom>
        </p:spPr>
      </p:pic>
    </p:spTree>
    <p:extLst>
      <p:ext uri="{BB962C8B-B14F-4D97-AF65-F5344CB8AC3E}">
        <p14:creationId xmlns:p14="http://schemas.microsoft.com/office/powerpoint/2010/main" val="505470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3" name="Picture 12">
            <a:extLst>
              <a:ext uri="{FF2B5EF4-FFF2-40B4-BE49-F238E27FC236}">
                <a16:creationId xmlns:a16="http://schemas.microsoft.com/office/drawing/2014/main" id="{6857BEA9-BFAC-4F4E-94FB-20779BF8EA0D}"/>
              </a:ext>
            </a:extLst>
          </p:cNvPr>
          <p:cNvPicPr>
            <a:picLocks noChangeAspect="1"/>
          </p:cNvPicPr>
          <p:nvPr/>
        </p:nvPicPr>
        <p:blipFill>
          <a:blip r:embed="rId2"/>
          <a:stretch>
            <a:fillRect/>
          </a:stretch>
        </p:blipFill>
        <p:spPr>
          <a:xfrm>
            <a:off x="267734" y="6317167"/>
            <a:ext cx="2450804" cy="499915"/>
          </a:xfrm>
          <a:prstGeom prst="rect">
            <a:avLst/>
          </a:prstGeom>
        </p:spPr>
      </p:pic>
      <p:sp>
        <p:nvSpPr>
          <p:cNvPr id="2" name="TextBox 1">
            <a:extLst>
              <a:ext uri="{FF2B5EF4-FFF2-40B4-BE49-F238E27FC236}">
                <a16:creationId xmlns:a16="http://schemas.microsoft.com/office/drawing/2014/main" id="{A1EC931F-D895-41ED-9804-7B5BE6B82736}"/>
              </a:ext>
            </a:extLst>
          </p:cNvPr>
          <p:cNvSpPr txBox="1"/>
          <p:nvPr/>
        </p:nvSpPr>
        <p:spPr>
          <a:xfrm>
            <a:off x="2552700" y="-933450"/>
            <a:ext cx="4324350" cy="369332"/>
          </a:xfrm>
          <a:prstGeom prst="rect">
            <a:avLst/>
          </a:prstGeom>
          <a:noFill/>
        </p:spPr>
        <p:txBody>
          <a:bodyPr wrap="square" rtlCol="0">
            <a:spAutoFit/>
          </a:bodyPr>
          <a:lstStyle/>
          <a:p>
            <a:r>
              <a:rPr lang="en-US" b="1" dirty="0"/>
              <a:t>HOW THESE NEW VACCINES ARE MADE</a:t>
            </a:r>
            <a:endParaRPr lang="en-US" dirty="0"/>
          </a:p>
        </p:txBody>
      </p:sp>
      <p:pic>
        <p:nvPicPr>
          <p:cNvPr id="3" name="Picture 2">
            <a:extLst>
              <a:ext uri="{FF2B5EF4-FFF2-40B4-BE49-F238E27FC236}">
                <a16:creationId xmlns:a16="http://schemas.microsoft.com/office/drawing/2014/main" id="{76A4AFC8-200D-4B06-8C97-FC5ADEF01949}"/>
              </a:ext>
            </a:extLst>
          </p:cNvPr>
          <p:cNvPicPr>
            <a:picLocks noChangeAspect="1"/>
          </p:cNvPicPr>
          <p:nvPr/>
        </p:nvPicPr>
        <p:blipFill>
          <a:blip r:embed="rId3"/>
          <a:stretch>
            <a:fillRect/>
          </a:stretch>
        </p:blipFill>
        <p:spPr>
          <a:xfrm>
            <a:off x="1181100" y="2818"/>
            <a:ext cx="10172700" cy="973858"/>
          </a:xfrm>
          <a:prstGeom prst="rect">
            <a:avLst/>
          </a:prstGeom>
        </p:spPr>
      </p:pic>
      <p:pic>
        <p:nvPicPr>
          <p:cNvPr id="5" name="Picture 4">
            <a:extLst>
              <a:ext uri="{FF2B5EF4-FFF2-40B4-BE49-F238E27FC236}">
                <a16:creationId xmlns:a16="http://schemas.microsoft.com/office/drawing/2014/main" id="{EC064110-4286-4623-94FA-3D4850CEB658}"/>
              </a:ext>
            </a:extLst>
          </p:cNvPr>
          <p:cNvPicPr>
            <a:picLocks noChangeAspect="1"/>
          </p:cNvPicPr>
          <p:nvPr/>
        </p:nvPicPr>
        <p:blipFill>
          <a:blip r:embed="rId4"/>
          <a:stretch>
            <a:fillRect/>
          </a:stretch>
        </p:blipFill>
        <p:spPr>
          <a:xfrm>
            <a:off x="423862" y="1063385"/>
            <a:ext cx="4029075" cy="752475"/>
          </a:xfrm>
          <a:prstGeom prst="rect">
            <a:avLst/>
          </a:prstGeom>
        </p:spPr>
      </p:pic>
      <p:pic>
        <p:nvPicPr>
          <p:cNvPr id="7" name="Picture 6">
            <a:extLst>
              <a:ext uri="{FF2B5EF4-FFF2-40B4-BE49-F238E27FC236}">
                <a16:creationId xmlns:a16="http://schemas.microsoft.com/office/drawing/2014/main" id="{C361ED9B-BF02-4CDE-9432-B69CF8984CA2}"/>
              </a:ext>
            </a:extLst>
          </p:cNvPr>
          <p:cNvPicPr>
            <a:picLocks noChangeAspect="1"/>
          </p:cNvPicPr>
          <p:nvPr/>
        </p:nvPicPr>
        <p:blipFill>
          <a:blip r:embed="rId5"/>
          <a:stretch>
            <a:fillRect/>
          </a:stretch>
        </p:blipFill>
        <p:spPr>
          <a:xfrm>
            <a:off x="423862" y="1742413"/>
            <a:ext cx="4029075" cy="1823923"/>
          </a:xfrm>
          <a:prstGeom prst="rect">
            <a:avLst/>
          </a:prstGeom>
        </p:spPr>
      </p:pic>
      <p:pic>
        <p:nvPicPr>
          <p:cNvPr id="8" name="Picture 7">
            <a:extLst>
              <a:ext uri="{FF2B5EF4-FFF2-40B4-BE49-F238E27FC236}">
                <a16:creationId xmlns:a16="http://schemas.microsoft.com/office/drawing/2014/main" id="{E2160637-47D3-43C2-8401-E4274DF8643E}"/>
              </a:ext>
            </a:extLst>
          </p:cNvPr>
          <p:cNvPicPr>
            <a:picLocks noChangeAspect="1"/>
          </p:cNvPicPr>
          <p:nvPr/>
        </p:nvPicPr>
        <p:blipFill>
          <a:blip r:embed="rId6"/>
          <a:stretch>
            <a:fillRect/>
          </a:stretch>
        </p:blipFill>
        <p:spPr>
          <a:xfrm>
            <a:off x="423862" y="3558820"/>
            <a:ext cx="4029075" cy="2600262"/>
          </a:xfrm>
          <a:prstGeom prst="rect">
            <a:avLst/>
          </a:prstGeom>
        </p:spPr>
      </p:pic>
      <p:sp>
        <p:nvSpPr>
          <p:cNvPr id="9" name="TextBox 8">
            <a:extLst>
              <a:ext uri="{FF2B5EF4-FFF2-40B4-BE49-F238E27FC236}">
                <a16:creationId xmlns:a16="http://schemas.microsoft.com/office/drawing/2014/main" id="{AE6F0406-150B-46D0-A318-6876C93154E1}"/>
              </a:ext>
            </a:extLst>
          </p:cNvPr>
          <p:cNvSpPr txBox="1"/>
          <p:nvPr/>
        </p:nvSpPr>
        <p:spPr>
          <a:xfrm>
            <a:off x="5005137" y="1215189"/>
            <a:ext cx="6569242" cy="5355312"/>
          </a:xfrm>
          <a:prstGeom prst="rect">
            <a:avLst/>
          </a:prstGeom>
          <a:noFill/>
        </p:spPr>
        <p:txBody>
          <a:bodyPr wrap="square" rtlCol="0">
            <a:spAutoFit/>
          </a:bodyPr>
          <a:lstStyle/>
          <a:p>
            <a:r>
              <a:rPr lang="en-US" dirty="0"/>
              <a:t>A series of codes are typed into a computer program, which runs a simulation that spits out a special formula of ingredients, those ingredients are then mixed into a vial in a lab, billions of vials are produced and shipped out and immediately injected into the arms of individuals. And now it is approved to be injected into humans WITH ABSOLUTELY NO TESTING DONE PRIOR TO INJECTION. </a:t>
            </a:r>
          </a:p>
          <a:p>
            <a:endParaRPr lang="en-US" dirty="0"/>
          </a:p>
          <a:p>
            <a:r>
              <a:rPr lang="en-US" dirty="0"/>
              <a:t>From the National Human Genome Research Institute on COVID-19 mRNA Vaccine Production:</a:t>
            </a:r>
            <a:br>
              <a:rPr lang="en-US" dirty="0"/>
            </a:br>
            <a:br>
              <a:rPr lang="en-US" dirty="0"/>
            </a:br>
            <a:r>
              <a:rPr lang="en-US" dirty="0"/>
              <a:t>“Early in the COVID-19 pandemic, researchers used state-of-the-art genomic sequencers to quickly sequence the SARS-CoV-2 virus. This sequence was quickly shared with other researchers. This allowed researchers from across the globe to analyze the virus and better understand how it causes disease. The speed of this crucial first step enabled the immediate research and development of viable vaccine candidates.  Once a sequence is selected, a new plasmid can be produced within a couple of weeks…”</a:t>
            </a:r>
            <a:br>
              <a:rPr lang="en-US" dirty="0"/>
            </a:br>
            <a:endParaRPr lang="en-US" dirty="0"/>
          </a:p>
        </p:txBody>
      </p:sp>
    </p:spTree>
    <p:extLst>
      <p:ext uri="{BB962C8B-B14F-4D97-AF65-F5344CB8AC3E}">
        <p14:creationId xmlns:p14="http://schemas.microsoft.com/office/powerpoint/2010/main" val="1158623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2" name="TextBox 1">
            <a:extLst>
              <a:ext uri="{FF2B5EF4-FFF2-40B4-BE49-F238E27FC236}">
                <a16:creationId xmlns:a16="http://schemas.microsoft.com/office/drawing/2014/main" id="{A1EC931F-D895-41ED-9804-7B5BE6B82736}"/>
              </a:ext>
            </a:extLst>
          </p:cNvPr>
          <p:cNvSpPr txBox="1"/>
          <p:nvPr/>
        </p:nvSpPr>
        <p:spPr>
          <a:xfrm>
            <a:off x="2251911" y="-608597"/>
            <a:ext cx="780048" cy="369332"/>
          </a:xfrm>
          <a:prstGeom prst="rect">
            <a:avLst/>
          </a:prstGeom>
          <a:noFill/>
        </p:spPr>
        <p:txBody>
          <a:bodyPr wrap="square" rtlCol="0">
            <a:spAutoFit/>
          </a:bodyPr>
          <a:lstStyle/>
          <a:p>
            <a:r>
              <a:rPr lang="en-US" b="1" dirty="0"/>
              <a:t>2022</a:t>
            </a:r>
            <a:endParaRPr lang="en-US" dirty="0"/>
          </a:p>
        </p:txBody>
      </p:sp>
      <p:pic>
        <p:nvPicPr>
          <p:cNvPr id="4" name="Picture 3">
            <a:extLst>
              <a:ext uri="{FF2B5EF4-FFF2-40B4-BE49-F238E27FC236}">
                <a16:creationId xmlns:a16="http://schemas.microsoft.com/office/drawing/2014/main" id="{47E6B3AC-B119-4E21-B0FA-32464D0C6E16}"/>
              </a:ext>
            </a:extLst>
          </p:cNvPr>
          <p:cNvPicPr>
            <a:picLocks noChangeAspect="1"/>
          </p:cNvPicPr>
          <p:nvPr/>
        </p:nvPicPr>
        <p:blipFill>
          <a:blip r:embed="rId2"/>
          <a:stretch>
            <a:fillRect/>
          </a:stretch>
        </p:blipFill>
        <p:spPr>
          <a:xfrm>
            <a:off x="566162" y="55340"/>
            <a:ext cx="9223533" cy="728174"/>
          </a:xfrm>
          <a:prstGeom prst="rect">
            <a:avLst/>
          </a:prstGeom>
        </p:spPr>
      </p:pic>
      <p:pic>
        <p:nvPicPr>
          <p:cNvPr id="6" name="Picture 5">
            <a:extLst>
              <a:ext uri="{FF2B5EF4-FFF2-40B4-BE49-F238E27FC236}">
                <a16:creationId xmlns:a16="http://schemas.microsoft.com/office/drawing/2014/main" id="{8F6D8B3F-1A49-4405-A9CE-93A5D73BD434}"/>
              </a:ext>
            </a:extLst>
          </p:cNvPr>
          <p:cNvPicPr>
            <a:picLocks noChangeAspect="1"/>
          </p:cNvPicPr>
          <p:nvPr/>
        </p:nvPicPr>
        <p:blipFill>
          <a:blip r:embed="rId3"/>
          <a:stretch>
            <a:fillRect/>
          </a:stretch>
        </p:blipFill>
        <p:spPr>
          <a:xfrm>
            <a:off x="9492343" y="-85080"/>
            <a:ext cx="1332974" cy="936822"/>
          </a:xfrm>
          <a:prstGeom prst="rect">
            <a:avLst/>
          </a:prstGeom>
        </p:spPr>
      </p:pic>
      <p:sp>
        <p:nvSpPr>
          <p:cNvPr id="10" name="TextBox 9">
            <a:extLst>
              <a:ext uri="{FF2B5EF4-FFF2-40B4-BE49-F238E27FC236}">
                <a16:creationId xmlns:a16="http://schemas.microsoft.com/office/drawing/2014/main" id="{3350BDF6-530D-44FE-8ABD-B2D174B0987C}"/>
              </a:ext>
            </a:extLst>
          </p:cNvPr>
          <p:cNvSpPr txBox="1"/>
          <p:nvPr/>
        </p:nvSpPr>
        <p:spPr>
          <a:xfrm>
            <a:off x="566162" y="851742"/>
            <a:ext cx="5281186" cy="3416320"/>
          </a:xfrm>
          <a:prstGeom prst="rect">
            <a:avLst/>
          </a:prstGeom>
          <a:noFill/>
        </p:spPr>
        <p:txBody>
          <a:bodyPr wrap="square" rtlCol="0">
            <a:spAutoFit/>
          </a:bodyPr>
          <a:lstStyle/>
          <a:p>
            <a:r>
              <a:rPr lang="en-US" dirty="0"/>
              <a:t>-Pfizer new Bivalent Covid Updated Shots contains two strands of mRNA Gene Editing</a:t>
            </a:r>
            <a:br>
              <a:rPr lang="en-US" dirty="0"/>
            </a:br>
            <a:endParaRPr lang="en-US" dirty="0"/>
          </a:p>
          <a:p>
            <a:r>
              <a:rPr lang="en-US" dirty="0"/>
              <a:t>-Moderna new Bivalent Covid Updated Shots two strands of mRNA Gene Editing</a:t>
            </a:r>
            <a:br>
              <a:rPr lang="en-US" dirty="0"/>
            </a:br>
            <a:endParaRPr lang="en-US" dirty="0"/>
          </a:p>
          <a:p>
            <a:r>
              <a:rPr lang="en-US" dirty="0"/>
              <a:t>-MonkeyPox mRNA Vaccine</a:t>
            </a:r>
            <a:br>
              <a:rPr lang="en-US" dirty="0"/>
            </a:br>
            <a:endParaRPr lang="en-US" dirty="0"/>
          </a:p>
          <a:p>
            <a:r>
              <a:rPr lang="en-US" dirty="0"/>
              <a:t>-Small Pox mRNA Vaccine</a:t>
            </a:r>
            <a:br>
              <a:rPr lang="en-US" dirty="0"/>
            </a:br>
            <a:endParaRPr lang="en-US" dirty="0"/>
          </a:p>
          <a:p>
            <a:r>
              <a:rPr lang="en-US" dirty="0"/>
              <a:t>-Universal Flu Shot which contains TEN STRANDS OF mRNA Gene Editing. </a:t>
            </a:r>
          </a:p>
        </p:txBody>
      </p:sp>
      <p:pic>
        <p:nvPicPr>
          <p:cNvPr id="12" name="Picture 11">
            <a:extLst>
              <a:ext uri="{FF2B5EF4-FFF2-40B4-BE49-F238E27FC236}">
                <a16:creationId xmlns:a16="http://schemas.microsoft.com/office/drawing/2014/main" id="{EB146B85-5D46-4DA2-9629-A6ECDA88AE6C}"/>
              </a:ext>
            </a:extLst>
          </p:cNvPr>
          <p:cNvPicPr>
            <a:picLocks noChangeAspect="1"/>
          </p:cNvPicPr>
          <p:nvPr/>
        </p:nvPicPr>
        <p:blipFill>
          <a:blip r:embed="rId4"/>
          <a:stretch>
            <a:fillRect/>
          </a:stretch>
        </p:blipFill>
        <p:spPr>
          <a:xfrm>
            <a:off x="704018" y="4268062"/>
            <a:ext cx="4655882" cy="2387726"/>
          </a:xfrm>
          <a:prstGeom prst="rect">
            <a:avLst/>
          </a:prstGeom>
        </p:spPr>
      </p:pic>
      <p:sp>
        <p:nvSpPr>
          <p:cNvPr id="14" name="TextBox 13">
            <a:extLst>
              <a:ext uri="{FF2B5EF4-FFF2-40B4-BE49-F238E27FC236}">
                <a16:creationId xmlns:a16="http://schemas.microsoft.com/office/drawing/2014/main" id="{CA50A7E6-F18D-4B08-95B6-860E3598C128}"/>
              </a:ext>
            </a:extLst>
          </p:cNvPr>
          <p:cNvSpPr txBox="1"/>
          <p:nvPr/>
        </p:nvSpPr>
        <p:spPr>
          <a:xfrm>
            <a:off x="6096000" y="781560"/>
            <a:ext cx="5778490" cy="5632311"/>
          </a:xfrm>
          <a:prstGeom prst="rect">
            <a:avLst/>
          </a:prstGeom>
          <a:noFill/>
        </p:spPr>
        <p:txBody>
          <a:bodyPr wrap="square" rtlCol="0">
            <a:spAutoFit/>
          </a:bodyPr>
          <a:lstStyle/>
          <a:p>
            <a:r>
              <a:rPr lang="en-US" b="1" dirty="0"/>
              <a:t>Moderna CEO Stephane </a:t>
            </a:r>
            <a:r>
              <a:rPr lang="en-US" b="1" dirty="0" err="1"/>
              <a:t>Bancel</a:t>
            </a:r>
            <a:r>
              <a:rPr lang="en-US" b="1" dirty="0"/>
              <a:t>  tells us about the new Universal Flu shot:</a:t>
            </a:r>
            <a:br>
              <a:rPr lang="en-US" dirty="0"/>
            </a:br>
            <a:br>
              <a:rPr lang="en-US" dirty="0"/>
            </a:br>
            <a:r>
              <a:rPr lang="en-US" dirty="0"/>
              <a:t>“There are 10 viruses that circulate in the world, some of them mutate fast like Covid and the Flu. We think we can put in a single product a lot of mRNA’s that take care of all those viruses, and once a year in September you should get an annual booster, single dose, that has in the vial all those mRNA’s for all those viruses that have of course adapted to the strain of the season, like FLU or like Covid. </a:t>
            </a:r>
            <a:br>
              <a:rPr lang="en-US" dirty="0"/>
            </a:br>
            <a:br>
              <a:rPr lang="en-US" dirty="0"/>
            </a:br>
            <a:r>
              <a:rPr lang="en-US" dirty="0"/>
              <a:t>The idea is a bit like the iPhone. A lot of people buy a new iPhone every September where you get new apps and refreshed apps. And that’s the same idea with this, you get Covid and Flu and RSV in a single dose. And you get the best science of the moment to protect you for the strain circulating now and in the fall/winter. We can combine all those things and provide to people all around the world the annual booster. So only one shot”</a:t>
            </a:r>
            <a:br>
              <a:rPr lang="en-US" dirty="0"/>
            </a:br>
            <a:endParaRPr lang="en-US" dirty="0"/>
          </a:p>
        </p:txBody>
      </p:sp>
    </p:spTree>
    <p:extLst>
      <p:ext uri="{BB962C8B-B14F-4D97-AF65-F5344CB8AC3E}">
        <p14:creationId xmlns:p14="http://schemas.microsoft.com/office/powerpoint/2010/main" val="1130593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B8F641-E8D3-4F79-A216-0E4BF867570B}"/>
              </a:ext>
            </a:extLst>
          </p:cNvPr>
          <p:cNvSpPr txBox="1"/>
          <p:nvPr/>
        </p:nvSpPr>
        <p:spPr>
          <a:xfrm>
            <a:off x="4275303" y="734260"/>
            <a:ext cx="7531767" cy="5909310"/>
          </a:xfrm>
          <a:prstGeom prst="rect">
            <a:avLst/>
          </a:prstGeom>
          <a:noFill/>
        </p:spPr>
        <p:txBody>
          <a:bodyPr wrap="square" rtlCol="0">
            <a:spAutoFit/>
          </a:bodyPr>
          <a:lstStyle/>
          <a:p>
            <a:r>
              <a:rPr lang="en-US" dirty="0"/>
              <a:t>Graphene oxide is activated by electromagnetic frequencies (EMF), specifically the frequencies that are part of the 5G spectrum. All materials have what is known as an electronic absorption band. An absorption band is a range of wavelengths, frequencies or energies in the electromagnetic spectrum which are characteristic of a particular transition from initial to final state in a substance. This is a specific frequency above which a substance is excited and oxidizes very quickly. Frequencies beamed at human beings that have a build up of graphene oxide in their body can cause the graphene oxide to multiply very rapidly, breaking the balance of glutathione and causing a cytokine storm in a matter of hours.</a:t>
            </a:r>
          </a:p>
          <a:p>
            <a:endParaRPr lang="en-US" dirty="0"/>
          </a:p>
          <a:p>
            <a:r>
              <a:rPr lang="en-US" dirty="0"/>
              <a:t>Graphene Oxide is the main ingredient in DARPA  patented hydrogels. It is these hydrogels that are in the Covid Jabs, the PCR test swabs and the masks. A conductive hydrogel is a polymer like material that has substantial qualities and applications. They are developing different kinds of conductive hydrogels that are being used in many things, in our food, our water, and injected into our bodies in vaccines. Conductive hydrogels contain nanotech that locks on to your DNA and can be controlled by 5G sensors. They allow for DNA collection and manipulation. Conductive hydrogels allow for tracking tracing and biological and mental control of human beings. </a:t>
            </a:r>
          </a:p>
          <a:p>
            <a:endParaRPr lang="en-US" dirty="0"/>
          </a:p>
        </p:txBody>
      </p:sp>
      <p:pic>
        <p:nvPicPr>
          <p:cNvPr id="3" name="Picture 2">
            <a:extLst>
              <a:ext uri="{FF2B5EF4-FFF2-40B4-BE49-F238E27FC236}">
                <a16:creationId xmlns:a16="http://schemas.microsoft.com/office/drawing/2014/main" id="{67C714B9-BE67-407D-BB27-10EC1EE2CFCB}"/>
              </a:ext>
            </a:extLst>
          </p:cNvPr>
          <p:cNvPicPr>
            <a:picLocks noChangeAspect="1"/>
          </p:cNvPicPr>
          <p:nvPr/>
        </p:nvPicPr>
        <p:blipFill>
          <a:blip r:embed="rId3"/>
          <a:stretch>
            <a:fillRect/>
          </a:stretch>
        </p:blipFill>
        <p:spPr>
          <a:xfrm>
            <a:off x="0" y="0"/>
            <a:ext cx="12192000" cy="1443789"/>
          </a:xfrm>
          <a:prstGeom prst="rect">
            <a:avLst/>
          </a:prstGeom>
        </p:spPr>
      </p:pic>
      <p:pic>
        <p:nvPicPr>
          <p:cNvPr id="6" name="Picture 5">
            <a:extLst>
              <a:ext uri="{FF2B5EF4-FFF2-40B4-BE49-F238E27FC236}">
                <a16:creationId xmlns:a16="http://schemas.microsoft.com/office/drawing/2014/main" id="{7FAE9B54-8F72-41C5-880C-38DCA6E9C4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2517" y="3342874"/>
            <a:ext cx="1514636" cy="1275016"/>
          </a:xfrm>
          <a:prstGeom prst="rect">
            <a:avLst/>
          </a:prstGeom>
          <a:effectLst>
            <a:glow rad="127000">
              <a:srgbClr val="FF0000"/>
            </a:glow>
          </a:effectLst>
        </p:spPr>
      </p:pic>
      <p:pic>
        <p:nvPicPr>
          <p:cNvPr id="7" name="Picture 6">
            <a:extLst>
              <a:ext uri="{FF2B5EF4-FFF2-40B4-BE49-F238E27FC236}">
                <a16:creationId xmlns:a16="http://schemas.microsoft.com/office/drawing/2014/main" id="{633DAAB2-7113-4022-AAA3-202B8B6320CC}"/>
              </a:ext>
            </a:extLst>
          </p:cNvPr>
          <p:cNvPicPr>
            <a:picLocks noChangeAspect="1"/>
          </p:cNvPicPr>
          <p:nvPr/>
        </p:nvPicPr>
        <p:blipFill>
          <a:blip r:embed="rId5"/>
          <a:stretch>
            <a:fillRect/>
          </a:stretch>
        </p:blipFill>
        <p:spPr>
          <a:xfrm>
            <a:off x="220830" y="4718719"/>
            <a:ext cx="3817520" cy="1908760"/>
          </a:xfrm>
          <a:prstGeom prst="rect">
            <a:avLst/>
          </a:prstGeom>
        </p:spPr>
      </p:pic>
      <p:pic>
        <p:nvPicPr>
          <p:cNvPr id="8" name="Picture 7">
            <a:extLst>
              <a:ext uri="{FF2B5EF4-FFF2-40B4-BE49-F238E27FC236}">
                <a16:creationId xmlns:a16="http://schemas.microsoft.com/office/drawing/2014/main" id="{9FC6BB0C-F208-4DD6-AFA9-10E732B4D217}"/>
              </a:ext>
            </a:extLst>
          </p:cNvPr>
          <p:cNvPicPr>
            <a:picLocks noChangeAspect="1"/>
          </p:cNvPicPr>
          <p:nvPr/>
        </p:nvPicPr>
        <p:blipFill>
          <a:blip r:embed="rId6"/>
          <a:stretch>
            <a:fillRect/>
          </a:stretch>
        </p:blipFill>
        <p:spPr>
          <a:xfrm rot="1983587">
            <a:off x="721794" y="1830048"/>
            <a:ext cx="2859116" cy="2083566"/>
          </a:xfrm>
          <a:prstGeom prst="rect">
            <a:avLst/>
          </a:prstGeom>
          <a:effectLst>
            <a:glow rad="127000">
              <a:srgbClr val="FF0000"/>
            </a:glow>
          </a:effectLst>
        </p:spPr>
      </p:pic>
      <p:pic>
        <p:nvPicPr>
          <p:cNvPr id="14" name="Picture 13">
            <a:extLst>
              <a:ext uri="{FF2B5EF4-FFF2-40B4-BE49-F238E27FC236}">
                <a16:creationId xmlns:a16="http://schemas.microsoft.com/office/drawing/2014/main" id="{E6A75DCB-21EB-471E-BD84-6F0B46C4E7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2517" y="4951204"/>
            <a:ext cx="1314144" cy="1443790"/>
          </a:xfrm>
          <a:prstGeom prst="rect">
            <a:avLst/>
          </a:prstGeom>
          <a:effectLst>
            <a:glow rad="127000">
              <a:srgbClr val="FF0000"/>
            </a:glow>
          </a:effectLst>
        </p:spPr>
      </p:pic>
      <p:pic>
        <p:nvPicPr>
          <p:cNvPr id="16" name="Picture 15">
            <a:extLst>
              <a:ext uri="{FF2B5EF4-FFF2-40B4-BE49-F238E27FC236}">
                <a16:creationId xmlns:a16="http://schemas.microsoft.com/office/drawing/2014/main" id="{0DF1BA88-98C5-4BE6-90B2-BB417A4E93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052" y="734260"/>
            <a:ext cx="2696385" cy="1797590"/>
          </a:xfrm>
          <a:prstGeom prst="rect">
            <a:avLst/>
          </a:prstGeom>
          <a:effectLst>
            <a:glow rad="12700">
              <a:srgbClr val="FF0000"/>
            </a:glow>
          </a:effectLst>
        </p:spPr>
      </p:pic>
    </p:spTree>
    <p:extLst>
      <p:ext uri="{BB962C8B-B14F-4D97-AF65-F5344CB8AC3E}">
        <p14:creationId xmlns:p14="http://schemas.microsoft.com/office/powerpoint/2010/main" val="3932652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1082844" y="-2310063"/>
            <a:ext cx="13908507" cy="984885"/>
          </a:xfrm>
          <a:prstGeom prst="rect">
            <a:avLst/>
          </a:prstGeom>
          <a:noFill/>
        </p:spPr>
        <p:txBody>
          <a:bodyPr wrap="square" rtlCol="0">
            <a:spAutoFit/>
          </a:bodyPr>
          <a:lstStyle/>
          <a:p>
            <a:pPr lvl="0">
              <a:defRPr/>
            </a:pPr>
            <a:r>
              <a:rPr lang="en-US" sz="4000" b="1" dirty="0"/>
              <a:t>Amazing New Study on Covid Vax  Self Assembling and EMF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1F8A4C05-BCAB-4405-847C-E7729E689517}"/>
              </a:ext>
            </a:extLst>
          </p:cNvPr>
          <p:cNvPicPr>
            <a:picLocks noChangeAspect="1"/>
          </p:cNvPicPr>
          <p:nvPr/>
        </p:nvPicPr>
        <p:blipFill>
          <a:blip r:embed="rId3"/>
          <a:stretch>
            <a:fillRect/>
          </a:stretch>
        </p:blipFill>
        <p:spPr>
          <a:xfrm>
            <a:off x="-1" y="-160722"/>
            <a:ext cx="12488779" cy="1479884"/>
          </a:xfrm>
          <a:prstGeom prst="rect">
            <a:avLst/>
          </a:prstGeom>
        </p:spPr>
      </p:pic>
      <p:pic>
        <p:nvPicPr>
          <p:cNvPr id="4" name="Picture 3">
            <a:extLst>
              <a:ext uri="{FF2B5EF4-FFF2-40B4-BE49-F238E27FC236}">
                <a16:creationId xmlns:a16="http://schemas.microsoft.com/office/drawing/2014/main" id="{A8927CCE-6CE7-40B2-BA3C-8FC78214EA1D}"/>
              </a:ext>
            </a:extLst>
          </p:cNvPr>
          <p:cNvPicPr/>
          <p:nvPr/>
        </p:nvPicPr>
        <p:blipFill>
          <a:blip r:embed="rId4"/>
          <a:stretch/>
        </p:blipFill>
        <p:spPr bwMode="auto">
          <a:xfrm>
            <a:off x="128336" y="1035183"/>
            <a:ext cx="5320665" cy="2896870"/>
          </a:xfrm>
          <a:prstGeom prst="rect">
            <a:avLst/>
          </a:prstGeom>
        </p:spPr>
      </p:pic>
      <p:sp>
        <p:nvSpPr>
          <p:cNvPr id="3" name="TextBox 2">
            <a:extLst>
              <a:ext uri="{FF2B5EF4-FFF2-40B4-BE49-F238E27FC236}">
                <a16:creationId xmlns:a16="http://schemas.microsoft.com/office/drawing/2014/main" id="{1C5E608B-C4BB-469A-A097-8F66A5ED6D7F}"/>
              </a:ext>
            </a:extLst>
          </p:cNvPr>
          <p:cNvSpPr txBox="1"/>
          <p:nvPr/>
        </p:nvSpPr>
        <p:spPr>
          <a:xfrm>
            <a:off x="5449001" y="1035183"/>
            <a:ext cx="6438199" cy="2308324"/>
          </a:xfrm>
          <a:prstGeom prst="rect">
            <a:avLst/>
          </a:prstGeom>
          <a:noFill/>
        </p:spPr>
        <p:txBody>
          <a:bodyPr wrap="square" rtlCol="0">
            <a:spAutoFit/>
          </a:bodyPr>
          <a:lstStyle/>
          <a:p>
            <a:r>
              <a:rPr lang="en-US" dirty="0">
                <a:latin typeface="Arial" panose="020B0604020202020204" pitchFamily="34" charset="0"/>
                <a:ea typeface="Arial" panose="020B0604020202020204" pitchFamily="34" charset="0"/>
              </a:rPr>
              <a:t>Stew Peters interviewed Matt Taylor, an independent researcher and electrical engineer expat living in Ecuador. Matt conducted experiments with vaccine samples by exposing them to EMFs emitted from his wireless router. His discovery was the clear fluid in the sample began to show opaque self-organizing structures that grew in complexity during the time it was exposed to frequencies emitted from his wireless router. </a:t>
            </a:r>
            <a:endParaRPr lang="en-US" sz="2000" dirty="0">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A6CA3B49-7438-45FE-8069-630C5F57B0C8}"/>
              </a:ext>
            </a:extLst>
          </p:cNvPr>
          <p:cNvPicPr/>
          <p:nvPr/>
        </p:nvPicPr>
        <p:blipFill>
          <a:blip r:embed="rId5"/>
          <a:stretch/>
        </p:blipFill>
        <p:spPr bwMode="auto">
          <a:xfrm>
            <a:off x="5871409" y="3514494"/>
            <a:ext cx="5636895" cy="3145155"/>
          </a:xfrm>
          <a:prstGeom prst="rect">
            <a:avLst/>
          </a:prstGeom>
        </p:spPr>
      </p:pic>
      <p:sp>
        <p:nvSpPr>
          <p:cNvPr id="8" name="TextBox 7">
            <a:extLst>
              <a:ext uri="{FF2B5EF4-FFF2-40B4-BE49-F238E27FC236}">
                <a16:creationId xmlns:a16="http://schemas.microsoft.com/office/drawing/2014/main" id="{7198BEFA-5F6F-46D0-B846-3026844BF45B}"/>
              </a:ext>
            </a:extLst>
          </p:cNvPr>
          <p:cNvSpPr txBox="1"/>
          <p:nvPr/>
        </p:nvSpPr>
        <p:spPr>
          <a:xfrm>
            <a:off x="436728" y="4203510"/>
            <a:ext cx="5012273" cy="2308324"/>
          </a:xfrm>
          <a:prstGeom prst="rect">
            <a:avLst/>
          </a:prstGeom>
          <a:noFill/>
        </p:spPr>
        <p:txBody>
          <a:bodyPr wrap="square" rtlCol="0">
            <a:spAutoFit/>
          </a:bodyPr>
          <a:lstStyle/>
          <a:p>
            <a:r>
              <a:rPr lang="en-US" sz="2400" b="1" dirty="0">
                <a:solidFill>
                  <a:srgbClr val="00B0F0"/>
                </a:solidFill>
              </a:rPr>
              <a:t>EMF CAUSES STRUCTURES TO SELF ASSEMBLE IN THE VACCINES. </a:t>
            </a:r>
            <a:br>
              <a:rPr lang="en-US" sz="2400" b="1" dirty="0">
                <a:solidFill>
                  <a:srgbClr val="00B0F0"/>
                </a:solidFill>
              </a:rPr>
            </a:br>
            <a:br>
              <a:rPr lang="en-US" sz="2400" b="1" dirty="0">
                <a:solidFill>
                  <a:srgbClr val="00B0F0"/>
                </a:solidFill>
              </a:rPr>
            </a:br>
            <a:r>
              <a:rPr lang="en-US" sz="2400" b="1" dirty="0">
                <a:solidFill>
                  <a:srgbClr val="00B0F0"/>
                </a:solidFill>
              </a:rPr>
              <a:t>WHEN THERE IS NO EMF THESE STRUCTURES DISASSEMBLE AND DISAPPEAR. </a:t>
            </a:r>
          </a:p>
        </p:txBody>
      </p:sp>
    </p:spTree>
    <p:extLst>
      <p:ext uri="{BB962C8B-B14F-4D97-AF65-F5344CB8AC3E}">
        <p14:creationId xmlns:p14="http://schemas.microsoft.com/office/powerpoint/2010/main" val="1457269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7A35857-FF6E-4152-B37B-2EEF723F42FA}"/>
              </a:ext>
            </a:extLst>
          </p:cNvPr>
          <p:cNvPicPr>
            <a:picLocks noChangeAspect="1"/>
          </p:cNvPicPr>
          <p:nvPr/>
        </p:nvPicPr>
        <p:blipFill rotWithShape="1">
          <a:blip r:embed="rId2"/>
          <a:srcRect l="36462"/>
          <a:stretch/>
        </p:blipFill>
        <p:spPr>
          <a:xfrm>
            <a:off x="0" y="690828"/>
            <a:ext cx="1900929" cy="6310473"/>
          </a:xfrm>
          <a:prstGeom prst="rect">
            <a:avLst/>
          </a:prstGeom>
        </p:spPr>
      </p:pic>
      <p:sp>
        <p:nvSpPr>
          <p:cNvPr id="7" name="TextBox 6">
            <a:extLst>
              <a:ext uri="{FF2B5EF4-FFF2-40B4-BE49-F238E27FC236}">
                <a16:creationId xmlns:a16="http://schemas.microsoft.com/office/drawing/2014/main" id="{4C0AE3BE-969E-4B6D-B0A9-5C635D68B4C2}"/>
              </a:ext>
            </a:extLst>
          </p:cNvPr>
          <p:cNvSpPr txBox="1"/>
          <p:nvPr/>
        </p:nvSpPr>
        <p:spPr>
          <a:xfrm>
            <a:off x="5182121" y="-149732"/>
            <a:ext cx="18277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white"/>
                </a:solidFill>
                <a:effectLst/>
                <a:uLnTx/>
                <a:uFillTx/>
                <a:latin typeface="Corbel" panose="020B0503020204020204"/>
                <a:ea typeface="+mn-ea"/>
                <a:cs typeface="+mn-cs"/>
              </a:rPr>
              <a:t>Summary</a:t>
            </a:r>
          </a:p>
        </p:txBody>
      </p:sp>
      <p:sp>
        <p:nvSpPr>
          <p:cNvPr id="11" name="TextBox 10">
            <a:extLst>
              <a:ext uri="{FF2B5EF4-FFF2-40B4-BE49-F238E27FC236}">
                <a16:creationId xmlns:a16="http://schemas.microsoft.com/office/drawing/2014/main" id="{D71FB6D7-33E3-4E5D-B999-9FD1FEB2F2BB}"/>
              </a:ext>
            </a:extLst>
          </p:cNvPr>
          <p:cNvSpPr txBox="1"/>
          <p:nvPr/>
        </p:nvSpPr>
        <p:spPr>
          <a:xfrm>
            <a:off x="1900929" y="62444"/>
            <a:ext cx="9301456" cy="85561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342900" lvl="0" indent="-342900">
              <a:buAutoNum type="arabicPeriod"/>
              <a:defRPr/>
            </a:pPr>
            <a:r>
              <a:rPr lang="en-US" sz="2200" b="1" dirty="0"/>
              <a:t>Covid Tyranny is Not Over: </a:t>
            </a:r>
            <a:br>
              <a:rPr lang="en-US" sz="2200" b="1" dirty="0"/>
            </a:br>
            <a:r>
              <a:rPr lang="en-US" sz="2200" b="1" dirty="0"/>
              <a:t>Understanding what “state of Emergency” really means</a:t>
            </a:r>
            <a:br>
              <a:rPr lang="en-US" sz="2200" b="1" dirty="0"/>
            </a:br>
            <a:endParaRPr lang="en-US" sz="2200" b="1" dirty="0"/>
          </a:p>
          <a:p>
            <a:pPr marL="342900" lvl="0" indent="-342900">
              <a:buAutoNum type="arabicPeriod"/>
              <a:defRPr/>
            </a:pPr>
            <a:r>
              <a:rPr lang="en-US" sz="2200" b="1" dirty="0"/>
              <a:t> Vaccine Shedding: New Documentation. </a:t>
            </a:r>
            <a:br>
              <a:rPr lang="en-US" sz="2200" b="1" dirty="0"/>
            </a:br>
            <a:r>
              <a:rPr lang="en-US" sz="2200" b="1" dirty="0"/>
              <a:t>Get ready for a Flu season like never before.</a:t>
            </a:r>
            <a:br>
              <a:rPr lang="en-US" sz="2200" b="1" dirty="0"/>
            </a:br>
            <a:endParaRPr lang="en-US" sz="2200" b="1" dirty="0"/>
          </a:p>
          <a:p>
            <a:pPr marL="342900" lvl="0" indent="-342900">
              <a:buAutoNum type="arabicPeriod"/>
              <a:defRPr/>
            </a:pPr>
            <a:r>
              <a:rPr lang="en-US" sz="2200" b="1" dirty="0"/>
              <a:t>New Injections Rolling out NOW Worse Ones Ever! </a:t>
            </a:r>
            <a:br>
              <a:rPr lang="en-US" sz="2200" b="1" dirty="0"/>
            </a:br>
            <a:r>
              <a:rPr lang="en-US" sz="2200" b="1" dirty="0"/>
              <a:t>Big Pharma Free For all! </a:t>
            </a:r>
            <a:br>
              <a:rPr lang="en-US" sz="2200" b="1" dirty="0"/>
            </a:br>
            <a:endParaRPr lang="en-US" sz="2200" b="1" dirty="0"/>
          </a:p>
          <a:p>
            <a:pPr marL="342900" lvl="0" indent="-342900">
              <a:buAutoNum type="arabicPeriod"/>
              <a:defRPr/>
            </a:pPr>
            <a:r>
              <a:rPr lang="en-US" sz="2200" b="1" dirty="0"/>
              <a:t>Amazing new study done on Covid Vax  Self Assembling and EMF</a:t>
            </a:r>
            <a:br>
              <a:rPr lang="en-US" sz="2200" b="1" dirty="0"/>
            </a:br>
            <a:endParaRPr lang="en-US" sz="2200" b="1" dirty="0"/>
          </a:p>
          <a:p>
            <a:r>
              <a:rPr lang="en-US" sz="2200" b="1" dirty="0"/>
              <a:t>5.   New La Quinta Columna Research: </a:t>
            </a:r>
            <a:br>
              <a:rPr lang="en-US" sz="2200" b="1" dirty="0"/>
            </a:br>
            <a:r>
              <a:rPr lang="en-US" sz="2200" b="1" dirty="0"/>
              <a:t>      Is “Shedding” an Electromagnetic effect?</a:t>
            </a:r>
            <a:br>
              <a:rPr lang="en-US" sz="2200" b="1" dirty="0"/>
            </a:br>
            <a:endParaRPr lang="en-US" sz="2200" dirty="0"/>
          </a:p>
          <a:p>
            <a:pPr lvl="0">
              <a:defRPr/>
            </a:pPr>
            <a:r>
              <a:rPr lang="en-US" sz="2200" b="1" dirty="0"/>
              <a:t>6.   Solutions for Shedding and Frequency Protection</a:t>
            </a:r>
            <a:br>
              <a:rPr lang="en-US" dirty="0"/>
            </a:br>
            <a:endParaRPr lang="en-US" b="1" dirty="0"/>
          </a:p>
          <a:p>
            <a:pPr lvl="0">
              <a:defRPr/>
            </a:pPr>
            <a:br>
              <a:rPr lang="en-US" b="1" dirty="0"/>
            </a:br>
            <a: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t>All of our references in this presentation have been documented with links to scientific articles and backup documentation on our blog section of our website </a:t>
            </a:r>
            <a: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hlinkClick r:id="rId3"/>
              </a:rPr>
              <a:t>www.FTWproject.com</a:t>
            </a:r>
            <a:br>
              <a:rPr kumimoji="0" lang="en-US"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0" name="Picture 9">
            <a:extLst>
              <a:ext uri="{FF2B5EF4-FFF2-40B4-BE49-F238E27FC236}">
                <a16:creationId xmlns:a16="http://schemas.microsoft.com/office/drawing/2014/main" id="{ECF8AC71-7311-4905-959A-3DEF8428653F}"/>
              </a:ext>
            </a:extLst>
          </p:cNvPr>
          <p:cNvPicPr>
            <a:picLocks noChangeAspect="1"/>
          </p:cNvPicPr>
          <p:nvPr/>
        </p:nvPicPr>
        <p:blipFill>
          <a:blip r:embed="rId4"/>
          <a:stretch>
            <a:fillRect/>
          </a:stretch>
        </p:blipFill>
        <p:spPr>
          <a:xfrm rot="7471100">
            <a:off x="8460267" y="1492788"/>
            <a:ext cx="5313827" cy="3872424"/>
          </a:xfrm>
          <a:prstGeom prst="rect">
            <a:avLst/>
          </a:prstGeom>
        </p:spPr>
      </p:pic>
    </p:spTree>
    <p:extLst>
      <p:ext uri="{BB962C8B-B14F-4D97-AF65-F5344CB8AC3E}">
        <p14:creationId xmlns:p14="http://schemas.microsoft.com/office/powerpoint/2010/main" val="2057395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1082844" y="-2310063"/>
            <a:ext cx="13908507" cy="984885"/>
          </a:xfrm>
          <a:prstGeom prst="rect">
            <a:avLst/>
          </a:prstGeom>
          <a:noFill/>
        </p:spPr>
        <p:txBody>
          <a:bodyPr wrap="square" rtlCol="0">
            <a:spAutoFit/>
          </a:bodyPr>
          <a:lstStyle/>
          <a:p>
            <a:pPr lvl="0">
              <a:defRPr/>
            </a:pPr>
            <a:r>
              <a:rPr lang="en-US" sz="4000" b="1" dirty="0"/>
              <a:t>Amazing New Study on Covid Vax  Self Assembling and EMF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1F8A4C05-BCAB-4405-847C-E7729E689517}"/>
              </a:ext>
            </a:extLst>
          </p:cNvPr>
          <p:cNvPicPr>
            <a:picLocks noChangeAspect="1"/>
          </p:cNvPicPr>
          <p:nvPr/>
        </p:nvPicPr>
        <p:blipFill>
          <a:blip r:embed="rId3"/>
          <a:stretch>
            <a:fillRect/>
          </a:stretch>
        </p:blipFill>
        <p:spPr>
          <a:xfrm>
            <a:off x="-1" y="-160722"/>
            <a:ext cx="12488779" cy="1479884"/>
          </a:xfrm>
          <a:prstGeom prst="rect">
            <a:avLst/>
          </a:prstGeom>
        </p:spPr>
      </p:pic>
      <p:pic>
        <p:nvPicPr>
          <p:cNvPr id="3" name="Picture 2">
            <a:extLst>
              <a:ext uri="{FF2B5EF4-FFF2-40B4-BE49-F238E27FC236}">
                <a16:creationId xmlns:a16="http://schemas.microsoft.com/office/drawing/2014/main" id="{27AC7A77-7D0C-4BDE-B13E-56A04329E403}"/>
              </a:ext>
            </a:extLst>
          </p:cNvPr>
          <p:cNvPicPr>
            <a:picLocks noChangeAspect="1"/>
          </p:cNvPicPr>
          <p:nvPr/>
        </p:nvPicPr>
        <p:blipFill>
          <a:blip r:embed="rId4"/>
          <a:stretch>
            <a:fillRect/>
          </a:stretch>
        </p:blipFill>
        <p:spPr>
          <a:xfrm>
            <a:off x="218363" y="2094765"/>
            <a:ext cx="5492972" cy="3218967"/>
          </a:xfrm>
          <a:prstGeom prst="rect">
            <a:avLst/>
          </a:prstGeom>
        </p:spPr>
      </p:pic>
      <p:pic>
        <p:nvPicPr>
          <p:cNvPr id="6" name="Picture 5">
            <a:extLst>
              <a:ext uri="{FF2B5EF4-FFF2-40B4-BE49-F238E27FC236}">
                <a16:creationId xmlns:a16="http://schemas.microsoft.com/office/drawing/2014/main" id="{861250D3-D235-4F61-8AA0-ABDE31ED310D}"/>
              </a:ext>
            </a:extLst>
          </p:cNvPr>
          <p:cNvPicPr/>
          <p:nvPr/>
        </p:nvPicPr>
        <p:blipFill>
          <a:blip r:embed="rId5"/>
          <a:stretch/>
        </p:blipFill>
        <p:spPr bwMode="auto">
          <a:xfrm>
            <a:off x="6244388" y="2083412"/>
            <a:ext cx="5627370" cy="3241675"/>
          </a:xfrm>
          <a:prstGeom prst="rect">
            <a:avLst/>
          </a:prstGeom>
        </p:spPr>
      </p:pic>
      <p:sp>
        <p:nvSpPr>
          <p:cNvPr id="4" name="TextBox 3">
            <a:extLst>
              <a:ext uri="{FF2B5EF4-FFF2-40B4-BE49-F238E27FC236}">
                <a16:creationId xmlns:a16="http://schemas.microsoft.com/office/drawing/2014/main" id="{376D1C7B-C616-4134-B6C0-54D5B066F33F}"/>
              </a:ext>
            </a:extLst>
          </p:cNvPr>
          <p:cNvSpPr txBox="1"/>
          <p:nvPr/>
        </p:nvSpPr>
        <p:spPr>
          <a:xfrm>
            <a:off x="218363" y="1319162"/>
            <a:ext cx="5274608" cy="369332"/>
          </a:xfrm>
          <a:prstGeom prst="rect">
            <a:avLst/>
          </a:prstGeom>
          <a:noFill/>
        </p:spPr>
        <p:txBody>
          <a:bodyPr wrap="square" rtlCol="0">
            <a:spAutoFit/>
          </a:bodyPr>
          <a:lstStyle/>
          <a:p>
            <a:r>
              <a:rPr lang="en-US" dirty="0"/>
              <a:t>Matt Taylor EMF Frequency in Vaccine “structures”</a:t>
            </a:r>
          </a:p>
        </p:txBody>
      </p:sp>
      <p:sp>
        <p:nvSpPr>
          <p:cNvPr id="7" name="TextBox 6">
            <a:extLst>
              <a:ext uri="{FF2B5EF4-FFF2-40B4-BE49-F238E27FC236}">
                <a16:creationId xmlns:a16="http://schemas.microsoft.com/office/drawing/2014/main" id="{9E338CFF-49AF-4E26-B095-C448B3755FA9}"/>
              </a:ext>
            </a:extLst>
          </p:cNvPr>
          <p:cNvSpPr txBox="1"/>
          <p:nvPr/>
        </p:nvSpPr>
        <p:spPr>
          <a:xfrm>
            <a:off x="6875411" y="1336554"/>
            <a:ext cx="5274608" cy="369332"/>
          </a:xfrm>
          <a:prstGeom prst="rect">
            <a:avLst/>
          </a:prstGeom>
          <a:noFill/>
        </p:spPr>
        <p:txBody>
          <a:bodyPr wrap="square" rtlCol="0">
            <a:spAutoFit/>
          </a:bodyPr>
          <a:lstStyle/>
          <a:p>
            <a:r>
              <a:rPr lang="en-US" dirty="0"/>
              <a:t>Mike Adams EMF Frequency in Xylitol Crystal</a:t>
            </a:r>
          </a:p>
        </p:txBody>
      </p:sp>
      <p:sp>
        <p:nvSpPr>
          <p:cNvPr id="8" name="TextBox 7">
            <a:extLst>
              <a:ext uri="{FF2B5EF4-FFF2-40B4-BE49-F238E27FC236}">
                <a16:creationId xmlns:a16="http://schemas.microsoft.com/office/drawing/2014/main" id="{0BF9B8F4-B104-49BC-BF3B-B1CDB59BD093}"/>
              </a:ext>
            </a:extLst>
          </p:cNvPr>
          <p:cNvSpPr txBox="1"/>
          <p:nvPr/>
        </p:nvSpPr>
        <p:spPr>
          <a:xfrm>
            <a:off x="597975" y="5702613"/>
            <a:ext cx="11655188" cy="923330"/>
          </a:xfrm>
          <a:prstGeom prst="rect">
            <a:avLst/>
          </a:prstGeom>
          <a:noFill/>
        </p:spPr>
        <p:txBody>
          <a:bodyPr wrap="square" rtlCol="0">
            <a:spAutoFit/>
          </a:bodyPr>
          <a:lstStyle/>
          <a:p>
            <a:r>
              <a:rPr lang="en-US" dirty="0"/>
              <a:t>Some of the linear designs and patterns in the image above look very similar to the ones found </a:t>
            </a:r>
          </a:p>
          <a:p>
            <a:r>
              <a:rPr lang="en-US" dirty="0"/>
              <a:t>in the morphic resonance xylitol crystal experiments conducted by Dr. Mike Adams (The Health Ranger) is his lab. </a:t>
            </a:r>
          </a:p>
          <a:p>
            <a:endParaRPr lang="en-US" dirty="0"/>
          </a:p>
        </p:txBody>
      </p:sp>
    </p:spTree>
    <p:extLst>
      <p:ext uri="{BB962C8B-B14F-4D97-AF65-F5344CB8AC3E}">
        <p14:creationId xmlns:p14="http://schemas.microsoft.com/office/powerpoint/2010/main" val="408367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890336" y="-1187355"/>
            <a:ext cx="12236116"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Corbel" panose="020B0503020204020204"/>
              </a:rPr>
              <a:t>Special Offer Sample Pack Just for SGT Report!</a:t>
            </a:r>
            <a:endPar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5786AF6E-4CE2-47AC-A0E6-A3C6A5EC0020}"/>
              </a:ext>
            </a:extLst>
          </p:cNvPr>
          <p:cNvSpPr/>
          <p:nvPr/>
        </p:nvSpPr>
        <p:spPr>
          <a:xfrm>
            <a:off x="6623713" y="1193688"/>
            <a:ext cx="5318078" cy="4878259"/>
          </a:xfrm>
          <a:prstGeom prst="rect">
            <a:avLst/>
          </a:prstGeom>
        </p:spPr>
        <p:txBody>
          <a:bodyPr wrap="square">
            <a:spAutoFit/>
          </a:bodyPr>
          <a:lstStyle/>
          <a:p>
            <a:r>
              <a:rPr lang="en-US" dirty="0">
                <a:latin typeface="Arial" panose="020B0604020202020204" pitchFamily="34" charset="0"/>
                <a:ea typeface="Arial" panose="020B0604020202020204" pitchFamily="34" charset="0"/>
              </a:rPr>
              <a:t>The self-assembling structures look like circuit boards when fully formed from the translucent fluid, an dis-assemble/disappear when the router is turned off in a matter of minutes.</a:t>
            </a:r>
          </a:p>
          <a:p>
            <a:endParaRPr lang="en-US" sz="1100" dirty="0">
              <a:latin typeface="Arial" panose="020B0604020202020204" pitchFamily="34" charset="0"/>
              <a:ea typeface="Times New Roman" panose="02020603050405020304" pitchFamily="18" charset="0"/>
            </a:endParaRPr>
          </a:p>
          <a:p>
            <a:r>
              <a:rPr lang="en-US" dirty="0"/>
              <a:t>Matt concludes there is a direct relationship between frequency technology and health emergency injections/’clot shots’. </a:t>
            </a:r>
          </a:p>
          <a:p>
            <a:r>
              <a:rPr lang="en-US" dirty="0"/>
              <a:t> </a:t>
            </a:r>
          </a:p>
          <a:p>
            <a:r>
              <a:rPr lang="en-US" dirty="0"/>
              <a:t>He is also calling on replication of his experiment. </a:t>
            </a:r>
          </a:p>
          <a:p>
            <a:r>
              <a:rPr lang="en-US" dirty="0"/>
              <a:t> </a:t>
            </a:r>
          </a:p>
          <a:p>
            <a:r>
              <a:rPr lang="en-US" dirty="0"/>
              <a:t> </a:t>
            </a:r>
          </a:p>
          <a:p>
            <a:r>
              <a:rPr lang="en-US" dirty="0"/>
              <a:t>These are examples of independent researchers of high caliber coming to the same conclusion: The contagion is the weaponized wireless infrastructure and the toxic sea of electromagnetic fields that we’re all immersed in. </a:t>
            </a:r>
          </a:p>
          <a:p>
            <a:endParaRPr lang="en-US" sz="1200" dirty="0">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11CCEDC3-31F8-4072-AFA3-7398AE1842B1}"/>
              </a:ext>
            </a:extLst>
          </p:cNvPr>
          <p:cNvPicPr/>
          <p:nvPr/>
        </p:nvPicPr>
        <p:blipFill>
          <a:blip r:embed="rId3"/>
          <a:stretch/>
        </p:blipFill>
        <p:spPr bwMode="auto">
          <a:xfrm>
            <a:off x="459105" y="1856422"/>
            <a:ext cx="5636895" cy="3145155"/>
          </a:xfrm>
          <a:prstGeom prst="rect">
            <a:avLst/>
          </a:prstGeom>
        </p:spPr>
      </p:pic>
      <p:pic>
        <p:nvPicPr>
          <p:cNvPr id="6" name="Picture 5">
            <a:extLst>
              <a:ext uri="{FF2B5EF4-FFF2-40B4-BE49-F238E27FC236}">
                <a16:creationId xmlns:a16="http://schemas.microsoft.com/office/drawing/2014/main" id="{EF77A63A-DCB9-4B8D-B91A-1407951956E2}"/>
              </a:ext>
            </a:extLst>
          </p:cNvPr>
          <p:cNvPicPr>
            <a:picLocks noChangeAspect="1"/>
          </p:cNvPicPr>
          <p:nvPr/>
        </p:nvPicPr>
        <p:blipFill>
          <a:blip r:embed="rId4"/>
          <a:stretch>
            <a:fillRect/>
          </a:stretch>
        </p:blipFill>
        <p:spPr>
          <a:xfrm>
            <a:off x="-1" y="-160722"/>
            <a:ext cx="12488779" cy="1479884"/>
          </a:xfrm>
          <a:prstGeom prst="rect">
            <a:avLst/>
          </a:prstGeom>
        </p:spPr>
      </p:pic>
    </p:spTree>
    <p:extLst>
      <p:ext uri="{BB962C8B-B14F-4D97-AF65-F5344CB8AC3E}">
        <p14:creationId xmlns:p14="http://schemas.microsoft.com/office/powerpoint/2010/main" val="1342711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180653" y="-941696"/>
            <a:ext cx="12236116" cy="800219"/>
          </a:xfrm>
          <a:prstGeom prst="rect">
            <a:avLst/>
          </a:prstGeom>
          <a:noFill/>
        </p:spPr>
        <p:txBody>
          <a:bodyPr wrap="square" rtlCol="0">
            <a:spAutoFit/>
          </a:bodyPr>
          <a:lstStyle/>
          <a:p>
            <a:r>
              <a:rPr lang="en-US" sz="2800" b="1" dirty="0"/>
              <a:t>New La Quinta Columna Research: Is “Shedding” and Electromagnetic effect?</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5786AF6E-4CE2-47AC-A0E6-A3C6A5EC0020}"/>
              </a:ext>
            </a:extLst>
          </p:cNvPr>
          <p:cNvSpPr/>
          <p:nvPr/>
        </p:nvSpPr>
        <p:spPr>
          <a:xfrm>
            <a:off x="491319" y="4642009"/>
            <a:ext cx="10925654" cy="2215991"/>
          </a:xfrm>
          <a:prstGeom prst="rect">
            <a:avLst/>
          </a:prstGeom>
        </p:spPr>
        <p:txBody>
          <a:bodyPr wrap="square">
            <a:spAutoFit/>
          </a:bodyPr>
          <a:lstStyle/>
          <a:p>
            <a:r>
              <a:rPr lang="en-US" dirty="0"/>
              <a:t>Question: Are the vaccinated contagious?</a:t>
            </a:r>
          </a:p>
          <a:p>
            <a:r>
              <a:rPr lang="en-US" dirty="0"/>
              <a:t> </a:t>
            </a:r>
          </a:p>
          <a:p>
            <a:r>
              <a:rPr lang="en-US" dirty="0"/>
              <a:t>Ans: The shedding phenomenon is an electromagnetic effect that has symptoms similar to a contagion. </a:t>
            </a:r>
          </a:p>
          <a:p>
            <a:r>
              <a:rPr lang="en-US" dirty="0"/>
              <a:t> </a:t>
            </a:r>
          </a:p>
          <a:p>
            <a:pPr lvl="0"/>
            <a:r>
              <a:rPr lang="en-US" dirty="0"/>
              <a:t>-there is no transmission of any pathogen (i.e. virus)</a:t>
            </a:r>
          </a:p>
          <a:p>
            <a:pPr lvl="0"/>
            <a:r>
              <a:rPr lang="en-US" dirty="0"/>
              <a:t>-there IS exposure to electromagnetic radiation (4G, 5G), made clear in the research of La Quinta Columna</a:t>
            </a:r>
          </a:p>
          <a:p>
            <a:pPr lvl="0"/>
            <a:r>
              <a:rPr lang="en-US" dirty="0"/>
              <a:t>-Contagious-like symptoms can be explained by electromagnetic resonance</a:t>
            </a:r>
          </a:p>
          <a:p>
            <a:endParaRPr lang="en-US" sz="1200" dirty="0">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541225E1-C9C6-4091-8E6A-CD2EBE3C315B}"/>
              </a:ext>
            </a:extLst>
          </p:cNvPr>
          <p:cNvPicPr>
            <a:picLocks noChangeAspect="1"/>
          </p:cNvPicPr>
          <p:nvPr/>
        </p:nvPicPr>
        <p:blipFill>
          <a:blip r:embed="rId3"/>
          <a:stretch>
            <a:fillRect/>
          </a:stretch>
        </p:blipFill>
        <p:spPr>
          <a:xfrm>
            <a:off x="0" y="-141477"/>
            <a:ext cx="12192000" cy="1419367"/>
          </a:xfrm>
          <a:prstGeom prst="rect">
            <a:avLst/>
          </a:prstGeom>
        </p:spPr>
      </p:pic>
      <p:pic>
        <p:nvPicPr>
          <p:cNvPr id="7" name="Picture 6">
            <a:extLst>
              <a:ext uri="{FF2B5EF4-FFF2-40B4-BE49-F238E27FC236}">
                <a16:creationId xmlns:a16="http://schemas.microsoft.com/office/drawing/2014/main" id="{2E8989B0-D0BA-4401-9927-FAE253F2A422}"/>
              </a:ext>
            </a:extLst>
          </p:cNvPr>
          <p:cNvPicPr/>
          <p:nvPr/>
        </p:nvPicPr>
        <p:blipFill>
          <a:blip r:embed="rId4"/>
          <a:stretch/>
        </p:blipFill>
        <p:spPr bwMode="auto">
          <a:xfrm>
            <a:off x="775027" y="658742"/>
            <a:ext cx="10641946" cy="4030170"/>
          </a:xfrm>
          <a:prstGeom prst="rect">
            <a:avLst/>
          </a:prstGeom>
        </p:spPr>
      </p:pic>
    </p:spTree>
    <p:extLst>
      <p:ext uri="{BB962C8B-B14F-4D97-AF65-F5344CB8AC3E}">
        <p14:creationId xmlns:p14="http://schemas.microsoft.com/office/powerpoint/2010/main" val="2383712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180653" y="-941696"/>
            <a:ext cx="12236116" cy="800219"/>
          </a:xfrm>
          <a:prstGeom prst="rect">
            <a:avLst/>
          </a:prstGeom>
          <a:noFill/>
        </p:spPr>
        <p:txBody>
          <a:bodyPr wrap="square" rtlCol="0">
            <a:spAutoFit/>
          </a:bodyPr>
          <a:lstStyle/>
          <a:p>
            <a:r>
              <a:rPr lang="en-US" sz="2800" b="1" dirty="0"/>
              <a:t>New La Quinta Columna Research: Is “Shedding” and Electromagnetic effect?</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5786AF6E-4CE2-47AC-A0E6-A3C6A5EC0020}"/>
              </a:ext>
            </a:extLst>
          </p:cNvPr>
          <p:cNvSpPr/>
          <p:nvPr/>
        </p:nvSpPr>
        <p:spPr>
          <a:xfrm>
            <a:off x="3960326" y="679452"/>
            <a:ext cx="8076361" cy="4493538"/>
          </a:xfrm>
          <a:prstGeom prst="rect">
            <a:avLst/>
          </a:prstGeom>
        </p:spPr>
        <p:txBody>
          <a:bodyPr wrap="square">
            <a:spAutoFit/>
          </a:bodyPr>
          <a:lstStyle/>
          <a:p>
            <a:r>
              <a:rPr lang="en-US" sz="1600" dirty="0"/>
              <a:t>Ricardo Delgado shared a recent experience of being near people he knew that recently had radiotherapy. </a:t>
            </a:r>
          </a:p>
          <a:p>
            <a:r>
              <a:rPr lang="en-US" sz="1600" dirty="0"/>
              <a:t> </a:t>
            </a:r>
          </a:p>
          <a:p>
            <a:r>
              <a:rPr lang="en-US" sz="1600" dirty="0"/>
              <a:t>What is radiotherapy? The use of high energy x-ray or proton radiation beams to kill cancer cells. The high energy beam destroys the cancer genetic code that controls cell growth and division. -Mayo Clinic</a:t>
            </a:r>
          </a:p>
          <a:p>
            <a:r>
              <a:rPr lang="en-US" sz="1600" dirty="0"/>
              <a:t> </a:t>
            </a:r>
          </a:p>
          <a:p>
            <a:r>
              <a:rPr lang="en-US" sz="1600" dirty="0"/>
              <a:t>When a person comes from a radiotherapy session, they are also exposed to high EMFs (the multi-beam, RF power source, magnetron, RF monitoring sensors, etc.)</a:t>
            </a:r>
            <a:br>
              <a:rPr lang="en-US" sz="1600" dirty="0"/>
            </a:br>
            <a:br>
              <a:rPr lang="en-US" sz="1600" dirty="0"/>
            </a:br>
            <a:r>
              <a:rPr lang="en-US" sz="1600" dirty="0"/>
              <a:t>Patients are told </a:t>
            </a:r>
            <a:r>
              <a:rPr lang="en-US" sz="1600" dirty="0">
                <a:solidFill>
                  <a:srgbClr val="00B0F0"/>
                </a:solidFill>
              </a:rPr>
              <a:t>not to have human contact for at least 24 to 48 hours</a:t>
            </a:r>
            <a:r>
              <a:rPr lang="en-US" sz="1600" dirty="0"/>
              <a:t>, and the clothes have to be put aside. </a:t>
            </a:r>
          </a:p>
          <a:p>
            <a:r>
              <a:rPr lang="en-US" sz="1600" dirty="0"/>
              <a:t> </a:t>
            </a:r>
          </a:p>
          <a:p>
            <a:r>
              <a:rPr lang="en-US" sz="1600" dirty="0"/>
              <a:t>Ricardo mentioned his electromagnetic wave meter also detects residual RF emissions from patients that were just treated,  like it does with inoculated people. The difference is the inoculated have a </a:t>
            </a:r>
            <a:r>
              <a:rPr lang="en-US" sz="1600" dirty="0">
                <a:solidFill>
                  <a:srgbClr val="00B0F0"/>
                </a:solidFill>
              </a:rPr>
              <a:t>graphene marker </a:t>
            </a:r>
            <a:r>
              <a:rPr lang="en-US" sz="1600" dirty="0"/>
              <a:t>that amplifies and catalyzes EMF radiation damage. </a:t>
            </a:r>
          </a:p>
          <a:p>
            <a:endParaRPr lang="en-US" dirty="0"/>
          </a:p>
          <a:p>
            <a:endParaRPr lang="en-US" sz="1200" dirty="0">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541225E1-C9C6-4091-8E6A-CD2EBE3C315B}"/>
              </a:ext>
            </a:extLst>
          </p:cNvPr>
          <p:cNvPicPr>
            <a:picLocks noChangeAspect="1"/>
          </p:cNvPicPr>
          <p:nvPr/>
        </p:nvPicPr>
        <p:blipFill>
          <a:blip r:embed="rId3"/>
          <a:stretch>
            <a:fillRect/>
          </a:stretch>
        </p:blipFill>
        <p:spPr>
          <a:xfrm>
            <a:off x="61684" y="-141477"/>
            <a:ext cx="12192000" cy="1419367"/>
          </a:xfrm>
          <a:prstGeom prst="rect">
            <a:avLst/>
          </a:prstGeom>
        </p:spPr>
      </p:pic>
      <p:pic>
        <p:nvPicPr>
          <p:cNvPr id="4" name="Picture 3">
            <a:extLst>
              <a:ext uri="{FF2B5EF4-FFF2-40B4-BE49-F238E27FC236}">
                <a16:creationId xmlns:a16="http://schemas.microsoft.com/office/drawing/2014/main" id="{61D64DE0-DF4D-4833-ABC8-E374CDE330EB}"/>
              </a:ext>
            </a:extLst>
          </p:cNvPr>
          <p:cNvPicPr>
            <a:picLocks noChangeAspect="1"/>
          </p:cNvPicPr>
          <p:nvPr/>
        </p:nvPicPr>
        <p:blipFill>
          <a:blip r:embed="rId4"/>
          <a:stretch>
            <a:fillRect/>
          </a:stretch>
        </p:blipFill>
        <p:spPr>
          <a:xfrm>
            <a:off x="5895832" y="4764563"/>
            <a:ext cx="4225641" cy="2093437"/>
          </a:xfrm>
          <a:prstGeom prst="rect">
            <a:avLst/>
          </a:prstGeom>
        </p:spPr>
      </p:pic>
      <p:pic>
        <p:nvPicPr>
          <p:cNvPr id="8" name="Picture 7">
            <a:extLst>
              <a:ext uri="{FF2B5EF4-FFF2-40B4-BE49-F238E27FC236}">
                <a16:creationId xmlns:a16="http://schemas.microsoft.com/office/drawing/2014/main" id="{4E2F8F4C-A45D-45A5-A434-52E2F32DC595}"/>
              </a:ext>
            </a:extLst>
          </p:cNvPr>
          <p:cNvPicPr/>
          <p:nvPr/>
        </p:nvPicPr>
        <p:blipFill>
          <a:blip r:embed="rId5"/>
          <a:stretch/>
        </p:blipFill>
        <p:spPr bwMode="auto">
          <a:xfrm>
            <a:off x="144140" y="880012"/>
            <a:ext cx="3599190" cy="5725504"/>
          </a:xfrm>
          <a:prstGeom prst="rect">
            <a:avLst/>
          </a:prstGeom>
        </p:spPr>
      </p:pic>
    </p:spTree>
    <p:extLst>
      <p:ext uri="{BB962C8B-B14F-4D97-AF65-F5344CB8AC3E}">
        <p14:creationId xmlns:p14="http://schemas.microsoft.com/office/powerpoint/2010/main" val="2060159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180653" y="-941696"/>
            <a:ext cx="12236116" cy="800219"/>
          </a:xfrm>
          <a:prstGeom prst="rect">
            <a:avLst/>
          </a:prstGeom>
          <a:noFill/>
        </p:spPr>
        <p:txBody>
          <a:bodyPr wrap="square" rtlCol="0">
            <a:spAutoFit/>
          </a:bodyPr>
          <a:lstStyle/>
          <a:p>
            <a:r>
              <a:rPr lang="en-US" sz="2800" b="1" dirty="0"/>
              <a:t>New La Quinta Columna Research: Is “Shedding” and Electromagnetic effect?</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Rectangle 1">
            <a:extLst>
              <a:ext uri="{FF2B5EF4-FFF2-40B4-BE49-F238E27FC236}">
                <a16:creationId xmlns:a16="http://schemas.microsoft.com/office/drawing/2014/main" id="{5786AF6E-4CE2-47AC-A0E6-A3C6A5EC0020}"/>
              </a:ext>
            </a:extLst>
          </p:cNvPr>
          <p:cNvSpPr/>
          <p:nvPr/>
        </p:nvSpPr>
        <p:spPr>
          <a:xfrm>
            <a:off x="281967" y="922368"/>
            <a:ext cx="11546437" cy="1938992"/>
          </a:xfrm>
          <a:prstGeom prst="rect">
            <a:avLst/>
          </a:prstGeom>
        </p:spPr>
        <p:txBody>
          <a:bodyPr wrap="square">
            <a:spAutoFit/>
          </a:bodyPr>
          <a:lstStyle/>
          <a:p>
            <a:r>
              <a:rPr lang="en-US" dirty="0"/>
              <a:t>The full video of La Quinta Columna’s research translated into English is linked in the reference blog for this presentation. It summarizes the observations that EMFs exposure induces toxic effects including the contagious-like symptoms through sympathetic resonance (i.e. used in machines to scan the body; protons, x-rays and gamma rays using electrons, MRI scans, </a:t>
            </a:r>
            <a:r>
              <a:rPr lang="en-US" dirty="0" err="1"/>
              <a:t>etc</a:t>
            </a:r>
            <a:r>
              <a:rPr lang="en-US" dirty="0"/>
              <a:t>). RF frequencies excite protons (in your body) which in turn emit electromagnetic radiation. </a:t>
            </a:r>
          </a:p>
          <a:p>
            <a:r>
              <a:rPr lang="en-US" dirty="0"/>
              <a:t> </a:t>
            </a:r>
          </a:p>
          <a:p>
            <a:endParaRPr lang="en-US" dirty="0"/>
          </a:p>
          <a:p>
            <a:endParaRPr lang="en-US" sz="1200" dirty="0">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541225E1-C9C6-4091-8E6A-CD2EBE3C315B}"/>
              </a:ext>
            </a:extLst>
          </p:cNvPr>
          <p:cNvPicPr>
            <a:picLocks noChangeAspect="1"/>
          </p:cNvPicPr>
          <p:nvPr/>
        </p:nvPicPr>
        <p:blipFill>
          <a:blip r:embed="rId3"/>
          <a:stretch>
            <a:fillRect/>
          </a:stretch>
        </p:blipFill>
        <p:spPr>
          <a:xfrm>
            <a:off x="0" y="-141477"/>
            <a:ext cx="12192000" cy="1419367"/>
          </a:xfrm>
          <a:prstGeom prst="rect">
            <a:avLst/>
          </a:prstGeom>
        </p:spPr>
      </p:pic>
      <p:pic>
        <p:nvPicPr>
          <p:cNvPr id="6" name="Picture 5">
            <a:extLst>
              <a:ext uri="{FF2B5EF4-FFF2-40B4-BE49-F238E27FC236}">
                <a16:creationId xmlns:a16="http://schemas.microsoft.com/office/drawing/2014/main" id="{FF36E53E-64BC-491D-A6B4-C92FB2511BBD}"/>
              </a:ext>
            </a:extLst>
          </p:cNvPr>
          <p:cNvPicPr>
            <a:picLocks noChangeAspect="1"/>
          </p:cNvPicPr>
          <p:nvPr/>
        </p:nvPicPr>
        <p:blipFill>
          <a:blip r:embed="rId4"/>
          <a:stretch>
            <a:fillRect/>
          </a:stretch>
        </p:blipFill>
        <p:spPr>
          <a:xfrm>
            <a:off x="532565" y="2861360"/>
            <a:ext cx="5358848" cy="2993395"/>
          </a:xfrm>
          <a:prstGeom prst="rect">
            <a:avLst/>
          </a:prstGeom>
        </p:spPr>
      </p:pic>
      <p:sp>
        <p:nvSpPr>
          <p:cNvPr id="7" name="TextBox 6">
            <a:extLst>
              <a:ext uri="{FF2B5EF4-FFF2-40B4-BE49-F238E27FC236}">
                <a16:creationId xmlns:a16="http://schemas.microsoft.com/office/drawing/2014/main" id="{090938D0-2F36-4CB7-B585-05F6218A7A76}"/>
              </a:ext>
            </a:extLst>
          </p:cNvPr>
          <p:cNvSpPr txBox="1"/>
          <p:nvPr/>
        </p:nvSpPr>
        <p:spPr>
          <a:xfrm>
            <a:off x="6298711" y="2861360"/>
            <a:ext cx="5179056" cy="1477328"/>
          </a:xfrm>
          <a:prstGeom prst="rect">
            <a:avLst/>
          </a:prstGeom>
          <a:noFill/>
        </p:spPr>
        <p:txBody>
          <a:bodyPr wrap="square" rtlCol="0">
            <a:spAutoFit/>
          </a:bodyPr>
          <a:lstStyle/>
          <a:p>
            <a:r>
              <a:rPr lang="en-US" dirty="0"/>
              <a:t>PLAY VIDEO:</a:t>
            </a:r>
            <a:br>
              <a:rPr lang="en-US" dirty="0"/>
            </a:br>
            <a:br>
              <a:rPr lang="en-US" dirty="0"/>
            </a:br>
            <a:r>
              <a:rPr lang="en-US" dirty="0"/>
              <a:t>Graphene Oxide, EMF Activation via special frequency example, “lock step” phenomenon of synchronized frequency control.  </a:t>
            </a:r>
          </a:p>
        </p:txBody>
      </p:sp>
      <p:pic>
        <p:nvPicPr>
          <p:cNvPr id="8" name="Picture 7">
            <a:extLst>
              <a:ext uri="{FF2B5EF4-FFF2-40B4-BE49-F238E27FC236}">
                <a16:creationId xmlns:a16="http://schemas.microsoft.com/office/drawing/2014/main" id="{48FC0AF6-007B-4DB3-9412-0173D304E92B}"/>
              </a:ext>
            </a:extLst>
          </p:cNvPr>
          <p:cNvPicPr>
            <a:picLocks noChangeAspect="1"/>
          </p:cNvPicPr>
          <p:nvPr/>
        </p:nvPicPr>
        <p:blipFill rotWithShape="1">
          <a:blip r:embed="rId5"/>
          <a:srcRect l="15058" b="15469"/>
          <a:stretch/>
        </p:blipFill>
        <p:spPr>
          <a:xfrm>
            <a:off x="6804713" y="4444830"/>
            <a:ext cx="3920119" cy="2188992"/>
          </a:xfrm>
          <a:prstGeom prst="rect">
            <a:avLst/>
          </a:prstGeom>
        </p:spPr>
      </p:pic>
    </p:spTree>
    <p:extLst>
      <p:ext uri="{BB962C8B-B14F-4D97-AF65-F5344CB8AC3E}">
        <p14:creationId xmlns:p14="http://schemas.microsoft.com/office/powerpoint/2010/main" val="3209951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3066109" y="-1"/>
            <a:ext cx="7030453"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STOP THE BEAST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TextBox 1">
            <a:extLst>
              <a:ext uri="{FF2B5EF4-FFF2-40B4-BE49-F238E27FC236}">
                <a16:creationId xmlns:a16="http://schemas.microsoft.com/office/drawing/2014/main" id="{E4B8F641-E8D3-4F79-A216-0E4BF867570B}"/>
              </a:ext>
            </a:extLst>
          </p:cNvPr>
          <p:cNvSpPr txBox="1"/>
          <p:nvPr/>
        </p:nvSpPr>
        <p:spPr>
          <a:xfrm>
            <a:off x="3612570" y="348063"/>
            <a:ext cx="8082123" cy="8679299"/>
          </a:xfrm>
          <a:prstGeom prst="rect">
            <a:avLst/>
          </a:prstGeom>
          <a:noFill/>
        </p:spPr>
        <p:txBody>
          <a:bodyPr wrap="square" rtlCol="0">
            <a:spAutoFit/>
          </a:bodyPr>
          <a:lstStyle/>
          <a:p>
            <a:endParaRPr lang="en-US" dirty="0"/>
          </a:p>
          <a:p>
            <a:r>
              <a:rPr lang="en-US" dirty="0"/>
              <a:t>SOLUTIONS:</a:t>
            </a:r>
            <a:br>
              <a:rPr lang="en-US" dirty="0"/>
            </a:br>
            <a:br>
              <a:rPr lang="en-US" dirty="0"/>
            </a:br>
            <a:r>
              <a:rPr lang="en-US" b="1" dirty="0">
                <a:solidFill>
                  <a:srgbClr val="00B0F0"/>
                </a:solidFill>
              </a:rPr>
              <a:t>Protect yourself from shedding </a:t>
            </a:r>
            <a:r>
              <a:rPr lang="en-US" dirty="0"/>
              <a:t>by limiting your exposure to freshly vaccinated crowds whenever possible and with a full immune system protocol, include supplements that block spike protein transmission and </a:t>
            </a:r>
            <a:r>
              <a:rPr lang="en-US" b="1" dirty="0">
                <a:solidFill>
                  <a:srgbClr val="00B0F0"/>
                </a:solidFill>
              </a:rPr>
              <a:t>remove graphene oxide from the body.  </a:t>
            </a:r>
          </a:p>
          <a:p>
            <a:endParaRPr lang="en-US" dirty="0"/>
          </a:p>
          <a:p>
            <a:r>
              <a:rPr lang="en-US" b="1" dirty="0">
                <a:solidFill>
                  <a:srgbClr val="00B0F0"/>
                </a:solidFill>
              </a:rPr>
              <a:t>Mitigate EMF </a:t>
            </a:r>
            <a:r>
              <a:rPr lang="en-US" dirty="0"/>
              <a:t>in your environment to stop the transmission of frequencies that are being put out by the 4G and 5G weapon system that have been shown to control our physical and mental health. (as documented in our previous presentations)</a:t>
            </a:r>
          </a:p>
          <a:p>
            <a:endParaRPr lang="en-US" dirty="0"/>
          </a:p>
          <a:p>
            <a:r>
              <a:rPr lang="en-US" b="1" dirty="0">
                <a:solidFill>
                  <a:srgbClr val="00B0F0"/>
                </a:solidFill>
              </a:rPr>
              <a:t>How our products work to Mitigate EMF.  </a:t>
            </a:r>
            <a:br>
              <a:rPr lang="en-US" dirty="0"/>
            </a:br>
            <a:r>
              <a:rPr lang="en-US" dirty="0"/>
              <a:t>Our handmade products are a composite of shungite, steel, iron oxide and brass powders all encased in an epoxy resin. When the resin cures it creates a piezoelectric effect that emits a field of healthy life preserving energy called orgone.  This energy field was discovered and studied by late scientist Dr. Wilhelm Reich and there are fascinating studies around orgone energy that we’ve included in our research documentation section.  When used in your environment, these devices transform the harmful energy given off by electromagnetic frequencies or EMF’s that come from 5G, your cell phones, Wi-Fi, and electronic devices, into healthy life preserving energy. Benefits are: better sleep, pain relief, better growth in plants, food preservation, better mental clarity and an overall calming effect. </a:t>
            </a:r>
            <a:br>
              <a:rPr lang="en-US" dirty="0"/>
            </a:br>
            <a:br>
              <a:rPr lang="en-US" dirty="0"/>
            </a:br>
            <a:br>
              <a:rPr lang="en-US" dirty="0"/>
            </a:br>
            <a:br>
              <a:rPr lang="en-US" dirty="0"/>
            </a:br>
            <a:br>
              <a:rPr lang="en-US" dirty="0"/>
            </a:br>
            <a:br>
              <a:rPr lang="en-US" dirty="0"/>
            </a:br>
            <a:endParaRPr lang="en-US" dirty="0"/>
          </a:p>
          <a:p>
            <a:endParaRPr lang="en-US" dirty="0"/>
          </a:p>
          <a:p>
            <a:endParaRPr lang="en-US" dirty="0"/>
          </a:p>
        </p:txBody>
      </p:sp>
      <p:pic>
        <p:nvPicPr>
          <p:cNvPr id="3" name="Picture 2">
            <a:extLst>
              <a:ext uri="{FF2B5EF4-FFF2-40B4-BE49-F238E27FC236}">
                <a16:creationId xmlns:a16="http://schemas.microsoft.com/office/drawing/2014/main" id="{54E5882E-02FB-4ADE-8182-41EBFE843F21}"/>
              </a:ext>
            </a:extLst>
          </p:cNvPr>
          <p:cNvPicPr>
            <a:picLocks noChangeAspect="1"/>
          </p:cNvPicPr>
          <p:nvPr/>
        </p:nvPicPr>
        <p:blipFill rotWithShape="1">
          <a:blip r:embed="rId3"/>
          <a:srcRect l="40439"/>
          <a:stretch/>
        </p:blipFill>
        <p:spPr>
          <a:xfrm>
            <a:off x="167194" y="1225516"/>
            <a:ext cx="3172145" cy="5044924"/>
          </a:xfrm>
          <a:prstGeom prst="rect">
            <a:avLst/>
          </a:prstGeom>
        </p:spPr>
      </p:pic>
      <p:pic>
        <p:nvPicPr>
          <p:cNvPr id="9" name="Picture 8">
            <a:extLst>
              <a:ext uri="{FF2B5EF4-FFF2-40B4-BE49-F238E27FC236}">
                <a16:creationId xmlns:a16="http://schemas.microsoft.com/office/drawing/2014/main" id="{5092E96B-BD47-4D95-B9A3-2DBF29DCFAAA}"/>
              </a:ext>
            </a:extLst>
          </p:cNvPr>
          <p:cNvPicPr>
            <a:picLocks noChangeAspect="1"/>
          </p:cNvPicPr>
          <p:nvPr/>
        </p:nvPicPr>
        <p:blipFill rotWithShape="1">
          <a:blip r:embed="rId4"/>
          <a:srcRect l="36462"/>
          <a:stretch/>
        </p:blipFill>
        <p:spPr>
          <a:xfrm>
            <a:off x="20743" y="2599899"/>
            <a:ext cx="1282685" cy="4258101"/>
          </a:xfrm>
          <a:prstGeom prst="rect">
            <a:avLst/>
          </a:prstGeom>
          <a:effectLst>
            <a:glow rad="127000">
              <a:srgbClr val="FF0000"/>
            </a:glow>
          </a:effectLst>
        </p:spPr>
      </p:pic>
      <p:pic>
        <p:nvPicPr>
          <p:cNvPr id="10" name="Picture 9">
            <a:extLst>
              <a:ext uri="{FF2B5EF4-FFF2-40B4-BE49-F238E27FC236}">
                <a16:creationId xmlns:a16="http://schemas.microsoft.com/office/drawing/2014/main" id="{4838B0B7-69D0-44A3-A537-E22DF08EA92B}"/>
              </a:ext>
            </a:extLst>
          </p:cNvPr>
          <p:cNvPicPr>
            <a:picLocks noChangeAspect="1"/>
          </p:cNvPicPr>
          <p:nvPr/>
        </p:nvPicPr>
        <p:blipFill>
          <a:blip r:embed="rId5"/>
          <a:stretch>
            <a:fillRect/>
          </a:stretch>
        </p:blipFill>
        <p:spPr>
          <a:xfrm rot="7471100">
            <a:off x="1430340" y="3814065"/>
            <a:ext cx="3271537" cy="2384116"/>
          </a:xfrm>
          <a:prstGeom prst="rect">
            <a:avLst/>
          </a:prstGeom>
          <a:effectLst>
            <a:glow rad="127000">
              <a:srgbClr val="FF0000"/>
            </a:glow>
          </a:effectLst>
        </p:spPr>
      </p:pic>
    </p:spTree>
    <p:extLst>
      <p:ext uri="{BB962C8B-B14F-4D97-AF65-F5344CB8AC3E}">
        <p14:creationId xmlns:p14="http://schemas.microsoft.com/office/powerpoint/2010/main" val="3385794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r: 10 Points 5">
            <a:extLst>
              <a:ext uri="{FF2B5EF4-FFF2-40B4-BE49-F238E27FC236}">
                <a16:creationId xmlns:a16="http://schemas.microsoft.com/office/drawing/2014/main" id="{0CAE38DB-29ED-4EB0-855A-6BD0B16DF40F}"/>
              </a:ext>
            </a:extLst>
          </p:cNvPr>
          <p:cNvSpPr/>
          <p:nvPr/>
        </p:nvSpPr>
        <p:spPr>
          <a:xfrm>
            <a:off x="6638245" y="4588725"/>
            <a:ext cx="2389952" cy="2176893"/>
          </a:xfrm>
          <a:prstGeom prst="star1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770F6DF-BA2D-4B97-821F-025B9A2281AD}"/>
              </a:ext>
            </a:extLst>
          </p:cNvPr>
          <p:cNvSpPr/>
          <p:nvPr/>
        </p:nvSpPr>
        <p:spPr>
          <a:xfrm>
            <a:off x="7977334" y="2065415"/>
            <a:ext cx="3641094" cy="24516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5" name="Rectangle 24">
            <a:extLst>
              <a:ext uri="{FF2B5EF4-FFF2-40B4-BE49-F238E27FC236}">
                <a16:creationId xmlns:a16="http://schemas.microsoft.com/office/drawing/2014/main" id="{75C483A3-8440-4156-BE32-2ADE02B73FAB}"/>
              </a:ext>
            </a:extLst>
          </p:cNvPr>
          <p:cNvSpPr/>
          <p:nvPr/>
        </p:nvSpPr>
        <p:spPr>
          <a:xfrm>
            <a:off x="8101623" y="713118"/>
            <a:ext cx="3641094" cy="1012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366408" y="22329"/>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2"/>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7" y="2016429"/>
            <a:ext cx="4839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4839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5" y="4775918"/>
            <a:ext cx="44021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PYRAMIDS and garden sets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6" y="6032085"/>
            <a:ext cx="3655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TILES for  incorporating emf protection into construction projects</a:t>
            </a:r>
          </a:p>
        </p:txBody>
      </p:sp>
      <p:sp>
        <p:nvSpPr>
          <p:cNvPr id="24" name="TextBox 23">
            <a:extLst>
              <a:ext uri="{FF2B5EF4-FFF2-40B4-BE49-F238E27FC236}">
                <a16:creationId xmlns:a16="http://schemas.microsoft.com/office/drawing/2014/main" id="{09C02BE2-BFCB-4A37-BD27-328DBA3327A3}"/>
              </a:ext>
            </a:extLst>
          </p:cNvPr>
          <p:cNvSpPr txBox="1"/>
          <p:nvPr/>
        </p:nvSpPr>
        <p:spPr>
          <a:xfrm>
            <a:off x="8203486" y="734061"/>
            <a:ext cx="364109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rPr>
              <a:t>HELP SUPPORT SGT REPORT BY SHOPPING FROM THIS LINK: https://www.ftwproject.com/ref/6/ </a:t>
            </a:r>
          </a:p>
        </p:txBody>
      </p:sp>
      <p:pic>
        <p:nvPicPr>
          <p:cNvPr id="26" name="Picture 25">
            <a:extLst>
              <a:ext uri="{FF2B5EF4-FFF2-40B4-BE49-F238E27FC236}">
                <a16:creationId xmlns:a16="http://schemas.microsoft.com/office/drawing/2014/main" id="{1EFE12FC-C286-46D3-8B27-E7A763660A24}"/>
              </a:ext>
            </a:extLst>
          </p:cNvPr>
          <p:cNvPicPr>
            <a:picLocks noChangeAspect="1"/>
          </p:cNvPicPr>
          <p:nvPr/>
        </p:nvPicPr>
        <p:blipFill>
          <a:blip r:embed="rId3"/>
          <a:stretch>
            <a:fillRect/>
          </a:stretch>
        </p:blipFill>
        <p:spPr>
          <a:xfrm>
            <a:off x="7222234" y="713117"/>
            <a:ext cx="1023869" cy="1012233"/>
          </a:xfrm>
          <a:prstGeom prst="rect">
            <a:avLst/>
          </a:prstGeom>
        </p:spPr>
      </p:pic>
      <p:sp>
        <p:nvSpPr>
          <p:cNvPr id="27" name="TextBox 26">
            <a:extLst>
              <a:ext uri="{FF2B5EF4-FFF2-40B4-BE49-F238E27FC236}">
                <a16:creationId xmlns:a16="http://schemas.microsoft.com/office/drawing/2014/main" id="{FD69B3AB-2ECE-4033-BDA9-D7A7E5D00D47}"/>
              </a:ext>
            </a:extLst>
          </p:cNvPr>
          <p:cNvSpPr txBox="1"/>
          <p:nvPr/>
        </p:nvSpPr>
        <p:spPr>
          <a:xfrm>
            <a:off x="9450350" y="4734781"/>
            <a:ext cx="274151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SCIENTIFIC STUDIES AND DOCUMENTATION  DESCRIBING HOW OUR PRODUCTS WORK AVAILABLE ON OUR WEBSITE. </a:t>
            </a:r>
          </a:p>
        </p:txBody>
      </p:sp>
      <p:pic>
        <p:nvPicPr>
          <p:cNvPr id="21" name="Picture 20">
            <a:extLst>
              <a:ext uri="{FF2B5EF4-FFF2-40B4-BE49-F238E27FC236}">
                <a16:creationId xmlns:a16="http://schemas.microsoft.com/office/drawing/2014/main" id="{FB905333-40D4-49CC-9FE5-86946FE3B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64" y="537181"/>
            <a:ext cx="1580012" cy="1012232"/>
          </a:xfrm>
          <a:prstGeom prst="rect">
            <a:avLst/>
          </a:prstGeom>
        </p:spPr>
      </p:pic>
      <p:pic>
        <p:nvPicPr>
          <p:cNvPr id="23" name="Picture 22">
            <a:extLst>
              <a:ext uri="{FF2B5EF4-FFF2-40B4-BE49-F238E27FC236}">
                <a16:creationId xmlns:a16="http://schemas.microsoft.com/office/drawing/2014/main" id="{C954BDBC-A0DA-46B8-A3A8-1B521659D1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551" y="2916042"/>
            <a:ext cx="2115486" cy="646331"/>
          </a:xfrm>
          <a:prstGeom prst="rect">
            <a:avLst/>
          </a:prstGeom>
        </p:spPr>
      </p:pic>
      <p:pic>
        <p:nvPicPr>
          <p:cNvPr id="29" name="Picture 28">
            <a:extLst>
              <a:ext uri="{FF2B5EF4-FFF2-40B4-BE49-F238E27FC236}">
                <a16:creationId xmlns:a16="http://schemas.microsoft.com/office/drawing/2014/main" id="{8C0C1941-C59F-4696-BA94-216057EC86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298" y="3774060"/>
            <a:ext cx="1565330" cy="743003"/>
          </a:xfrm>
          <a:prstGeom prst="rect">
            <a:avLst/>
          </a:prstGeom>
        </p:spPr>
      </p:pic>
      <p:pic>
        <p:nvPicPr>
          <p:cNvPr id="31" name="Picture 30">
            <a:extLst>
              <a:ext uri="{FF2B5EF4-FFF2-40B4-BE49-F238E27FC236}">
                <a16:creationId xmlns:a16="http://schemas.microsoft.com/office/drawing/2014/main" id="{975B3002-5745-4A69-A59C-1C88F9B5B7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396" y="4723262"/>
            <a:ext cx="2386147" cy="923330"/>
          </a:xfrm>
          <a:prstGeom prst="rect">
            <a:avLst/>
          </a:prstGeom>
        </p:spPr>
      </p:pic>
      <p:pic>
        <p:nvPicPr>
          <p:cNvPr id="33" name="Picture 32">
            <a:extLst>
              <a:ext uri="{FF2B5EF4-FFF2-40B4-BE49-F238E27FC236}">
                <a16:creationId xmlns:a16="http://schemas.microsoft.com/office/drawing/2014/main" id="{6C98789A-0A72-4986-9492-0A517DCE56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7" y="1678335"/>
            <a:ext cx="2573666" cy="1078001"/>
          </a:xfrm>
          <a:prstGeom prst="rect">
            <a:avLst/>
          </a:prstGeom>
        </p:spPr>
      </p:pic>
      <p:sp>
        <p:nvSpPr>
          <p:cNvPr id="3" name="TextBox 2">
            <a:extLst>
              <a:ext uri="{FF2B5EF4-FFF2-40B4-BE49-F238E27FC236}">
                <a16:creationId xmlns:a16="http://schemas.microsoft.com/office/drawing/2014/main" id="{05383AEB-65C8-4D6F-9FC3-FF85C316B9B0}"/>
              </a:ext>
            </a:extLst>
          </p:cNvPr>
          <p:cNvSpPr txBox="1"/>
          <p:nvPr/>
        </p:nvSpPr>
        <p:spPr>
          <a:xfrm>
            <a:off x="8011487" y="2171542"/>
            <a:ext cx="3692215" cy="2308324"/>
          </a:xfrm>
          <a:prstGeom prst="rect">
            <a:avLst/>
          </a:prstGeom>
          <a:noFill/>
        </p:spPr>
        <p:txBody>
          <a:bodyPr wrap="square" rtlCol="0">
            <a:spAutoFit/>
          </a:bodyPr>
          <a:lstStyle/>
          <a:p>
            <a:r>
              <a:rPr lang="en-US" b="1" dirty="0">
                <a:solidFill>
                  <a:schemeClr val="bg1"/>
                </a:solidFill>
              </a:rPr>
              <a:t>“We just can't believe our eyes! We have placed the garden pucks from our first order around our property, and the plants/trees with the pucks are BLOOMING within days! This is happening with every single place the pucks have been rested.  Just incredible.” -Australia</a:t>
            </a:r>
          </a:p>
        </p:txBody>
      </p:sp>
      <p:pic>
        <p:nvPicPr>
          <p:cNvPr id="7" name="Picture 6">
            <a:extLst>
              <a:ext uri="{FF2B5EF4-FFF2-40B4-BE49-F238E27FC236}">
                <a16:creationId xmlns:a16="http://schemas.microsoft.com/office/drawing/2014/main" id="{3B25FCB8-3A10-4BA4-9573-2E69870D16CA}"/>
              </a:ext>
            </a:extLst>
          </p:cNvPr>
          <p:cNvPicPr>
            <a:picLocks noChangeAspect="1"/>
          </p:cNvPicPr>
          <p:nvPr/>
        </p:nvPicPr>
        <p:blipFill>
          <a:blip r:embed="rId9"/>
          <a:stretch>
            <a:fillRect/>
          </a:stretch>
        </p:blipFill>
        <p:spPr>
          <a:xfrm>
            <a:off x="6889011" y="4982977"/>
            <a:ext cx="1888419" cy="1591194"/>
          </a:xfrm>
          <a:prstGeom prst="rect">
            <a:avLst/>
          </a:prstGeom>
        </p:spPr>
      </p:pic>
    </p:spTree>
    <p:extLst>
      <p:ext uri="{BB962C8B-B14F-4D97-AF65-F5344CB8AC3E}">
        <p14:creationId xmlns:p14="http://schemas.microsoft.com/office/powerpoint/2010/main" val="36975880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3066110" y="-118412"/>
            <a:ext cx="8363890"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GRAPHENE </a:t>
            </a:r>
            <a:r>
              <a:rPr lang="en-US" sz="4000" dirty="0">
                <a:solidFill>
                  <a:prstClr val="white"/>
                </a:solidFill>
                <a:latin typeface="Corbel" panose="020B0503020204020204"/>
              </a:rPr>
              <a:t>OXIDE REMOVAL</a:t>
            </a:r>
            <a:endPar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25" name="Picture 24">
            <a:extLst>
              <a:ext uri="{FF2B5EF4-FFF2-40B4-BE49-F238E27FC236}">
                <a16:creationId xmlns:a16="http://schemas.microsoft.com/office/drawing/2014/main" id="{E09CCBF8-844D-4A00-9D13-A2DE60578D1A}"/>
              </a:ext>
            </a:extLst>
          </p:cNvPr>
          <p:cNvPicPr>
            <a:picLocks noChangeAspect="1"/>
          </p:cNvPicPr>
          <p:nvPr/>
        </p:nvPicPr>
        <p:blipFill rotWithShape="1">
          <a:blip r:embed="rId3">
            <a:extLst>
              <a:ext uri="{28A0092B-C50C-407E-A947-70E740481C1C}">
                <a14:useLocalDpi xmlns:a14="http://schemas.microsoft.com/office/drawing/2010/main" val="0"/>
              </a:ext>
            </a:extLst>
          </a:blip>
          <a:srcRect t="10000" r="-10205" b="21035"/>
          <a:stretch/>
        </p:blipFill>
        <p:spPr>
          <a:xfrm>
            <a:off x="236716" y="4560767"/>
            <a:ext cx="1527116" cy="2123657"/>
          </a:xfrm>
          <a:prstGeom prst="rect">
            <a:avLst/>
          </a:prstGeom>
        </p:spPr>
      </p:pic>
      <p:sp>
        <p:nvSpPr>
          <p:cNvPr id="34" name="TextBox 33">
            <a:extLst>
              <a:ext uri="{FF2B5EF4-FFF2-40B4-BE49-F238E27FC236}">
                <a16:creationId xmlns:a16="http://schemas.microsoft.com/office/drawing/2014/main" id="{5590D171-C6B3-4721-AD46-31C1F949D727}"/>
              </a:ext>
            </a:extLst>
          </p:cNvPr>
          <p:cNvSpPr txBox="1"/>
          <p:nvPr/>
        </p:nvSpPr>
        <p:spPr>
          <a:xfrm>
            <a:off x="1763832" y="4420694"/>
            <a:ext cx="3315507"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Our Mom Valerie Robitaille</a:t>
            </a: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PhD Nutritionist/Herbalist</a:t>
            </a: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Helping people detox from the Covid Vaccines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4" name="TextBox 23">
            <a:extLst>
              <a:ext uri="{FF2B5EF4-FFF2-40B4-BE49-F238E27FC236}">
                <a16:creationId xmlns:a16="http://schemas.microsoft.com/office/drawing/2014/main" id="{FC4D7E54-48B7-4443-9346-F10734800B07}"/>
              </a:ext>
            </a:extLst>
          </p:cNvPr>
          <p:cNvSpPr txBox="1"/>
          <p:nvPr/>
        </p:nvSpPr>
        <p:spPr>
          <a:xfrm>
            <a:off x="236715" y="464964"/>
            <a:ext cx="11757515" cy="923330"/>
          </a:xfrm>
          <a:prstGeom prst="rect">
            <a:avLst/>
          </a:prstGeom>
          <a:noFill/>
        </p:spPr>
        <p:txBody>
          <a:bodyPr wrap="square" rtlCol="0">
            <a:spAutoFit/>
          </a:bodyPr>
          <a:lstStyle/>
          <a:p>
            <a:r>
              <a:rPr lang="en-US" dirty="0"/>
              <a:t>Graphene Oxide can be removed from the body through a protocol and combination of specific  supplements. Here are the supplements to take. For more detailed description on how each one works to remove Graphene Oxide from the body, dosage amounts and instructions, as well as effectiveness testimonials and studies please see link below. </a:t>
            </a:r>
          </a:p>
        </p:txBody>
      </p:sp>
      <p:pic>
        <p:nvPicPr>
          <p:cNvPr id="14" name="Picture 13">
            <a:extLst>
              <a:ext uri="{FF2B5EF4-FFF2-40B4-BE49-F238E27FC236}">
                <a16:creationId xmlns:a16="http://schemas.microsoft.com/office/drawing/2014/main" id="{3E3088C0-1A38-486C-9E7D-83586BBB3649}"/>
              </a:ext>
            </a:extLst>
          </p:cNvPr>
          <p:cNvPicPr>
            <a:picLocks noChangeAspect="1"/>
          </p:cNvPicPr>
          <p:nvPr/>
        </p:nvPicPr>
        <p:blipFill rotWithShape="1">
          <a:blip r:embed="rId4"/>
          <a:srcRect t="10388" b="8998"/>
          <a:stretch/>
        </p:blipFill>
        <p:spPr>
          <a:xfrm>
            <a:off x="9096392" y="1528367"/>
            <a:ext cx="2477890" cy="3087377"/>
          </a:xfrm>
          <a:prstGeom prst="rect">
            <a:avLst/>
          </a:prstGeom>
        </p:spPr>
      </p:pic>
      <p:pic>
        <p:nvPicPr>
          <p:cNvPr id="15" name="Picture 14">
            <a:extLst>
              <a:ext uri="{FF2B5EF4-FFF2-40B4-BE49-F238E27FC236}">
                <a16:creationId xmlns:a16="http://schemas.microsoft.com/office/drawing/2014/main" id="{C61A326C-6B4D-4DBB-9087-7770C4CCF6BF}"/>
              </a:ext>
            </a:extLst>
          </p:cNvPr>
          <p:cNvPicPr>
            <a:picLocks noChangeAspect="1"/>
          </p:cNvPicPr>
          <p:nvPr/>
        </p:nvPicPr>
        <p:blipFill>
          <a:blip r:embed="rId5"/>
          <a:stretch>
            <a:fillRect/>
          </a:stretch>
        </p:blipFill>
        <p:spPr>
          <a:xfrm>
            <a:off x="1736364" y="5913351"/>
            <a:ext cx="11941948" cy="1381725"/>
          </a:xfrm>
          <a:prstGeom prst="rect">
            <a:avLst/>
          </a:prstGeom>
        </p:spPr>
      </p:pic>
      <p:sp>
        <p:nvSpPr>
          <p:cNvPr id="17" name="TextBox 16">
            <a:extLst>
              <a:ext uri="{FF2B5EF4-FFF2-40B4-BE49-F238E27FC236}">
                <a16:creationId xmlns:a16="http://schemas.microsoft.com/office/drawing/2014/main" id="{8683A98C-98C2-41DB-A85A-551CE97092EC}"/>
              </a:ext>
            </a:extLst>
          </p:cNvPr>
          <p:cNvSpPr txBox="1"/>
          <p:nvPr/>
        </p:nvSpPr>
        <p:spPr>
          <a:xfrm>
            <a:off x="6600433" y="1464792"/>
            <a:ext cx="2213810" cy="3416320"/>
          </a:xfrm>
          <a:prstGeom prst="rect">
            <a:avLst/>
          </a:prstGeom>
          <a:noFill/>
        </p:spPr>
        <p:txBody>
          <a:bodyPr wrap="square" rtlCol="0">
            <a:spAutoFit/>
          </a:bodyPr>
          <a:lstStyle/>
          <a:p>
            <a:r>
              <a:rPr lang="en-US" sz="2400" dirty="0">
                <a:solidFill>
                  <a:srgbClr val="00B0F0"/>
                </a:solidFill>
              </a:rPr>
              <a:t>Astaxanthin </a:t>
            </a:r>
            <a:br>
              <a:rPr lang="en-US" sz="2400" dirty="0">
                <a:solidFill>
                  <a:srgbClr val="00B0F0"/>
                </a:solidFill>
              </a:rPr>
            </a:br>
            <a:r>
              <a:rPr lang="en-US" sz="2400" dirty="0">
                <a:solidFill>
                  <a:srgbClr val="00B0F0"/>
                </a:solidFill>
              </a:rPr>
              <a:t>Glutathione Melatonin</a:t>
            </a:r>
          </a:p>
          <a:p>
            <a:r>
              <a:rPr lang="en-US" sz="2400" dirty="0">
                <a:solidFill>
                  <a:srgbClr val="00B0F0"/>
                </a:solidFill>
              </a:rPr>
              <a:t>Milk Thistle Plus </a:t>
            </a:r>
            <a:br>
              <a:rPr lang="en-US" sz="2400" dirty="0">
                <a:solidFill>
                  <a:srgbClr val="00B0F0"/>
                </a:solidFill>
              </a:rPr>
            </a:br>
            <a:r>
              <a:rPr lang="en-US" sz="2400" dirty="0">
                <a:solidFill>
                  <a:srgbClr val="00B0F0"/>
                </a:solidFill>
              </a:rPr>
              <a:t>NAC</a:t>
            </a:r>
          </a:p>
          <a:p>
            <a:r>
              <a:rPr lang="en-US" sz="2400" dirty="0">
                <a:solidFill>
                  <a:srgbClr val="00B0F0"/>
                </a:solidFill>
              </a:rPr>
              <a:t>Quercetin</a:t>
            </a:r>
          </a:p>
          <a:p>
            <a:r>
              <a:rPr lang="en-US" sz="2400" dirty="0">
                <a:solidFill>
                  <a:srgbClr val="00B0F0"/>
                </a:solidFill>
              </a:rPr>
              <a:t>Vitamin C</a:t>
            </a:r>
          </a:p>
          <a:p>
            <a:r>
              <a:rPr lang="en-US" sz="2400" dirty="0">
                <a:solidFill>
                  <a:srgbClr val="00B0F0"/>
                </a:solidFill>
              </a:rPr>
              <a:t>Vitamin D3</a:t>
            </a:r>
          </a:p>
          <a:p>
            <a:r>
              <a:rPr lang="en-US" sz="2400" dirty="0">
                <a:solidFill>
                  <a:srgbClr val="00B0F0"/>
                </a:solidFill>
              </a:rPr>
              <a:t>Zinc</a:t>
            </a:r>
          </a:p>
        </p:txBody>
      </p:sp>
      <p:sp>
        <p:nvSpPr>
          <p:cNvPr id="28" name="Rectangle 27">
            <a:extLst>
              <a:ext uri="{FF2B5EF4-FFF2-40B4-BE49-F238E27FC236}">
                <a16:creationId xmlns:a16="http://schemas.microsoft.com/office/drawing/2014/main" id="{58B7D6C1-5F16-41DB-8626-0DBA467808F6}"/>
              </a:ext>
            </a:extLst>
          </p:cNvPr>
          <p:cNvSpPr/>
          <p:nvPr/>
        </p:nvSpPr>
        <p:spPr>
          <a:xfrm>
            <a:off x="236715" y="1528367"/>
            <a:ext cx="5730948" cy="28923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9" name="TextBox 28">
            <a:extLst>
              <a:ext uri="{FF2B5EF4-FFF2-40B4-BE49-F238E27FC236}">
                <a16:creationId xmlns:a16="http://schemas.microsoft.com/office/drawing/2014/main" id="{ADBFCCAC-3EF0-4424-A475-1EB033973C46}"/>
              </a:ext>
            </a:extLst>
          </p:cNvPr>
          <p:cNvSpPr txBox="1"/>
          <p:nvPr/>
        </p:nvSpPr>
        <p:spPr>
          <a:xfrm>
            <a:off x="3240869" y="1820369"/>
            <a:ext cx="2726794" cy="2308324"/>
          </a:xfrm>
          <a:prstGeom prst="rect">
            <a:avLst/>
          </a:prstGeom>
          <a:noFill/>
        </p:spPr>
        <p:txBody>
          <a:bodyPr wrap="square" rtlCol="0">
            <a:spAutoFit/>
          </a:bodyPr>
          <a:lstStyle/>
          <a:p>
            <a:r>
              <a:rPr lang="en-US" dirty="0">
                <a:solidFill>
                  <a:schemeClr val="bg1"/>
                </a:solidFill>
              </a:rPr>
              <a:t>Amazing testimonial of one woman who has fully recovered from the adverse effects of the Covid shots.</a:t>
            </a:r>
            <a:br>
              <a:rPr lang="en-US" dirty="0">
                <a:solidFill>
                  <a:schemeClr val="bg1"/>
                </a:solidFill>
              </a:rPr>
            </a:br>
            <a:br>
              <a:rPr lang="en-US" dirty="0">
                <a:solidFill>
                  <a:schemeClr val="bg1"/>
                </a:solidFill>
              </a:rPr>
            </a:br>
            <a:r>
              <a:rPr lang="en-US" dirty="0">
                <a:solidFill>
                  <a:schemeClr val="bg1"/>
                </a:solidFill>
              </a:rPr>
              <a:t>YES IT IS POSSIBLE IF YOU TAKE ACTION NOW!  </a:t>
            </a:r>
          </a:p>
        </p:txBody>
      </p:sp>
      <p:pic>
        <p:nvPicPr>
          <p:cNvPr id="19" name="Picture 18">
            <a:extLst>
              <a:ext uri="{FF2B5EF4-FFF2-40B4-BE49-F238E27FC236}">
                <a16:creationId xmlns:a16="http://schemas.microsoft.com/office/drawing/2014/main" id="{E9E4BCE7-A871-415D-8AC0-E6735912F7DB}"/>
              </a:ext>
            </a:extLst>
          </p:cNvPr>
          <p:cNvPicPr>
            <a:picLocks noChangeAspect="1"/>
          </p:cNvPicPr>
          <p:nvPr/>
        </p:nvPicPr>
        <p:blipFill>
          <a:blip r:embed="rId6"/>
          <a:stretch>
            <a:fillRect/>
          </a:stretch>
        </p:blipFill>
        <p:spPr>
          <a:xfrm>
            <a:off x="364246" y="1717932"/>
            <a:ext cx="2838121" cy="2513196"/>
          </a:xfrm>
          <a:prstGeom prst="rect">
            <a:avLst/>
          </a:prstGeom>
        </p:spPr>
      </p:pic>
      <p:sp>
        <p:nvSpPr>
          <p:cNvPr id="12" name="Rectangle 11">
            <a:extLst>
              <a:ext uri="{FF2B5EF4-FFF2-40B4-BE49-F238E27FC236}">
                <a16:creationId xmlns:a16="http://schemas.microsoft.com/office/drawing/2014/main" id="{355F519A-E8F9-424C-A463-F603167EF8D7}"/>
              </a:ext>
            </a:extLst>
          </p:cNvPr>
          <p:cNvSpPr/>
          <p:nvPr/>
        </p:nvSpPr>
        <p:spPr>
          <a:xfrm>
            <a:off x="5831443" y="4907745"/>
            <a:ext cx="5013020" cy="12006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3" name="TextBox 12">
            <a:extLst>
              <a:ext uri="{FF2B5EF4-FFF2-40B4-BE49-F238E27FC236}">
                <a16:creationId xmlns:a16="http://schemas.microsoft.com/office/drawing/2014/main" id="{552D5631-B0E4-45EA-87F1-B8A575898B6C}"/>
              </a:ext>
            </a:extLst>
          </p:cNvPr>
          <p:cNvSpPr txBox="1"/>
          <p:nvPr/>
        </p:nvSpPr>
        <p:spPr>
          <a:xfrm>
            <a:off x="6257809" y="4908071"/>
            <a:ext cx="453431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orbel" panose="020B0503020204020204"/>
              </a:rPr>
              <a:t>WE WILL DONATE A COMMISSION TO SGT REPORT FOR ANY GRAPHENE OXIDE REMOVAL  PROTOCOLS  PURCHASED FROM  THIS LINK</a:t>
            </a:r>
            <a:endParaRPr kumimoji="0" lang="en-US" sz="1800" b="1"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16" name="Picture 15">
            <a:extLst>
              <a:ext uri="{FF2B5EF4-FFF2-40B4-BE49-F238E27FC236}">
                <a16:creationId xmlns:a16="http://schemas.microsoft.com/office/drawing/2014/main" id="{9ED6D85D-6AA9-429C-BD36-4D931CD6205B}"/>
              </a:ext>
            </a:extLst>
          </p:cNvPr>
          <p:cNvPicPr>
            <a:picLocks noChangeAspect="1"/>
          </p:cNvPicPr>
          <p:nvPr/>
        </p:nvPicPr>
        <p:blipFill>
          <a:blip r:embed="rId7"/>
          <a:stretch>
            <a:fillRect/>
          </a:stretch>
        </p:blipFill>
        <p:spPr>
          <a:xfrm>
            <a:off x="5011567" y="4907745"/>
            <a:ext cx="1193908" cy="1200655"/>
          </a:xfrm>
          <a:prstGeom prst="rect">
            <a:avLst/>
          </a:prstGeom>
        </p:spPr>
      </p:pic>
    </p:spTree>
    <p:extLst>
      <p:ext uri="{BB962C8B-B14F-4D97-AF65-F5344CB8AC3E}">
        <p14:creationId xmlns:p14="http://schemas.microsoft.com/office/powerpoint/2010/main" val="103717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3172745" y="7788"/>
            <a:ext cx="6194216"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rPr>
              <a:t>WHY WE DO WHAT WE 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94D5AC01-2CA9-4D5C-9579-B040EF200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88" y="4333672"/>
            <a:ext cx="2101684" cy="1463494"/>
          </a:xfrm>
          <a:prstGeom prst="rect">
            <a:avLst/>
          </a:prstGeom>
        </p:spPr>
      </p:pic>
      <p:sp>
        <p:nvSpPr>
          <p:cNvPr id="7" name="TextBox 6">
            <a:extLst>
              <a:ext uri="{FF2B5EF4-FFF2-40B4-BE49-F238E27FC236}">
                <a16:creationId xmlns:a16="http://schemas.microsoft.com/office/drawing/2014/main" id="{DCDBFB2B-B2C5-4032-A7D0-43AEC7B5CA9F}"/>
              </a:ext>
            </a:extLst>
          </p:cNvPr>
          <p:cNvSpPr txBox="1"/>
          <p:nvPr/>
        </p:nvSpPr>
        <p:spPr>
          <a:xfrm>
            <a:off x="2117561" y="4205652"/>
            <a:ext cx="3472349" cy="2831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OUR 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FORBIDDEN TECH: The complete guide to energy, social, and biological technologies that they did not want you to know about.  (2017)</a:t>
            </a: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TextBox 8">
            <a:extLst>
              <a:ext uri="{FF2B5EF4-FFF2-40B4-BE49-F238E27FC236}">
                <a16:creationId xmlns:a16="http://schemas.microsoft.com/office/drawing/2014/main" id="{3652BAEA-9620-4A9B-AF43-F6EB572CA587}"/>
              </a:ext>
            </a:extLst>
          </p:cNvPr>
          <p:cNvSpPr txBox="1"/>
          <p:nvPr/>
        </p:nvSpPr>
        <p:spPr>
          <a:xfrm>
            <a:off x="142242" y="615764"/>
            <a:ext cx="1146026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We are Christians, Engineers and Scientists. Helping to inform the public on the latest 5G, Covid Vaccine, and related technology issues.  A little about our Family Business Websites:</a:t>
            </a: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b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0" name="TextBox 9">
            <a:extLst>
              <a:ext uri="{FF2B5EF4-FFF2-40B4-BE49-F238E27FC236}">
                <a16:creationId xmlns:a16="http://schemas.microsoft.com/office/drawing/2014/main" id="{7743C870-A062-47D2-999B-2CC1F2703982}"/>
              </a:ext>
            </a:extLst>
          </p:cNvPr>
          <p:cNvSpPr txBox="1"/>
          <p:nvPr/>
        </p:nvSpPr>
        <p:spPr>
          <a:xfrm>
            <a:off x="3102128" y="1800622"/>
            <a:ext cx="2898202" cy="1015663"/>
          </a:xfrm>
          <a:prstGeom prst="rect">
            <a:avLst/>
          </a:prstGeom>
          <a:noFill/>
        </p:spPr>
        <p:txBody>
          <a:bodyPr wrap="square" rtlCol="0">
            <a:spAutoFit/>
          </a:bodyPr>
          <a:lstStyle/>
          <a:p>
            <a:pPr>
              <a:defRPr/>
            </a:pPr>
            <a:r>
              <a:rPr lang="en-US" sz="2000" dirty="0">
                <a:solidFill>
                  <a:prstClr val="white"/>
                </a:solidFill>
              </a:rPr>
              <a:t>WHY WE DO WHAT WE 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 </a:t>
            </a: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cxnSp>
        <p:nvCxnSpPr>
          <p:cNvPr id="4" name="Straight Connector 3">
            <a:extLst>
              <a:ext uri="{FF2B5EF4-FFF2-40B4-BE49-F238E27FC236}">
                <a16:creationId xmlns:a16="http://schemas.microsoft.com/office/drawing/2014/main" id="{82F4F9BD-8580-4B7C-8195-A9C6EEAB2D10}"/>
              </a:ext>
            </a:extLst>
          </p:cNvPr>
          <p:cNvCxnSpPr/>
          <p:nvPr/>
        </p:nvCxnSpPr>
        <p:spPr>
          <a:xfrm>
            <a:off x="928228" y="4033055"/>
            <a:ext cx="104699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49E50E9-20D9-470A-A39E-66EA76A09F51}"/>
              </a:ext>
            </a:extLst>
          </p:cNvPr>
          <p:cNvCxnSpPr>
            <a:cxnSpLocks/>
          </p:cNvCxnSpPr>
          <p:nvPr/>
        </p:nvCxnSpPr>
        <p:spPr>
          <a:xfrm>
            <a:off x="5964504" y="2189272"/>
            <a:ext cx="0" cy="4299835"/>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0CA33A9-0F2C-49F1-9DBC-C6D1DAA75448}"/>
              </a:ext>
            </a:extLst>
          </p:cNvPr>
          <p:cNvSpPr txBox="1"/>
          <p:nvPr/>
        </p:nvSpPr>
        <p:spPr>
          <a:xfrm>
            <a:off x="8532174" y="4502903"/>
            <a:ext cx="3315507"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Online engineering academy for the co-development of researching and building DIY off grid energy devices.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3" name="Picture 12">
            <a:extLst>
              <a:ext uri="{FF2B5EF4-FFF2-40B4-BE49-F238E27FC236}">
                <a16:creationId xmlns:a16="http://schemas.microsoft.com/office/drawing/2014/main" id="{7B870A34-BF1E-4088-A96A-9B07A3D5F182}"/>
              </a:ext>
            </a:extLst>
          </p:cNvPr>
          <p:cNvPicPr>
            <a:picLocks noChangeAspect="1"/>
          </p:cNvPicPr>
          <p:nvPr/>
        </p:nvPicPr>
        <p:blipFill>
          <a:blip r:embed="rId4"/>
          <a:stretch>
            <a:fillRect/>
          </a:stretch>
        </p:blipFill>
        <p:spPr>
          <a:xfrm>
            <a:off x="6049287" y="4625712"/>
            <a:ext cx="2254395" cy="984886"/>
          </a:xfrm>
          <a:prstGeom prst="rect">
            <a:avLst/>
          </a:prstGeom>
        </p:spPr>
      </p:pic>
      <p:grpSp>
        <p:nvGrpSpPr>
          <p:cNvPr id="23" name="Group 22">
            <a:extLst>
              <a:ext uri="{FF2B5EF4-FFF2-40B4-BE49-F238E27FC236}">
                <a16:creationId xmlns:a16="http://schemas.microsoft.com/office/drawing/2014/main" id="{DE9971D6-2DCB-4B04-AB5E-9459B8316FA1}"/>
              </a:ext>
            </a:extLst>
          </p:cNvPr>
          <p:cNvGrpSpPr/>
          <p:nvPr/>
        </p:nvGrpSpPr>
        <p:grpSpPr>
          <a:xfrm>
            <a:off x="-107180" y="1499873"/>
            <a:ext cx="3279925" cy="1872471"/>
            <a:chOff x="-58983" y="3439377"/>
            <a:chExt cx="3223431" cy="1764079"/>
          </a:xfrm>
        </p:grpSpPr>
        <p:pic>
          <p:nvPicPr>
            <p:cNvPr id="20" name="Picture 19">
              <a:extLst>
                <a:ext uri="{FF2B5EF4-FFF2-40B4-BE49-F238E27FC236}">
                  <a16:creationId xmlns:a16="http://schemas.microsoft.com/office/drawing/2014/main" id="{B79BF8EF-A835-4729-B38A-EF255AB185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7328" y="3439377"/>
              <a:ext cx="1527120" cy="1511616"/>
            </a:xfrm>
            <a:prstGeom prst="rect">
              <a:avLst/>
            </a:prstGeom>
          </p:spPr>
        </p:pic>
        <p:pic>
          <p:nvPicPr>
            <p:cNvPr id="8" name="Picture 7">
              <a:extLst>
                <a:ext uri="{FF2B5EF4-FFF2-40B4-BE49-F238E27FC236}">
                  <a16:creationId xmlns:a16="http://schemas.microsoft.com/office/drawing/2014/main" id="{728B7393-D9DA-4B8F-9D7B-D79ABBA451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83" y="3439377"/>
              <a:ext cx="1566062" cy="1432068"/>
            </a:xfrm>
            <a:prstGeom prst="rect">
              <a:avLst/>
            </a:prstGeom>
          </p:spPr>
        </p:pic>
        <p:pic>
          <p:nvPicPr>
            <p:cNvPr id="16" name="Picture 15">
              <a:extLst>
                <a:ext uri="{FF2B5EF4-FFF2-40B4-BE49-F238E27FC236}">
                  <a16:creationId xmlns:a16="http://schemas.microsoft.com/office/drawing/2014/main" id="{42E4894B-07B9-4B59-972E-8C6F5D634E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228" y="3557972"/>
              <a:ext cx="1269286" cy="1194879"/>
            </a:xfrm>
            <a:prstGeom prst="rect">
              <a:avLst/>
            </a:prstGeom>
          </p:spPr>
        </p:pic>
        <p:pic>
          <p:nvPicPr>
            <p:cNvPr id="18" name="Picture 17">
              <a:extLst>
                <a:ext uri="{FF2B5EF4-FFF2-40B4-BE49-F238E27FC236}">
                  <a16:creationId xmlns:a16="http://schemas.microsoft.com/office/drawing/2014/main" id="{1799A343-78E7-4DD4-A9F0-DDC700BDA6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87" y="4288171"/>
              <a:ext cx="2995790" cy="915285"/>
            </a:xfrm>
            <a:prstGeom prst="rect">
              <a:avLst/>
            </a:prstGeom>
          </p:spPr>
        </p:pic>
      </p:grpSp>
      <p:pic>
        <p:nvPicPr>
          <p:cNvPr id="25" name="Picture 24">
            <a:extLst>
              <a:ext uri="{FF2B5EF4-FFF2-40B4-BE49-F238E27FC236}">
                <a16:creationId xmlns:a16="http://schemas.microsoft.com/office/drawing/2014/main" id="{E09CCBF8-844D-4A00-9D13-A2DE60578D1A}"/>
              </a:ext>
            </a:extLst>
          </p:cNvPr>
          <p:cNvPicPr>
            <a:picLocks noChangeAspect="1"/>
          </p:cNvPicPr>
          <p:nvPr/>
        </p:nvPicPr>
        <p:blipFill rotWithShape="1">
          <a:blip r:embed="rId9">
            <a:extLst>
              <a:ext uri="{28A0092B-C50C-407E-A947-70E740481C1C}">
                <a14:useLocalDpi xmlns:a14="http://schemas.microsoft.com/office/drawing/2010/main" val="0"/>
              </a:ext>
            </a:extLst>
          </a:blip>
          <a:srcRect t="10000" r="-10205" b="21035"/>
          <a:stretch/>
        </p:blipFill>
        <p:spPr>
          <a:xfrm>
            <a:off x="6412927" y="1721314"/>
            <a:ext cx="1527116" cy="2123657"/>
          </a:xfrm>
          <a:prstGeom prst="rect">
            <a:avLst/>
          </a:prstGeom>
        </p:spPr>
      </p:pic>
      <p:pic>
        <p:nvPicPr>
          <p:cNvPr id="31" name="Picture 30">
            <a:extLst>
              <a:ext uri="{FF2B5EF4-FFF2-40B4-BE49-F238E27FC236}">
                <a16:creationId xmlns:a16="http://schemas.microsoft.com/office/drawing/2014/main" id="{9244D76C-C77E-433F-9BB6-BBF0F8905F31}"/>
              </a:ext>
            </a:extLst>
          </p:cNvPr>
          <p:cNvPicPr>
            <a:picLocks noChangeAspect="1"/>
          </p:cNvPicPr>
          <p:nvPr/>
        </p:nvPicPr>
        <p:blipFill>
          <a:blip r:embed="rId10"/>
          <a:stretch>
            <a:fillRect/>
          </a:stretch>
        </p:blipFill>
        <p:spPr>
          <a:xfrm>
            <a:off x="1739081" y="3372344"/>
            <a:ext cx="4278869" cy="756179"/>
          </a:xfrm>
          <a:prstGeom prst="rect">
            <a:avLst/>
          </a:prstGeom>
        </p:spPr>
      </p:pic>
      <p:pic>
        <p:nvPicPr>
          <p:cNvPr id="32" name="Picture 31">
            <a:extLst>
              <a:ext uri="{FF2B5EF4-FFF2-40B4-BE49-F238E27FC236}">
                <a16:creationId xmlns:a16="http://schemas.microsoft.com/office/drawing/2014/main" id="{89E53AC7-82BF-445F-93A3-116A7A66907A}"/>
              </a:ext>
            </a:extLst>
          </p:cNvPr>
          <p:cNvPicPr>
            <a:picLocks noChangeAspect="1"/>
          </p:cNvPicPr>
          <p:nvPr/>
        </p:nvPicPr>
        <p:blipFill>
          <a:blip r:embed="rId11"/>
          <a:stretch>
            <a:fillRect/>
          </a:stretch>
        </p:blipFill>
        <p:spPr>
          <a:xfrm>
            <a:off x="740932" y="6321206"/>
            <a:ext cx="5036275" cy="692002"/>
          </a:xfrm>
          <a:prstGeom prst="rect">
            <a:avLst/>
          </a:prstGeom>
        </p:spPr>
      </p:pic>
      <p:pic>
        <p:nvPicPr>
          <p:cNvPr id="33" name="Picture 32">
            <a:extLst>
              <a:ext uri="{FF2B5EF4-FFF2-40B4-BE49-F238E27FC236}">
                <a16:creationId xmlns:a16="http://schemas.microsoft.com/office/drawing/2014/main" id="{9F5E09FD-A17D-483F-8D7C-59DB57F5226E}"/>
              </a:ext>
            </a:extLst>
          </p:cNvPr>
          <p:cNvPicPr>
            <a:picLocks noChangeAspect="1"/>
          </p:cNvPicPr>
          <p:nvPr/>
        </p:nvPicPr>
        <p:blipFill>
          <a:blip r:embed="rId12"/>
          <a:stretch>
            <a:fillRect/>
          </a:stretch>
        </p:blipFill>
        <p:spPr>
          <a:xfrm>
            <a:off x="6323054" y="6241612"/>
            <a:ext cx="5383965" cy="788257"/>
          </a:xfrm>
          <a:prstGeom prst="rect">
            <a:avLst/>
          </a:prstGeom>
        </p:spPr>
      </p:pic>
      <p:sp>
        <p:nvSpPr>
          <p:cNvPr id="34" name="TextBox 33">
            <a:extLst>
              <a:ext uri="{FF2B5EF4-FFF2-40B4-BE49-F238E27FC236}">
                <a16:creationId xmlns:a16="http://schemas.microsoft.com/office/drawing/2014/main" id="{5590D171-C6B3-4721-AD46-31C1F949D727}"/>
              </a:ext>
            </a:extLst>
          </p:cNvPr>
          <p:cNvSpPr txBox="1"/>
          <p:nvPr/>
        </p:nvSpPr>
        <p:spPr>
          <a:xfrm>
            <a:off x="8287000" y="1654993"/>
            <a:ext cx="3315507"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Our Mom Valerie Robitaille</a:t>
            </a: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PhD Nutritionist/Herbalist</a:t>
            </a: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b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br>
            <a:r>
              <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rPr>
              <a:t>Helping people detox from the Covid Vaccines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38" name="Picture 37">
            <a:extLst>
              <a:ext uri="{FF2B5EF4-FFF2-40B4-BE49-F238E27FC236}">
                <a16:creationId xmlns:a16="http://schemas.microsoft.com/office/drawing/2014/main" id="{195C0DAD-8C40-4DAF-B359-FC3D572E174E}"/>
              </a:ext>
            </a:extLst>
          </p:cNvPr>
          <p:cNvPicPr>
            <a:picLocks noChangeAspect="1"/>
          </p:cNvPicPr>
          <p:nvPr/>
        </p:nvPicPr>
        <p:blipFill>
          <a:blip r:embed="rId13"/>
          <a:stretch>
            <a:fillRect/>
          </a:stretch>
        </p:blipFill>
        <p:spPr>
          <a:xfrm>
            <a:off x="7869540" y="3372344"/>
            <a:ext cx="3977091" cy="889739"/>
          </a:xfrm>
          <a:prstGeom prst="rect">
            <a:avLst/>
          </a:prstGeom>
        </p:spPr>
      </p:pic>
    </p:spTree>
    <p:extLst>
      <p:ext uri="{BB962C8B-B14F-4D97-AF65-F5344CB8AC3E}">
        <p14:creationId xmlns:p14="http://schemas.microsoft.com/office/powerpoint/2010/main" val="110879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1145518" y="0"/>
            <a:ext cx="12236116"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prstClr val="white"/>
                </a:solidFill>
                <a:latin typeface="Corbel" panose="020B0503020204020204"/>
              </a:rPr>
              <a:t>Special Offer Sample Pack Just for SGT Report!</a:t>
            </a:r>
            <a:endParaRPr kumimoji="0" lang="en-US" sz="4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4" name="Picture 3">
            <a:extLst>
              <a:ext uri="{FF2B5EF4-FFF2-40B4-BE49-F238E27FC236}">
                <a16:creationId xmlns:a16="http://schemas.microsoft.com/office/drawing/2014/main" id="{82759CA2-65A9-4651-B933-947446C2A8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327" y="1399742"/>
            <a:ext cx="3530011" cy="2647508"/>
          </a:xfrm>
          <a:prstGeom prst="rect">
            <a:avLst/>
          </a:prstGeom>
        </p:spPr>
      </p:pic>
      <p:pic>
        <p:nvPicPr>
          <p:cNvPr id="7" name="Picture 6">
            <a:extLst>
              <a:ext uri="{FF2B5EF4-FFF2-40B4-BE49-F238E27FC236}">
                <a16:creationId xmlns:a16="http://schemas.microsoft.com/office/drawing/2014/main" id="{882B1913-0737-4A6A-984F-E6F19F612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3021" y="1265326"/>
            <a:ext cx="6308652" cy="4731489"/>
          </a:xfrm>
          <a:prstGeom prst="rect">
            <a:avLst/>
          </a:prstGeom>
        </p:spPr>
      </p:pic>
      <p:sp>
        <p:nvSpPr>
          <p:cNvPr id="8" name="TextBox 7">
            <a:extLst>
              <a:ext uri="{FF2B5EF4-FFF2-40B4-BE49-F238E27FC236}">
                <a16:creationId xmlns:a16="http://schemas.microsoft.com/office/drawing/2014/main" id="{4230D84E-781B-425D-85CD-20019C57307A}"/>
              </a:ext>
            </a:extLst>
          </p:cNvPr>
          <p:cNvSpPr txBox="1"/>
          <p:nvPr/>
        </p:nvSpPr>
        <p:spPr>
          <a:xfrm>
            <a:off x="670327" y="814967"/>
            <a:ext cx="4246307" cy="584775"/>
          </a:xfrm>
          <a:prstGeom prst="rect">
            <a:avLst/>
          </a:prstGeom>
          <a:noFill/>
        </p:spPr>
        <p:txBody>
          <a:bodyPr wrap="square" rtlCol="0">
            <a:spAutoFit/>
          </a:bodyPr>
          <a:lstStyle/>
          <a:p>
            <a:r>
              <a:rPr lang="en-US" sz="3200" dirty="0"/>
              <a:t>MINI SAMPLE PACK</a:t>
            </a:r>
          </a:p>
        </p:txBody>
      </p:sp>
      <p:sp>
        <p:nvSpPr>
          <p:cNvPr id="9" name="TextBox 8">
            <a:extLst>
              <a:ext uri="{FF2B5EF4-FFF2-40B4-BE49-F238E27FC236}">
                <a16:creationId xmlns:a16="http://schemas.microsoft.com/office/drawing/2014/main" id="{72684FEC-4E03-430F-8441-5EF50261C25F}"/>
              </a:ext>
            </a:extLst>
          </p:cNvPr>
          <p:cNvSpPr txBox="1"/>
          <p:nvPr/>
        </p:nvSpPr>
        <p:spPr>
          <a:xfrm>
            <a:off x="6616760" y="742106"/>
            <a:ext cx="5064748" cy="523220"/>
          </a:xfrm>
          <a:prstGeom prst="rect">
            <a:avLst/>
          </a:prstGeom>
          <a:noFill/>
        </p:spPr>
        <p:txBody>
          <a:bodyPr wrap="square" rtlCol="0">
            <a:spAutoFit/>
          </a:bodyPr>
          <a:lstStyle/>
          <a:p>
            <a:r>
              <a:rPr lang="en-US" sz="2800" dirty="0"/>
              <a:t>DELUXE SAMPLE PACK</a:t>
            </a:r>
          </a:p>
        </p:txBody>
      </p:sp>
      <p:sp>
        <p:nvSpPr>
          <p:cNvPr id="10" name="TextBox 9">
            <a:extLst>
              <a:ext uri="{FF2B5EF4-FFF2-40B4-BE49-F238E27FC236}">
                <a16:creationId xmlns:a16="http://schemas.microsoft.com/office/drawing/2014/main" id="{DF6DDA5C-BDFB-4E1E-BBFA-EA80BF5008F9}"/>
              </a:ext>
            </a:extLst>
          </p:cNvPr>
          <p:cNvSpPr txBox="1"/>
          <p:nvPr/>
        </p:nvSpPr>
        <p:spPr>
          <a:xfrm>
            <a:off x="545431" y="5477037"/>
            <a:ext cx="11806989"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orbel" panose="020B0503020204020204"/>
              </a:rPr>
              <a:t>10% off of our lowest special offer prices </a:t>
            </a:r>
            <a:br>
              <a:rPr lang="en-US" sz="4000" b="1" dirty="0">
                <a:solidFill>
                  <a:prstClr val="white"/>
                </a:solidFill>
                <a:latin typeface="Corbel" panose="020B0503020204020204"/>
              </a:rPr>
            </a:br>
            <a:r>
              <a:rPr lang="en-US" sz="4000" b="1" dirty="0">
                <a:solidFill>
                  <a:prstClr val="white"/>
                </a:solidFill>
                <a:latin typeface="Corbel" panose="020B0503020204020204"/>
              </a:rPr>
              <a:t>For a limited time only. Expires October 10 2022</a:t>
            </a:r>
            <a:endParaRPr kumimoji="0" lang="en-US" sz="4000" b="1"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635669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71FB6D7-33E3-4E5D-B999-9FD1FEB2F2BB}"/>
              </a:ext>
            </a:extLst>
          </p:cNvPr>
          <p:cNvSpPr txBox="1"/>
          <p:nvPr/>
        </p:nvSpPr>
        <p:spPr>
          <a:xfrm>
            <a:off x="3204829" y="277445"/>
            <a:ext cx="8754228" cy="30162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lvl="0">
              <a:defRPr/>
            </a:pPr>
            <a:r>
              <a:rPr lang="en-US" sz="2200" dirty="0"/>
              <a:t>It may seem like restrictions are over and everything has gone back to a “new normal” but DO NOT BE DECEIVED! The global elite have every country locked in to a legal “state of emergency” which means they have full control and can put all restrictions back into place whenever they want without any warning or notice and there are plenty of recent signs that show that they plan to do just that!</a:t>
            </a:r>
            <a:endParaRPr kumimoji="0" lang="en-US" sz="2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145998F7-AE73-49FD-87B2-C4C5683D6387}"/>
              </a:ext>
            </a:extLst>
          </p:cNvPr>
          <p:cNvPicPr>
            <a:picLocks noChangeAspect="1"/>
          </p:cNvPicPr>
          <p:nvPr/>
        </p:nvPicPr>
        <p:blipFill>
          <a:blip r:embed="rId2"/>
          <a:stretch>
            <a:fillRect/>
          </a:stretch>
        </p:blipFill>
        <p:spPr>
          <a:xfrm>
            <a:off x="232943" y="721067"/>
            <a:ext cx="2847046" cy="1904219"/>
          </a:xfrm>
          <a:prstGeom prst="rect">
            <a:avLst/>
          </a:prstGeom>
        </p:spPr>
      </p:pic>
      <p:sp>
        <p:nvSpPr>
          <p:cNvPr id="8" name="TextBox 7">
            <a:extLst>
              <a:ext uri="{FF2B5EF4-FFF2-40B4-BE49-F238E27FC236}">
                <a16:creationId xmlns:a16="http://schemas.microsoft.com/office/drawing/2014/main" id="{00F67E22-ACAE-4D3A-9843-1A6B2B3C1571}"/>
              </a:ext>
            </a:extLst>
          </p:cNvPr>
          <p:cNvSpPr txBox="1"/>
          <p:nvPr/>
        </p:nvSpPr>
        <p:spPr>
          <a:xfrm>
            <a:off x="232943" y="4640828"/>
            <a:ext cx="11726114" cy="1107996"/>
          </a:xfrm>
          <a:prstGeom prst="rect">
            <a:avLst/>
          </a:prstGeom>
          <a:noFill/>
        </p:spPr>
        <p:txBody>
          <a:bodyPr wrap="square" rtlCol="0">
            <a:spAutoFit/>
          </a:bodyPr>
          <a:lstStyle/>
          <a:p>
            <a:r>
              <a:rPr lang="en-US" sz="2200" dirty="0"/>
              <a:t>Funding is given to states that declare public health emergencies. (while the independent economy crashes)  This was found in an Arizona case study. Internationally Funding was given to countries that declared a state of Emergency by the IMF, while the independent economy was sabotaged </a:t>
            </a:r>
          </a:p>
        </p:txBody>
      </p:sp>
      <p:sp>
        <p:nvSpPr>
          <p:cNvPr id="9" name="TextBox 8">
            <a:extLst>
              <a:ext uri="{FF2B5EF4-FFF2-40B4-BE49-F238E27FC236}">
                <a16:creationId xmlns:a16="http://schemas.microsoft.com/office/drawing/2014/main" id="{D0346077-7184-48D3-842D-A78751788A90}"/>
              </a:ext>
            </a:extLst>
          </p:cNvPr>
          <p:cNvSpPr txBox="1"/>
          <p:nvPr/>
        </p:nvSpPr>
        <p:spPr>
          <a:xfrm>
            <a:off x="232943" y="5811114"/>
            <a:ext cx="11546914" cy="769441"/>
          </a:xfrm>
          <a:prstGeom prst="rect">
            <a:avLst/>
          </a:prstGeom>
          <a:noFill/>
        </p:spPr>
        <p:txBody>
          <a:bodyPr wrap="square" rtlCol="0">
            <a:spAutoFit/>
          </a:bodyPr>
          <a:lstStyle/>
          <a:p>
            <a:r>
              <a:rPr lang="en-US" sz="2200" dirty="0"/>
              <a:t>Most countries are insolvent so the only way they are still functioning is by extending the state of emergency so they can keep receiving funding. </a:t>
            </a:r>
          </a:p>
        </p:txBody>
      </p:sp>
      <p:sp>
        <p:nvSpPr>
          <p:cNvPr id="13" name="TextBox 12">
            <a:extLst>
              <a:ext uri="{FF2B5EF4-FFF2-40B4-BE49-F238E27FC236}">
                <a16:creationId xmlns:a16="http://schemas.microsoft.com/office/drawing/2014/main" id="{D3BD550A-B228-4E6E-AB5B-4EB12B50E516}"/>
              </a:ext>
            </a:extLst>
          </p:cNvPr>
          <p:cNvSpPr txBox="1"/>
          <p:nvPr/>
        </p:nvSpPr>
        <p:spPr>
          <a:xfrm>
            <a:off x="232943" y="2903171"/>
            <a:ext cx="9139657" cy="1631216"/>
          </a:xfrm>
          <a:prstGeom prst="rect">
            <a:avLst/>
          </a:prstGeom>
          <a:noFill/>
        </p:spPr>
        <p:txBody>
          <a:bodyPr wrap="square" rtlCol="0">
            <a:spAutoFit/>
          </a:bodyPr>
          <a:lstStyle/>
          <a:p>
            <a:r>
              <a:rPr lang="en-US" sz="2000" b="1" dirty="0">
                <a:solidFill>
                  <a:srgbClr val="00B0F0"/>
                </a:solidFill>
              </a:rPr>
              <a:t>“How did the coordinated and Homogenized approach to Covid happen in countries all over the world? It was the 1990 meeting RIO climate accords, Agenda 21, out of these came the control that we are seeing today.  How does one take over the whole population at the same time? The powers utilized public health as the mechanism to do just that” –Todd Callender</a:t>
            </a:r>
          </a:p>
        </p:txBody>
      </p:sp>
      <p:pic>
        <p:nvPicPr>
          <p:cNvPr id="3" name="Picture 2">
            <a:extLst>
              <a:ext uri="{FF2B5EF4-FFF2-40B4-BE49-F238E27FC236}">
                <a16:creationId xmlns:a16="http://schemas.microsoft.com/office/drawing/2014/main" id="{8FD78A79-A521-4C5C-AD7D-3ED883931C94}"/>
              </a:ext>
            </a:extLst>
          </p:cNvPr>
          <p:cNvPicPr>
            <a:picLocks noChangeAspect="1"/>
          </p:cNvPicPr>
          <p:nvPr/>
        </p:nvPicPr>
        <p:blipFill>
          <a:blip r:embed="rId3"/>
          <a:stretch>
            <a:fillRect/>
          </a:stretch>
        </p:blipFill>
        <p:spPr>
          <a:xfrm>
            <a:off x="9492343" y="2521825"/>
            <a:ext cx="1966862" cy="1966862"/>
          </a:xfrm>
          <a:prstGeom prst="rect">
            <a:avLst/>
          </a:prstGeom>
        </p:spPr>
      </p:pic>
      <p:pic>
        <p:nvPicPr>
          <p:cNvPr id="4" name="Picture 3">
            <a:extLst>
              <a:ext uri="{FF2B5EF4-FFF2-40B4-BE49-F238E27FC236}">
                <a16:creationId xmlns:a16="http://schemas.microsoft.com/office/drawing/2014/main" id="{58B0A11C-AD4B-4473-9127-E4D34FDCBD6D}"/>
              </a:ext>
            </a:extLst>
          </p:cNvPr>
          <p:cNvPicPr>
            <a:picLocks noChangeAspect="1"/>
          </p:cNvPicPr>
          <p:nvPr/>
        </p:nvPicPr>
        <p:blipFill>
          <a:blip r:embed="rId4"/>
          <a:stretch>
            <a:fillRect/>
          </a:stretch>
        </p:blipFill>
        <p:spPr>
          <a:xfrm>
            <a:off x="545432" y="-104419"/>
            <a:ext cx="11341766" cy="1073342"/>
          </a:xfrm>
          <a:prstGeom prst="rect">
            <a:avLst/>
          </a:prstGeom>
        </p:spPr>
      </p:pic>
    </p:spTree>
    <p:extLst>
      <p:ext uri="{BB962C8B-B14F-4D97-AF65-F5344CB8AC3E}">
        <p14:creationId xmlns:p14="http://schemas.microsoft.com/office/powerpoint/2010/main" val="1387922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0AE3BE-969E-4B6D-B0A9-5C635D68B4C2}"/>
              </a:ext>
            </a:extLst>
          </p:cNvPr>
          <p:cNvSpPr txBox="1"/>
          <p:nvPr/>
        </p:nvSpPr>
        <p:spPr>
          <a:xfrm>
            <a:off x="1912046" y="106334"/>
            <a:ext cx="94974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rPr>
              <a:t>HOW WE GOT HERE: </a:t>
            </a:r>
            <a:r>
              <a:rPr lang="en-US" sz="2400" dirty="0">
                <a:solidFill>
                  <a:prstClr val="white"/>
                </a:solidFill>
                <a:latin typeface="Corbel" panose="020B0503020204020204"/>
              </a:rPr>
              <a:t>LEGAL WALLS OF THE COVID 19 KILL BOX</a:t>
            </a:r>
            <a:endParaRPr kumimoji="0" lang="en-US"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D71FB6D7-33E3-4E5D-B999-9FD1FEB2F2BB}"/>
              </a:ext>
            </a:extLst>
          </p:cNvPr>
          <p:cNvSpPr txBox="1"/>
          <p:nvPr/>
        </p:nvSpPr>
        <p:spPr>
          <a:xfrm>
            <a:off x="5683446" y="646276"/>
            <a:ext cx="6570762" cy="1107996"/>
          </a:xfrm>
          <a:prstGeom prst="rect">
            <a:avLst/>
          </a:prstGeom>
          <a:noFill/>
        </p:spPr>
        <p:txBody>
          <a:bodyPr wrap="square" rtlCol="0">
            <a:spAutoFit/>
          </a:bodyPr>
          <a:lstStyle/>
          <a:p>
            <a:pPr lvl="0">
              <a:defRPr/>
            </a:pPr>
            <a:r>
              <a:rPr lang="en-US" sz="1600" dirty="0"/>
              <a:t>1990 – The “Owners” decide there are too many people in the world and decided that depopulation was needed. The phrase “sustainable development” was created at this time. Code for depopulation</a:t>
            </a:r>
            <a:endPar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6" name="TextBox 5">
            <a:extLst>
              <a:ext uri="{FF2B5EF4-FFF2-40B4-BE49-F238E27FC236}">
                <a16:creationId xmlns:a16="http://schemas.microsoft.com/office/drawing/2014/main" id="{38AF508C-9E7F-44D2-BC6D-6D0B6A32FF70}"/>
              </a:ext>
            </a:extLst>
          </p:cNvPr>
          <p:cNvSpPr txBox="1"/>
          <p:nvPr/>
        </p:nvSpPr>
        <p:spPr>
          <a:xfrm>
            <a:off x="162285" y="1236128"/>
            <a:ext cx="4994505" cy="1323439"/>
          </a:xfrm>
          <a:prstGeom prst="rect">
            <a:avLst/>
          </a:prstGeom>
          <a:noFill/>
        </p:spPr>
        <p:txBody>
          <a:bodyPr wrap="square" rtlCol="0">
            <a:spAutoFit/>
          </a:bodyPr>
          <a:lstStyle/>
          <a:p>
            <a:pPr lvl="0">
              <a:defRPr/>
            </a:pPr>
            <a:r>
              <a:rPr lang="en-US" sz="1600" dirty="0"/>
              <a:t>1992- Rio De Janeiro United Nations Climate Accords.  “Agenda 21” was born. 179 Countries signed the UN Framework Convention on Climate Change and made a commitment to follow this on behalf of all the people in their country. </a:t>
            </a:r>
            <a:endParaRPr kumimoji="0" lang="en-US" sz="16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TextBox 8">
            <a:extLst>
              <a:ext uri="{FF2B5EF4-FFF2-40B4-BE49-F238E27FC236}">
                <a16:creationId xmlns:a16="http://schemas.microsoft.com/office/drawing/2014/main" id="{EDA4C6E6-60F0-4111-903F-7D825032D3BA}"/>
              </a:ext>
            </a:extLst>
          </p:cNvPr>
          <p:cNvSpPr txBox="1"/>
          <p:nvPr/>
        </p:nvSpPr>
        <p:spPr>
          <a:xfrm>
            <a:off x="5625313" y="2142310"/>
            <a:ext cx="6180002" cy="1107996"/>
          </a:xfrm>
          <a:prstGeom prst="rect">
            <a:avLst/>
          </a:prstGeom>
          <a:noFill/>
        </p:spPr>
        <p:txBody>
          <a:bodyPr wrap="square" rtlCol="0">
            <a:spAutoFit/>
          </a:bodyPr>
          <a:lstStyle/>
          <a:p>
            <a:r>
              <a:rPr lang="en-US" sz="1600" dirty="0"/>
              <a:t>By 1994, enough nations had signed for the convention to enter into force. In September 1994, the United Nations hosted the International Conference on Population and Development in Cairo, Egypt.</a:t>
            </a:r>
          </a:p>
          <a:p>
            <a:r>
              <a:rPr lang="en-US" dirty="0"/>
              <a:t> </a:t>
            </a:r>
          </a:p>
        </p:txBody>
      </p:sp>
      <p:sp>
        <p:nvSpPr>
          <p:cNvPr id="10" name="TextBox 9">
            <a:extLst>
              <a:ext uri="{FF2B5EF4-FFF2-40B4-BE49-F238E27FC236}">
                <a16:creationId xmlns:a16="http://schemas.microsoft.com/office/drawing/2014/main" id="{CBCFD70E-EAAF-4F95-89E5-1716230BCE6E}"/>
              </a:ext>
            </a:extLst>
          </p:cNvPr>
          <p:cNvSpPr txBox="1"/>
          <p:nvPr/>
        </p:nvSpPr>
        <p:spPr>
          <a:xfrm>
            <a:off x="170433" y="2813906"/>
            <a:ext cx="4994505" cy="2339102"/>
          </a:xfrm>
          <a:prstGeom prst="rect">
            <a:avLst/>
          </a:prstGeom>
          <a:noFill/>
        </p:spPr>
        <p:txBody>
          <a:bodyPr wrap="square" rtlCol="0">
            <a:spAutoFit/>
          </a:bodyPr>
          <a:lstStyle/>
          <a:p>
            <a:r>
              <a:rPr lang="en-US" sz="1600" dirty="0"/>
              <a:t>In 2005, through the World Health Organization, the individuals who control the Bank of International Settlements created the revised International Health Regulations (IHR). This states that 196 countries agree to implement regulations (restrictions, masks, vaccines, border closures, lockdowns) as long as the WHO declares a “public health emergency of international concern” or PHEIC</a:t>
            </a:r>
          </a:p>
          <a:p>
            <a:r>
              <a:rPr lang="en-US" dirty="0"/>
              <a:t> </a:t>
            </a:r>
          </a:p>
        </p:txBody>
      </p:sp>
      <p:sp>
        <p:nvSpPr>
          <p:cNvPr id="12" name="TextBox 11">
            <a:extLst>
              <a:ext uri="{FF2B5EF4-FFF2-40B4-BE49-F238E27FC236}">
                <a16:creationId xmlns:a16="http://schemas.microsoft.com/office/drawing/2014/main" id="{3AE5919B-F71F-404C-A756-44DFD802DDBD}"/>
              </a:ext>
            </a:extLst>
          </p:cNvPr>
          <p:cNvSpPr txBox="1"/>
          <p:nvPr/>
        </p:nvSpPr>
        <p:spPr>
          <a:xfrm>
            <a:off x="5683447" y="3598737"/>
            <a:ext cx="6063734" cy="1354217"/>
          </a:xfrm>
          <a:prstGeom prst="rect">
            <a:avLst/>
          </a:prstGeom>
          <a:noFill/>
        </p:spPr>
        <p:txBody>
          <a:bodyPr wrap="square" rtlCol="0">
            <a:spAutoFit/>
          </a:bodyPr>
          <a:lstStyle/>
          <a:p>
            <a:r>
              <a:rPr lang="en-US" sz="1600" dirty="0"/>
              <a:t>Again, 179 nation-states signed on to a 20-year Programme of Action, which was extended in 2010 to cover 2014-2034.Every country that signed into these regulations then put into their local laws that they have to abide by these international health regulations.</a:t>
            </a:r>
          </a:p>
          <a:p>
            <a:r>
              <a:rPr lang="en-US" dirty="0"/>
              <a:t> </a:t>
            </a:r>
          </a:p>
        </p:txBody>
      </p:sp>
      <p:sp>
        <p:nvSpPr>
          <p:cNvPr id="13" name="TextBox 12">
            <a:extLst>
              <a:ext uri="{FF2B5EF4-FFF2-40B4-BE49-F238E27FC236}">
                <a16:creationId xmlns:a16="http://schemas.microsoft.com/office/drawing/2014/main" id="{D2EFC194-910E-4FD4-B5D0-8C5A52C56DE1}"/>
              </a:ext>
            </a:extLst>
          </p:cNvPr>
          <p:cNvSpPr txBox="1"/>
          <p:nvPr/>
        </p:nvSpPr>
        <p:spPr>
          <a:xfrm>
            <a:off x="162286" y="5031636"/>
            <a:ext cx="4877548" cy="830997"/>
          </a:xfrm>
          <a:prstGeom prst="rect">
            <a:avLst/>
          </a:prstGeom>
          <a:noFill/>
        </p:spPr>
        <p:txBody>
          <a:bodyPr wrap="square" rtlCol="0">
            <a:spAutoFit/>
          </a:bodyPr>
          <a:lstStyle/>
          <a:p>
            <a:r>
              <a:rPr lang="en-US" sz="1600" dirty="0"/>
              <a:t>2004-2020 Countries all around the world wrote the IHR regulations into their own local laws. In the US several Executive Orders and Acts were passed. </a:t>
            </a:r>
          </a:p>
        </p:txBody>
      </p:sp>
      <p:sp>
        <p:nvSpPr>
          <p:cNvPr id="14" name="TextBox 13">
            <a:extLst>
              <a:ext uri="{FF2B5EF4-FFF2-40B4-BE49-F238E27FC236}">
                <a16:creationId xmlns:a16="http://schemas.microsoft.com/office/drawing/2014/main" id="{E27E7AA7-7DAE-4A35-9034-F4A73B3AB00D}"/>
              </a:ext>
            </a:extLst>
          </p:cNvPr>
          <p:cNvSpPr txBox="1"/>
          <p:nvPr/>
        </p:nvSpPr>
        <p:spPr>
          <a:xfrm>
            <a:off x="5683446" y="5457690"/>
            <a:ext cx="5851187" cy="1200329"/>
          </a:xfrm>
          <a:prstGeom prst="rect">
            <a:avLst/>
          </a:prstGeom>
          <a:noFill/>
        </p:spPr>
        <p:txBody>
          <a:bodyPr wrap="square" rtlCol="0">
            <a:spAutoFit/>
          </a:bodyPr>
          <a:lstStyle/>
          <a:p>
            <a:r>
              <a:rPr lang="en-US" sz="2000" b="1" dirty="0">
                <a:solidFill>
                  <a:schemeClr val="bg1"/>
                </a:solidFill>
              </a:rPr>
              <a:t>Jan. 30, 2020 WHO Director-General declaration of “public health emergency of international concern”    All Nations involved followed in lockstep. </a:t>
            </a:r>
            <a:br>
              <a:rPr lang="en-US" dirty="0"/>
            </a:br>
            <a:endParaRPr lang="en-US" sz="1200" dirty="0"/>
          </a:p>
        </p:txBody>
      </p:sp>
      <p:sp>
        <p:nvSpPr>
          <p:cNvPr id="3" name="TextBox 2">
            <a:extLst>
              <a:ext uri="{FF2B5EF4-FFF2-40B4-BE49-F238E27FC236}">
                <a16:creationId xmlns:a16="http://schemas.microsoft.com/office/drawing/2014/main" id="{B399AAD3-8DDA-449C-9F2A-D6BE7BF1675C}"/>
              </a:ext>
            </a:extLst>
          </p:cNvPr>
          <p:cNvSpPr txBox="1"/>
          <p:nvPr/>
        </p:nvSpPr>
        <p:spPr>
          <a:xfrm>
            <a:off x="90025" y="6422091"/>
            <a:ext cx="6570762" cy="369332"/>
          </a:xfrm>
          <a:prstGeom prst="rect">
            <a:avLst/>
          </a:prstGeom>
          <a:noFill/>
        </p:spPr>
        <p:txBody>
          <a:bodyPr wrap="square" rtlCol="0">
            <a:spAutoFit/>
          </a:bodyPr>
          <a:lstStyle/>
          <a:p>
            <a:r>
              <a:rPr lang="en-US" dirty="0"/>
              <a:t>Reference: Todd Callender and Katherine Watt</a:t>
            </a:r>
          </a:p>
        </p:txBody>
      </p:sp>
      <p:cxnSp>
        <p:nvCxnSpPr>
          <p:cNvPr id="5" name="Straight Connector 4">
            <a:extLst>
              <a:ext uri="{FF2B5EF4-FFF2-40B4-BE49-F238E27FC236}">
                <a16:creationId xmlns:a16="http://schemas.microsoft.com/office/drawing/2014/main" id="{7C3F7129-FB53-4E2D-92F7-BC284CA16F7F}"/>
              </a:ext>
            </a:extLst>
          </p:cNvPr>
          <p:cNvCxnSpPr>
            <a:cxnSpLocks/>
          </p:cNvCxnSpPr>
          <p:nvPr/>
        </p:nvCxnSpPr>
        <p:spPr>
          <a:xfrm>
            <a:off x="5433237" y="1010093"/>
            <a:ext cx="0" cy="492287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2F0EED9-15D7-42AD-A451-5A92B8DF72B8}"/>
              </a:ext>
            </a:extLst>
          </p:cNvPr>
          <p:cNvCxnSpPr>
            <a:cxnSpLocks/>
          </p:cNvCxnSpPr>
          <p:nvPr/>
        </p:nvCxnSpPr>
        <p:spPr>
          <a:xfrm flipH="1">
            <a:off x="5403802" y="1025609"/>
            <a:ext cx="2796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8A61B4-B8A4-4886-8104-6FDCAB40E45F}"/>
              </a:ext>
            </a:extLst>
          </p:cNvPr>
          <p:cNvCxnSpPr>
            <a:cxnSpLocks/>
          </p:cNvCxnSpPr>
          <p:nvPr/>
        </p:nvCxnSpPr>
        <p:spPr>
          <a:xfrm flipH="1">
            <a:off x="5124158" y="1713181"/>
            <a:ext cx="2796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45B2C13-0A90-405C-BD41-E1C727C1D374}"/>
              </a:ext>
            </a:extLst>
          </p:cNvPr>
          <p:cNvCxnSpPr>
            <a:cxnSpLocks/>
          </p:cNvCxnSpPr>
          <p:nvPr/>
        </p:nvCxnSpPr>
        <p:spPr>
          <a:xfrm flipH="1">
            <a:off x="5420754" y="2461004"/>
            <a:ext cx="2796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7C976EC-B5B3-4F67-92B0-846F1CDB7550}"/>
              </a:ext>
            </a:extLst>
          </p:cNvPr>
          <p:cNvCxnSpPr>
            <a:cxnSpLocks/>
          </p:cNvCxnSpPr>
          <p:nvPr/>
        </p:nvCxnSpPr>
        <p:spPr>
          <a:xfrm flipH="1">
            <a:off x="5116818" y="3019926"/>
            <a:ext cx="2796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2E865FB-31C4-4442-A378-C055ADBB6554}"/>
              </a:ext>
            </a:extLst>
          </p:cNvPr>
          <p:cNvCxnSpPr>
            <a:cxnSpLocks/>
          </p:cNvCxnSpPr>
          <p:nvPr/>
        </p:nvCxnSpPr>
        <p:spPr>
          <a:xfrm flipH="1">
            <a:off x="5455942" y="3802983"/>
            <a:ext cx="2796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DF612C0-DEB5-4810-A179-7E9982D6B0ED}"/>
              </a:ext>
            </a:extLst>
          </p:cNvPr>
          <p:cNvCxnSpPr>
            <a:cxnSpLocks/>
          </p:cNvCxnSpPr>
          <p:nvPr/>
        </p:nvCxnSpPr>
        <p:spPr>
          <a:xfrm flipH="1">
            <a:off x="5124158" y="5169859"/>
            <a:ext cx="27964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5B657E7-ECEC-475C-8EF3-D45694B0BD72}"/>
              </a:ext>
            </a:extLst>
          </p:cNvPr>
          <p:cNvCxnSpPr>
            <a:cxnSpLocks/>
          </p:cNvCxnSpPr>
          <p:nvPr/>
        </p:nvCxnSpPr>
        <p:spPr>
          <a:xfrm flipH="1">
            <a:off x="5396462" y="5932967"/>
            <a:ext cx="279644"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011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2" name="Picture 1">
            <a:extLst>
              <a:ext uri="{FF2B5EF4-FFF2-40B4-BE49-F238E27FC236}">
                <a16:creationId xmlns:a16="http://schemas.microsoft.com/office/drawing/2014/main" id="{145998F7-AE73-49FD-87B2-C4C5683D6387}"/>
              </a:ext>
            </a:extLst>
          </p:cNvPr>
          <p:cNvPicPr>
            <a:picLocks noChangeAspect="1"/>
          </p:cNvPicPr>
          <p:nvPr/>
        </p:nvPicPr>
        <p:blipFill>
          <a:blip r:embed="rId2"/>
          <a:stretch>
            <a:fillRect/>
          </a:stretch>
        </p:blipFill>
        <p:spPr>
          <a:xfrm>
            <a:off x="232943" y="968922"/>
            <a:ext cx="3378816" cy="1901869"/>
          </a:xfrm>
          <a:prstGeom prst="rect">
            <a:avLst/>
          </a:prstGeom>
        </p:spPr>
      </p:pic>
      <p:sp>
        <p:nvSpPr>
          <p:cNvPr id="8" name="TextBox 7">
            <a:extLst>
              <a:ext uri="{FF2B5EF4-FFF2-40B4-BE49-F238E27FC236}">
                <a16:creationId xmlns:a16="http://schemas.microsoft.com/office/drawing/2014/main" id="{00F67E22-ACAE-4D3A-9843-1A6B2B3C1571}"/>
              </a:ext>
            </a:extLst>
          </p:cNvPr>
          <p:cNvSpPr txBox="1"/>
          <p:nvPr/>
        </p:nvSpPr>
        <p:spPr>
          <a:xfrm>
            <a:off x="180509" y="3570737"/>
            <a:ext cx="11726114" cy="1354217"/>
          </a:xfrm>
          <a:prstGeom prst="rect">
            <a:avLst/>
          </a:prstGeom>
          <a:noFill/>
        </p:spPr>
        <p:txBody>
          <a:bodyPr wrap="square" rtlCol="0">
            <a:spAutoFit/>
          </a:bodyPr>
          <a:lstStyle/>
          <a:p>
            <a:r>
              <a:rPr lang="en-US" dirty="0"/>
              <a:t>“Restrictions” may be lifted but most places in the world are still under a declared state of emergency. This is done through endless “extensions” that  no one seems to pay much attention to. As long as the state of emergency status is in place “they” control almost every government in the world. </a:t>
            </a:r>
          </a:p>
          <a:p>
            <a:endParaRPr lang="en-US" sz="2800" dirty="0"/>
          </a:p>
        </p:txBody>
      </p:sp>
      <p:pic>
        <p:nvPicPr>
          <p:cNvPr id="4" name="Picture 3">
            <a:extLst>
              <a:ext uri="{FF2B5EF4-FFF2-40B4-BE49-F238E27FC236}">
                <a16:creationId xmlns:a16="http://schemas.microsoft.com/office/drawing/2014/main" id="{58B0A11C-AD4B-4473-9127-E4D34FDCBD6D}"/>
              </a:ext>
            </a:extLst>
          </p:cNvPr>
          <p:cNvPicPr>
            <a:picLocks noChangeAspect="1"/>
          </p:cNvPicPr>
          <p:nvPr/>
        </p:nvPicPr>
        <p:blipFill>
          <a:blip r:embed="rId3"/>
          <a:stretch>
            <a:fillRect/>
          </a:stretch>
        </p:blipFill>
        <p:spPr>
          <a:xfrm>
            <a:off x="545432" y="-104419"/>
            <a:ext cx="11341766" cy="1073342"/>
          </a:xfrm>
          <a:prstGeom prst="rect">
            <a:avLst/>
          </a:prstGeom>
        </p:spPr>
      </p:pic>
      <p:sp>
        <p:nvSpPr>
          <p:cNvPr id="5" name="TextBox 4">
            <a:extLst>
              <a:ext uri="{FF2B5EF4-FFF2-40B4-BE49-F238E27FC236}">
                <a16:creationId xmlns:a16="http://schemas.microsoft.com/office/drawing/2014/main" id="{EC6BE108-6BC3-477D-9B14-24C1D0E88C8A}"/>
              </a:ext>
            </a:extLst>
          </p:cNvPr>
          <p:cNvSpPr txBox="1"/>
          <p:nvPr/>
        </p:nvSpPr>
        <p:spPr>
          <a:xfrm>
            <a:off x="3783792" y="1007795"/>
            <a:ext cx="1239253" cy="1569660"/>
          </a:xfrm>
          <a:prstGeom prst="rect">
            <a:avLst/>
          </a:prstGeom>
          <a:noFill/>
        </p:spPr>
        <p:txBody>
          <a:bodyPr wrap="square" rtlCol="0">
            <a:spAutoFit/>
          </a:bodyPr>
          <a:lstStyle/>
          <a:p>
            <a:r>
              <a:rPr lang="en-US" sz="9600" dirty="0"/>
              <a:t>=</a:t>
            </a:r>
          </a:p>
        </p:txBody>
      </p:sp>
      <p:sp>
        <p:nvSpPr>
          <p:cNvPr id="16" name="TextBox 15">
            <a:extLst>
              <a:ext uri="{FF2B5EF4-FFF2-40B4-BE49-F238E27FC236}">
                <a16:creationId xmlns:a16="http://schemas.microsoft.com/office/drawing/2014/main" id="{53340C76-2ABF-4546-BA05-C3E8619CDE07}"/>
              </a:ext>
            </a:extLst>
          </p:cNvPr>
          <p:cNvSpPr txBox="1"/>
          <p:nvPr/>
        </p:nvSpPr>
        <p:spPr>
          <a:xfrm>
            <a:off x="4403418" y="662922"/>
            <a:ext cx="5476040" cy="2554545"/>
          </a:xfrm>
          <a:prstGeom prst="rect">
            <a:avLst/>
          </a:prstGeom>
          <a:noFill/>
        </p:spPr>
        <p:txBody>
          <a:bodyPr wrap="square" rtlCol="0">
            <a:spAutoFit/>
          </a:bodyPr>
          <a:lstStyle/>
          <a:p>
            <a:r>
              <a:rPr lang="en-US" sz="8000" b="1" dirty="0">
                <a:solidFill>
                  <a:srgbClr val="E9161E"/>
                </a:solidFill>
              </a:rPr>
              <a:t>POWER &amp;</a:t>
            </a:r>
            <a:br>
              <a:rPr lang="en-US" sz="8000" b="1" dirty="0">
                <a:solidFill>
                  <a:srgbClr val="E9161E"/>
                </a:solidFill>
              </a:rPr>
            </a:br>
            <a:r>
              <a:rPr lang="en-US" sz="8000" b="1" dirty="0">
                <a:solidFill>
                  <a:srgbClr val="E9161E"/>
                </a:solidFill>
              </a:rPr>
              <a:t>CONTROL</a:t>
            </a:r>
          </a:p>
        </p:txBody>
      </p:sp>
      <p:pic>
        <p:nvPicPr>
          <p:cNvPr id="6" name="Picture 5">
            <a:extLst>
              <a:ext uri="{FF2B5EF4-FFF2-40B4-BE49-F238E27FC236}">
                <a16:creationId xmlns:a16="http://schemas.microsoft.com/office/drawing/2014/main" id="{02AA3370-7734-4096-B2B6-82B2472BD2CE}"/>
              </a:ext>
            </a:extLst>
          </p:cNvPr>
          <p:cNvPicPr>
            <a:picLocks noChangeAspect="1"/>
          </p:cNvPicPr>
          <p:nvPr/>
        </p:nvPicPr>
        <p:blipFill>
          <a:blip r:embed="rId4"/>
          <a:stretch>
            <a:fillRect/>
          </a:stretch>
        </p:blipFill>
        <p:spPr>
          <a:xfrm>
            <a:off x="332224" y="4712618"/>
            <a:ext cx="2639907" cy="1988971"/>
          </a:xfrm>
          <a:prstGeom prst="rect">
            <a:avLst/>
          </a:prstGeom>
        </p:spPr>
      </p:pic>
      <p:sp>
        <p:nvSpPr>
          <p:cNvPr id="7" name="TextBox 6">
            <a:extLst>
              <a:ext uri="{FF2B5EF4-FFF2-40B4-BE49-F238E27FC236}">
                <a16:creationId xmlns:a16="http://schemas.microsoft.com/office/drawing/2014/main" id="{9099D96F-9FC2-4913-86ED-4867C3DE03E7}"/>
              </a:ext>
            </a:extLst>
          </p:cNvPr>
          <p:cNvSpPr txBox="1"/>
          <p:nvPr/>
        </p:nvSpPr>
        <p:spPr>
          <a:xfrm>
            <a:off x="3123845" y="4712618"/>
            <a:ext cx="8061605" cy="2031325"/>
          </a:xfrm>
          <a:prstGeom prst="rect">
            <a:avLst/>
          </a:prstGeom>
          <a:noFill/>
        </p:spPr>
        <p:txBody>
          <a:bodyPr wrap="square" rtlCol="0">
            <a:spAutoFit/>
          </a:bodyPr>
          <a:lstStyle/>
          <a:p>
            <a:r>
              <a:rPr lang="en-US" dirty="0"/>
              <a:t>Word Games and Lies from Joe</a:t>
            </a:r>
            <a:br>
              <a:rPr lang="en-US" dirty="0"/>
            </a:br>
            <a:br>
              <a:rPr lang="en-US" dirty="0"/>
            </a:br>
            <a:r>
              <a:rPr lang="en-US" dirty="0"/>
              <a:t>-State of Emergency is still in place and extended. (expected to extend through the midterm elections)</a:t>
            </a:r>
            <a:br>
              <a:rPr lang="en-US" dirty="0"/>
            </a:br>
            <a:r>
              <a:rPr lang="en-US" dirty="0"/>
              <a:t>-Vaccine mandates still in place forcing people out of the military,     unvaccinated not permitted to enter the country. (by air, migrants can come in by land)</a:t>
            </a:r>
            <a:br>
              <a:rPr lang="en-US" dirty="0"/>
            </a:br>
            <a:r>
              <a:rPr lang="en-US" dirty="0"/>
              <a:t>-New Vaccine Rollouts and state of emergency funding still issued</a:t>
            </a:r>
          </a:p>
        </p:txBody>
      </p:sp>
      <p:sp>
        <p:nvSpPr>
          <p:cNvPr id="3" name="TextBox 2">
            <a:extLst>
              <a:ext uri="{FF2B5EF4-FFF2-40B4-BE49-F238E27FC236}">
                <a16:creationId xmlns:a16="http://schemas.microsoft.com/office/drawing/2014/main" id="{D5B17B1F-0786-4076-8CD7-35873E536E1C}"/>
              </a:ext>
            </a:extLst>
          </p:cNvPr>
          <p:cNvSpPr txBox="1"/>
          <p:nvPr/>
        </p:nvSpPr>
        <p:spPr>
          <a:xfrm>
            <a:off x="9492343" y="1011975"/>
            <a:ext cx="2570508" cy="1754326"/>
          </a:xfrm>
          <a:prstGeom prst="rect">
            <a:avLst/>
          </a:prstGeom>
          <a:noFill/>
        </p:spPr>
        <p:txBody>
          <a:bodyPr wrap="square" rtlCol="0">
            <a:spAutoFit/>
          </a:bodyPr>
          <a:lstStyle/>
          <a:p>
            <a:r>
              <a:rPr lang="en-US" dirty="0">
                <a:solidFill>
                  <a:srgbClr val="00B0F0"/>
                </a:solidFill>
              </a:rPr>
              <a:t>While people are saying “Peace and Security” destruction will come upon them suddenly.</a:t>
            </a:r>
            <a:br>
              <a:rPr lang="en-US" dirty="0">
                <a:solidFill>
                  <a:srgbClr val="00B0F0"/>
                </a:solidFill>
              </a:rPr>
            </a:br>
            <a:br>
              <a:rPr lang="en-US" dirty="0">
                <a:solidFill>
                  <a:srgbClr val="00B0F0"/>
                </a:solidFill>
              </a:rPr>
            </a:br>
            <a:r>
              <a:rPr lang="en-US" dirty="0">
                <a:solidFill>
                  <a:srgbClr val="00B0F0"/>
                </a:solidFill>
              </a:rPr>
              <a:t>-1 Thessalonians 5:3 </a:t>
            </a:r>
          </a:p>
        </p:txBody>
      </p:sp>
    </p:spTree>
    <p:extLst>
      <p:ext uri="{BB962C8B-B14F-4D97-AF65-F5344CB8AC3E}">
        <p14:creationId xmlns:p14="http://schemas.microsoft.com/office/powerpoint/2010/main" val="2844782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8" name="TextBox 7">
            <a:extLst>
              <a:ext uri="{FF2B5EF4-FFF2-40B4-BE49-F238E27FC236}">
                <a16:creationId xmlns:a16="http://schemas.microsoft.com/office/drawing/2014/main" id="{00F67E22-ACAE-4D3A-9843-1A6B2B3C1571}"/>
              </a:ext>
            </a:extLst>
          </p:cNvPr>
          <p:cNvSpPr txBox="1"/>
          <p:nvPr/>
        </p:nvSpPr>
        <p:spPr>
          <a:xfrm>
            <a:off x="640031" y="3868898"/>
            <a:ext cx="4489183" cy="523220"/>
          </a:xfrm>
          <a:prstGeom prst="rect">
            <a:avLst/>
          </a:prstGeom>
          <a:noFill/>
        </p:spPr>
        <p:txBody>
          <a:bodyPr wrap="square" rtlCol="0">
            <a:spAutoFit/>
          </a:bodyPr>
          <a:lstStyle/>
          <a:p>
            <a:r>
              <a:rPr lang="en-US" sz="2800" dirty="0"/>
              <a:t>New Covid Measures Canada</a:t>
            </a:r>
          </a:p>
        </p:txBody>
      </p:sp>
      <p:sp>
        <p:nvSpPr>
          <p:cNvPr id="12" name="TextBox 11">
            <a:extLst>
              <a:ext uri="{FF2B5EF4-FFF2-40B4-BE49-F238E27FC236}">
                <a16:creationId xmlns:a16="http://schemas.microsoft.com/office/drawing/2014/main" id="{7E71B71E-6F99-4D17-BAB9-E15F91939171}"/>
              </a:ext>
            </a:extLst>
          </p:cNvPr>
          <p:cNvSpPr txBox="1"/>
          <p:nvPr/>
        </p:nvSpPr>
        <p:spPr>
          <a:xfrm>
            <a:off x="420133" y="4410442"/>
            <a:ext cx="11504133" cy="2092881"/>
          </a:xfrm>
          <a:prstGeom prst="rect">
            <a:avLst/>
          </a:prstGeom>
          <a:noFill/>
        </p:spPr>
        <p:txBody>
          <a:bodyPr wrap="square" rtlCol="0">
            <a:spAutoFit/>
          </a:bodyPr>
          <a:lstStyle/>
          <a:p>
            <a:r>
              <a:rPr lang="en-US" sz="2800" dirty="0"/>
              <a:t>-Canada spends 28 million on building Covid Concentration Camps</a:t>
            </a:r>
            <a:br>
              <a:rPr lang="en-US" sz="2800" dirty="0"/>
            </a:br>
            <a:br>
              <a:rPr lang="en-US" sz="2800" dirty="0"/>
            </a:br>
            <a:r>
              <a:rPr lang="en-US" sz="2800" dirty="0"/>
              <a:t>-China sleeping in streets in Shenzhen because of a missed PCR test QR codes showing red, denied entry to housing</a:t>
            </a:r>
            <a:br>
              <a:rPr lang="en-US" sz="2800" dirty="0"/>
            </a:br>
            <a:r>
              <a:rPr lang="en-US" dirty="0"/>
              <a:t>  </a:t>
            </a:r>
            <a:endParaRPr lang="en-US" sz="2800" dirty="0"/>
          </a:p>
        </p:txBody>
      </p:sp>
      <p:sp>
        <p:nvSpPr>
          <p:cNvPr id="3" name="TextBox 2">
            <a:extLst>
              <a:ext uri="{FF2B5EF4-FFF2-40B4-BE49-F238E27FC236}">
                <a16:creationId xmlns:a16="http://schemas.microsoft.com/office/drawing/2014/main" id="{8FE79B67-EFA5-483A-A5F8-3C30B5874E07}"/>
              </a:ext>
            </a:extLst>
          </p:cNvPr>
          <p:cNvSpPr txBox="1"/>
          <p:nvPr/>
        </p:nvSpPr>
        <p:spPr>
          <a:xfrm>
            <a:off x="1752600" y="-1276350"/>
            <a:ext cx="2396319" cy="369332"/>
          </a:xfrm>
          <a:prstGeom prst="rect">
            <a:avLst/>
          </a:prstGeom>
          <a:noFill/>
        </p:spPr>
        <p:txBody>
          <a:bodyPr wrap="square" rtlCol="0">
            <a:spAutoFit/>
          </a:bodyPr>
          <a:lstStyle/>
          <a:p>
            <a:r>
              <a:rPr lang="en-US" dirty="0"/>
              <a:t>References in Notes</a:t>
            </a:r>
          </a:p>
        </p:txBody>
      </p:sp>
      <p:pic>
        <p:nvPicPr>
          <p:cNvPr id="6" name="Picture 5">
            <a:extLst>
              <a:ext uri="{FF2B5EF4-FFF2-40B4-BE49-F238E27FC236}">
                <a16:creationId xmlns:a16="http://schemas.microsoft.com/office/drawing/2014/main" id="{8A414584-BE8B-4A22-8DBF-46A1F42819C3}"/>
              </a:ext>
            </a:extLst>
          </p:cNvPr>
          <p:cNvPicPr>
            <a:picLocks noChangeAspect="1"/>
          </p:cNvPicPr>
          <p:nvPr/>
        </p:nvPicPr>
        <p:blipFill>
          <a:blip r:embed="rId2"/>
          <a:stretch>
            <a:fillRect/>
          </a:stretch>
        </p:blipFill>
        <p:spPr>
          <a:xfrm>
            <a:off x="0" y="-165860"/>
            <a:ext cx="12344400" cy="1414477"/>
          </a:xfrm>
          <a:prstGeom prst="rect">
            <a:avLst/>
          </a:prstGeom>
        </p:spPr>
      </p:pic>
      <p:grpSp>
        <p:nvGrpSpPr>
          <p:cNvPr id="10" name="Group 9">
            <a:extLst>
              <a:ext uri="{FF2B5EF4-FFF2-40B4-BE49-F238E27FC236}">
                <a16:creationId xmlns:a16="http://schemas.microsoft.com/office/drawing/2014/main" id="{56FF792F-742E-4125-83A2-4D5972527465}"/>
              </a:ext>
            </a:extLst>
          </p:cNvPr>
          <p:cNvGrpSpPr/>
          <p:nvPr/>
        </p:nvGrpSpPr>
        <p:grpSpPr>
          <a:xfrm>
            <a:off x="5872874" y="1004382"/>
            <a:ext cx="5575466" cy="2746624"/>
            <a:chOff x="4695825" y="1103950"/>
            <a:chExt cx="6838950" cy="2632324"/>
          </a:xfrm>
        </p:grpSpPr>
        <p:pic>
          <p:nvPicPr>
            <p:cNvPr id="7" name="Picture 6">
              <a:extLst>
                <a:ext uri="{FF2B5EF4-FFF2-40B4-BE49-F238E27FC236}">
                  <a16:creationId xmlns:a16="http://schemas.microsoft.com/office/drawing/2014/main" id="{021774C1-9FBE-4047-BB87-457009EFD0FE}"/>
                </a:ext>
              </a:extLst>
            </p:cNvPr>
            <p:cNvPicPr>
              <a:picLocks noChangeAspect="1"/>
            </p:cNvPicPr>
            <p:nvPr/>
          </p:nvPicPr>
          <p:blipFill>
            <a:blip r:embed="rId3"/>
            <a:stretch>
              <a:fillRect/>
            </a:stretch>
          </p:blipFill>
          <p:spPr>
            <a:xfrm>
              <a:off x="4695825" y="1103950"/>
              <a:ext cx="6838950" cy="1771650"/>
            </a:xfrm>
            <a:prstGeom prst="rect">
              <a:avLst/>
            </a:prstGeom>
          </p:spPr>
        </p:pic>
        <p:pic>
          <p:nvPicPr>
            <p:cNvPr id="9" name="Picture 8">
              <a:extLst>
                <a:ext uri="{FF2B5EF4-FFF2-40B4-BE49-F238E27FC236}">
                  <a16:creationId xmlns:a16="http://schemas.microsoft.com/office/drawing/2014/main" id="{AD5EBC44-724E-452C-A23C-9F08C9DEF26F}"/>
                </a:ext>
              </a:extLst>
            </p:cNvPr>
            <p:cNvPicPr>
              <a:picLocks noChangeAspect="1"/>
            </p:cNvPicPr>
            <p:nvPr/>
          </p:nvPicPr>
          <p:blipFill>
            <a:blip r:embed="rId4"/>
            <a:stretch>
              <a:fillRect/>
            </a:stretch>
          </p:blipFill>
          <p:spPr>
            <a:xfrm>
              <a:off x="4695825" y="2564699"/>
              <a:ext cx="6838950" cy="1171575"/>
            </a:xfrm>
            <a:prstGeom prst="rect">
              <a:avLst/>
            </a:prstGeom>
          </p:spPr>
        </p:pic>
      </p:grpSp>
      <p:pic>
        <p:nvPicPr>
          <p:cNvPr id="11" name="Picture 10">
            <a:extLst>
              <a:ext uri="{FF2B5EF4-FFF2-40B4-BE49-F238E27FC236}">
                <a16:creationId xmlns:a16="http://schemas.microsoft.com/office/drawing/2014/main" id="{0E920D1F-1AB8-475E-863C-D289B091FE29}"/>
              </a:ext>
            </a:extLst>
          </p:cNvPr>
          <p:cNvPicPr>
            <a:picLocks noChangeAspect="1"/>
          </p:cNvPicPr>
          <p:nvPr/>
        </p:nvPicPr>
        <p:blipFill>
          <a:blip r:embed="rId5"/>
          <a:stretch>
            <a:fillRect/>
          </a:stretch>
        </p:blipFill>
        <p:spPr>
          <a:xfrm>
            <a:off x="743660" y="1004382"/>
            <a:ext cx="4385554" cy="2846192"/>
          </a:xfrm>
          <a:prstGeom prst="rect">
            <a:avLst/>
          </a:prstGeom>
        </p:spPr>
      </p:pic>
      <p:sp>
        <p:nvSpPr>
          <p:cNvPr id="17" name="TextBox 16">
            <a:extLst>
              <a:ext uri="{FF2B5EF4-FFF2-40B4-BE49-F238E27FC236}">
                <a16:creationId xmlns:a16="http://schemas.microsoft.com/office/drawing/2014/main" id="{59F2F7E3-0D80-48E1-9403-272C08BE85F3}"/>
              </a:ext>
            </a:extLst>
          </p:cNvPr>
          <p:cNvSpPr txBox="1"/>
          <p:nvPr/>
        </p:nvSpPr>
        <p:spPr>
          <a:xfrm>
            <a:off x="6370332" y="3803713"/>
            <a:ext cx="4902719" cy="523220"/>
          </a:xfrm>
          <a:prstGeom prst="rect">
            <a:avLst/>
          </a:prstGeom>
          <a:noFill/>
        </p:spPr>
        <p:txBody>
          <a:bodyPr wrap="square" rtlCol="0">
            <a:spAutoFit/>
          </a:bodyPr>
          <a:lstStyle/>
          <a:p>
            <a:r>
              <a:rPr lang="en-US" sz="2800" dirty="0"/>
              <a:t>New Covid Measures Germany</a:t>
            </a:r>
          </a:p>
        </p:txBody>
      </p:sp>
      <p:pic>
        <p:nvPicPr>
          <p:cNvPr id="13" name="Picture 12">
            <a:extLst>
              <a:ext uri="{FF2B5EF4-FFF2-40B4-BE49-F238E27FC236}">
                <a16:creationId xmlns:a16="http://schemas.microsoft.com/office/drawing/2014/main" id="{375C89A0-6051-4E71-954D-8D882EE0ACE2}"/>
              </a:ext>
            </a:extLst>
          </p:cNvPr>
          <p:cNvPicPr>
            <a:picLocks noChangeAspect="1"/>
          </p:cNvPicPr>
          <p:nvPr/>
        </p:nvPicPr>
        <p:blipFill>
          <a:blip r:embed="rId6"/>
          <a:stretch>
            <a:fillRect/>
          </a:stretch>
        </p:blipFill>
        <p:spPr>
          <a:xfrm>
            <a:off x="267734" y="6317167"/>
            <a:ext cx="2450804" cy="499915"/>
          </a:xfrm>
          <a:prstGeom prst="rect">
            <a:avLst/>
          </a:prstGeom>
        </p:spPr>
      </p:pic>
    </p:spTree>
    <p:extLst>
      <p:ext uri="{BB962C8B-B14F-4D97-AF65-F5344CB8AC3E}">
        <p14:creationId xmlns:p14="http://schemas.microsoft.com/office/powerpoint/2010/main" val="2849957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3" name="TextBox 2">
            <a:extLst>
              <a:ext uri="{FF2B5EF4-FFF2-40B4-BE49-F238E27FC236}">
                <a16:creationId xmlns:a16="http://schemas.microsoft.com/office/drawing/2014/main" id="{8FE79B67-EFA5-483A-A5F8-3C30B5874E07}"/>
              </a:ext>
            </a:extLst>
          </p:cNvPr>
          <p:cNvSpPr txBox="1"/>
          <p:nvPr/>
        </p:nvSpPr>
        <p:spPr>
          <a:xfrm>
            <a:off x="1752600" y="-1276350"/>
            <a:ext cx="4838700" cy="369332"/>
          </a:xfrm>
          <a:prstGeom prst="rect">
            <a:avLst/>
          </a:prstGeom>
          <a:noFill/>
        </p:spPr>
        <p:txBody>
          <a:bodyPr wrap="square" rtlCol="0">
            <a:spAutoFit/>
          </a:bodyPr>
          <a:lstStyle/>
          <a:p>
            <a:r>
              <a:rPr lang="en-US" dirty="0"/>
              <a:t>RECENT EXAMPLES OF ONGOING NARRATIVE</a:t>
            </a:r>
          </a:p>
        </p:txBody>
      </p:sp>
      <p:pic>
        <p:nvPicPr>
          <p:cNvPr id="6" name="Picture 5">
            <a:extLst>
              <a:ext uri="{FF2B5EF4-FFF2-40B4-BE49-F238E27FC236}">
                <a16:creationId xmlns:a16="http://schemas.microsoft.com/office/drawing/2014/main" id="{8A414584-BE8B-4A22-8DBF-46A1F42819C3}"/>
              </a:ext>
            </a:extLst>
          </p:cNvPr>
          <p:cNvPicPr>
            <a:picLocks noChangeAspect="1"/>
          </p:cNvPicPr>
          <p:nvPr/>
        </p:nvPicPr>
        <p:blipFill>
          <a:blip r:embed="rId2"/>
          <a:stretch>
            <a:fillRect/>
          </a:stretch>
        </p:blipFill>
        <p:spPr>
          <a:xfrm>
            <a:off x="0" y="-165860"/>
            <a:ext cx="12344400" cy="1414477"/>
          </a:xfrm>
          <a:prstGeom prst="rect">
            <a:avLst/>
          </a:prstGeom>
        </p:spPr>
      </p:pic>
      <p:pic>
        <p:nvPicPr>
          <p:cNvPr id="13" name="Picture 12">
            <a:extLst>
              <a:ext uri="{FF2B5EF4-FFF2-40B4-BE49-F238E27FC236}">
                <a16:creationId xmlns:a16="http://schemas.microsoft.com/office/drawing/2014/main" id="{6857BEA9-BFAC-4F4E-94FB-20779BF8EA0D}"/>
              </a:ext>
            </a:extLst>
          </p:cNvPr>
          <p:cNvPicPr>
            <a:picLocks noChangeAspect="1"/>
          </p:cNvPicPr>
          <p:nvPr/>
        </p:nvPicPr>
        <p:blipFill>
          <a:blip r:embed="rId3"/>
          <a:stretch>
            <a:fillRect/>
          </a:stretch>
        </p:blipFill>
        <p:spPr>
          <a:xfrm>
            <a:off x="267734" y="6414128"/>
            <a:ext cx="2450804" cy="499915"/>
          </a:xfrm>
          <a:prstGeom prst="rect">
            <a:avLst/>
          </a:prstGeom>
        </p:spPr>
      </p:pic>
      <p:pic>
        <p:nvPicPr>
          <p:cNvPr id="2" name="Picture 1">
            <a:extLst>
              <a:ext uri="{FF2B5EF4-FFF2-40B4-BE49-F238E27FC236}">
                <a16:creationId xmlns:a16="http://schemas.microsoft.com/office/drawing/2014/main" id="{4D6B8B59-78C9-4C63-9625-041423F7F905}"/>
              </a:ext>
            </a:extLst>
          </p:cNvPr>
          <p:cNvPicPr>
            <a:picLocks noChangeAspect="1"/>
          </p:cNvPicPr>
          <p:nvPr/>
        </p:nvPicPr>
        <p:blipFill>
          <a:blip r:embed="rId4"/>
          <a:stretch>
            <a:fillRect/>
          </a:stretch>
        </p:blipFill>
        <p:spPr>
          <a:xfrm>
            <a:off x="267734" y="856796"/>
            <a:ext cx="6154814" cy="5580365"/>
          </a:xfrm>
          <a:prstGeom prst="rect">
            <a:avLst/>
          </a:prstGeom>
        </p:spPr>
      </p:pic>
      <p:sp>
        <p:nvSpPr>
          <p:cNvPr id="4" name="TextBox 3">
            <a:extLst>
              <a:ext uri="{FF2B5EF4-FFF2-40B4-BE49-F238E27FC236}">
                <a16:creationId xmlns:a16="http://schemas.microsoft.com/office/drawing/2014/main" id="{E0D6B6C7-2F70-4F09-9CD5-2CAA336FAD4C}"/>
              </a:ext>
            </a:extLst>
          </p:cNvPr>
          <p:cNvSpPr txBox="1"/>
          <p:nvPr/>
        </p:nvSpPr>
        <p:spPr>
          <a:xfrm>
            <a:off x="6510924" y="856796"/>
            <a:ext cx="5539562" cy="5139869"/>
          </a:xfrm>
          <a:prstGeom prst="rect">
            <a:avLst/>
          </a:prstGeom>
          <a:noFill/>
        </p:spPr>
        <p:txBody>
          <a:bodyPr wrap="square" rtlCol="0">
            <a:spAutoFit/>
          </a:bodyPr>
          <a:lstStyle/>
          <a:p>
            <a:r>
              <a:rPr lang="en-US" sz="3200" dirty="0"/>
              <a:t>$137 million deal to make </a:t>
            </a:r>
            <a:r>
              <a:rPr lang="en-US" sz="3200" dirty="0">
                <a:solidFill>
                  <a:srgbClr val="00B0F0"/>
                </a:solidFill>
              </a:rPr>
              <a:t>COVID PCR tests</a:t>
            </a:r>
            <a:r>
              <a:rPr lang="en-US" sz="3200" dirty="0"/>
              <a:t>, the production of which </a:t>
            </a:r>
            <a:br>
              <a:rPr lang="en-US" sz="3200" dirty="0"/>
            </a:br>
            <a:br>
              <a:rPr lang="en-US" sz="3200" dirty="0"/>
            </a:br>
            <a:r>
              <a:rPr lang="en-US" sz="3200" dirty="0">
                <a:solidFill>
                  <a:srgbClr val="00B0F0"/>
                </a:solidFill>
              </a:rPr>
              <a:t>WILL NOT START UNTIL </a:t>
            </a:r>
            <a:r>
              <a:rPr lang="en-US" sz="4000" dirty="0">
                <a:solidFill>
                  <a:srgbClr val="00B0F0"/>
                </a:solidFill>
              </a:rPr>
              <a:t>2024</a:t>
            </a:r>
            <a:br>
              <a:rPr lang="en-US" sz="3200" dirty="0"/>
            </a:br>
            <a:br>
              <a:rPr lang="en-US" sz="3200" dirty="0"/>
            </a:br>
            <a:r>
              <a:rPr lang="en-US" sz="3200" dirty="0"/>
              <a:t>Is this an investment that indicates to anyone that this Covid narrative is going away???</a:t>
            </a:r>
          </a:p>
        </p:txBody>
      </p:sp>
    </p:spTree>
    <p:extLst>
      <p:ext uri="{BB962C8B-B14F-4D97-AF65-F5344CB8AC3E}">
        <p14:creationId xmlns:p14="http://schemas.microsoft.com/office/powerpoint/2010/main" val="515708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8" name="TextBox 7">
            <a:extLst>
              <a:ext uri="{FF2B5EF4-FFF2-40B4-BE49-F238E27FC236}">
                <a16:creationId xmlns:a16="http://schemas.microsoft.com/office/drawing/2014/main" id="{00F67E22-ACAE-4D3A-9843-1A6B2B3C1571}"/>
              </a:ext>
            </a:extLst>
          </p:cNvPr>
          <p:cNvSpPr txBox="1"/>
          <p:nvPr/>
        </p:nvSpPr>
        <p:spPr>
          <a:xfrm>
            <a:off x="5578985" y="823185"/>
            <a:ext cx="6284162" cy="6124754"/>
          </a:xfrm>
          <a:prstGeom prst="rect">
            <a:avLst/>
          </a:prstGeom>
          <a:noFill/>
        </p:spPr>
        <p:txBody>
          <a:bodyPr wrap="square" rtlCol="0">
            <a:spAutoFit/>
          </a:bodyPr>
          <a:lstStyle/>
          <a:p>
            <a:r>
              <a:rPr lang="en-US" sz="2800" dirty="0"/>
              <a:t>While many people are refusing the Covid injections, there are a whole range of new injections rolling out to the public right now, it is a new bioweapon wave of mRNA concoctions. (ALL SHOTS NOT JUST COVID SHOTS)</a:t>
            </a:r>
          </a:p>
          <a:p>
            <a:endParaRPr lang="en-US" sz="2800" dirty="0"/>
          </a:p>
          <a:p>
            <a:r>
              <a:rPr lang="en-US" sz="2800" dirty="0"/>
              <a:t>Even if  YOU are not going to take these injections, many AROUND YOU WILL.  These “vaccinated” people, with fresh injections will create a toxic environment during the cold and flu season. Here is what you need to know about shedding. </a:t>
            </a:r>
          </a:p>
          <a:p>
            <a:endParaRPr lang="en-US" sz="2800" dirty="0"/>
          </a:p>
        </p:txBody>
      </p:sp>
      <p:sp>
        <p:nvSpPr>
          <p:cNvPr id="2" name="TextBox 1">
            <a:extLst>
              <a:ext uri="{FF2B5EF4-FFF2-40B4-BE49-F238E27FC236}">
                <a16:creationId xmlns:a16="http://schemas.microsoft.com/office/drawing/2014/main" id="{76C54833-1934-4E65-ADE5-CE35B38A0718}"/>
              </a:ext>
            </a:extLst>
          </p:cNvPr>
          <p:cNvSpPr txBox="1"/>
          <p:nvPr/>
        </p:nvSpPr>
        <p:spPr>
          <a:xfrm>
            <a:off x="-1419725" y="-1564105"/>
            <a:ext cx="9312442" cy="707886"/>
          </a:xfrm>
          <a:prstGeom prst="rect">
            <a:avLst/>
          </a:prstGeom>
          <a:noFill/>
        </p:spPr>
        <p:txBody>
          <a:bodyPr wrap="square" rtlCol="0">
            <a:spAutoFit/>
          </a:bodyPr>
          <a:lstStyle/>
          <a:p>
            <a:r>
              <a:rPr lang="en-US" sz="4000" b="1" dirty="0"/>
              <a:t>Vaccine Shedding: New Documentation </a:t>
            </a:r>
            <a:endParaRPr lang="en-US" sz="4000" dirty="0"/>
          </a:p>
        </p:txBody>
      </p:sp>
      <p:pic>
        <p:nvPicPr>
          <p:cNvPr id="4" name="Picture 3">
            <a:extLst>
              <a:ext uri="{FF2B5EF4-FFF2-40B4-BE49-F238E27FC236}">
                <a16:creationId xmlns:a16="http://schemas.microsoft.com/office/drawing/2014/main" id="{4104D387-24D6-4E73-A2A0-81422D152363}"/>
              </a:ext>
            </a:extLst>
          </p:cNvPr>
          <p:cNvPicPr>
            <a:picLocks noChangeAspect="1"/>
          </p:cNvPicPr>
          <p:nvPr/>
        </p:nvPicPr>
        <p:blipFill>
          <a:blip r:embed="rId2"/>
          <a:stretch>
            <a:fillRect/>
          </a:stretch>
        </p:blipFill>
        <p:spPr>
          <a:xfrm>
            <a:off x="232942" y="-185569"/>
            <a:ext cx="11959058" cy="1495487"/>
          </a:xfrm>
          <a:prstGeom prst="rect">
            <a:avLst/>
          </a:prstGeom>
        </p:spPr>
      </p:pic>
      <p:pic>
        <p:nvPicPr>
          <p:cNvPr id="5" name="Picture 4">
            <a:extLst>
              <a:ext uri="{FF2B5EF4-FFF2-40B4-BE49-F238E27FC236}">
                <a16:creationId xmlns:a16="http://schemas.microsoft.com/office/drawing/2014/main" id="{3C97B019-A920-41DD-B614-B44E844D45B9}"/>
              </a:ext>
            </a:extLst>
          </p:cNvPr>
          <p:cNvPicPr>
            <a:picLocks noChangeAspect="1"/>
          </p:cNvPicPr>
          <p:nvPr/>
        </p:nvPicPr>
        <p:blipFill>
          <a:blip r:embed="rId3"/>
          <a:stretch>
            <a:fillRect/>
          </a:stretch>
        </p:blipFill>
        <p:spPr>
          <a:xfrm>
            <a:off x="232942" y="1495487"/>
            <a:ext cx="5231650" cy="4484208"/>
          </a:xfrm>
          <a:prstGeom prst="rect">
            <a:avLst/>
          </a:prstGeom>
        </p:spPr>
      </p:pic>
      <p:pic>
        <p:nvPicPr>
          <p:cNvPr id="10" name="Picture 9">
            <a:extLst>
              <a:ext uri="{FF2B5EF4-FFF2-40B4-BE49-F238E27FC236}">
                <a16:creationId xmlns:a16="http://schemas.microsoft.com/office/drawing/2014/main" id="{12C46D89-DA5E-4C95-87D1-440FD6C4ACB2}"/>
              </a:ext>
            </a:extLst>
          </p:cNvPr>
          <p:cNvPicPr>
            <a:picLocks noChangeAspect="1"/>
          </p:cNvPicPr>
          <p:nvPr/>
        </p:nvPicPr>
        <p:blipFill>
          <a:blip r:embed="rId4"/>
          <a:stretch>
            <a:fillRect/>
          </a:stretch>
        </p:blipFill>
        <p:spPr>
          <a:xfrm rot="10207947">
            <a:off x="816619" y="2765950"/>
            <a:ext cx="1819703" cy="1326099"/>
          </a:xfrm>
          <a:prstGeom prst="rect">
            <a:avLst/>
          </a:prstGeom>
          <a:effectLst>
            <a:glow rad="127000">
              <a:srgbClr val="FF0000"/>
            </a:glow>
          </a:effectLst>
        </p:spPr>
      </p:pic>
      <p:pic>
        <p:nvPicPr>
          <p:cNvPr id="11" name="Picture 10">
            <a:extLst>
              <a:ext uri="{FF2B5EF4-FFF2-40B4-BE49-F238E27FC236}">
                <a16:creationId xmlns:a16="http://schemas.microsoft.com/office/drawing/2014/main" id="{CCFC23B4-C5BB-438E-813F-F83B93EA091D}"/>
              </a:ext>
            </a:extLst>
          </p:cNvPr>
          <p:cNvPicPr>
            <a:picLocks noChangeAspect="1"/>
          </p:cNvPicPr>
          <p:nvPr/>
        </p:nvPicPr>
        <p:blipFill>
          <a:blip r:embed="rId4"/>
          <a:stretch>
            <a:fillRect/>
          </a:stretch>
        </p:blipFill>
        <p:spPr>
          <a:xfrm rot="10800000">
            <a:off x="1460672" y="2917151"/>
            <a:ext cx="1847687" cy="1346492"/>
          </a:xfrm>
          <a:prstGeom prst="rect">
            <a:avLst/>
          </a:prstGeom>
          <a:effectLst>
            <a:glow rad="127000">
              <a:srgbClr val="FF0000"/>
            </a:glow>
          </a:effectLst>
        </p:spPr>
      </p:pic>
      <p:pic>
        <p:nvPicPr>
          <p:cNvPr id="13" name="Picture 12">
            <a:extLst>
              <a:ext uri="{FF2B5EF4-FFF2-40B4-BE49-F238E27FC236}">
                <a16:creationId xmlns:a16="http://schemas.microsoft.com/office/drawing/2014/main" id="{8BFF4002-73A1-46A9-92CD-9BB159656F63}"/>
              </a:ext>
            </a:extLst>
          </p:cNvPr>
          <p:cNvPicPr>
            <a:picLocks noChangeAspect="1"/>
          </p:cNvPicPr>
          <p:nvPr/>
        </p:nvPicPr>
        <p:blipFill>
          <a:blip r:embed="rId4"/>
          <a:stretch>
            <a:fillRect/>
          </a:stretch>
        </p:blipFill>
        <p:spPr>
          <a:xfrm rot="11730507">
            <a:off x="2562973" y="3631637"/>
            <a:ext cx="1868070" cy="1361346"/>
          </a:xfrm>
          <a:prstGeom prst="rect">
            <a:avLst/>
          </a:prstGeom>
          <a:effectLst>
            <a:glow rad="127000">
              <a:srgbClr val="FF0000"/>
            </a:glow>
          </a:effectLst>
        </p:spPr>
      </p:pic>
      <p:pic>
        <p:nvPicPr>
          <p:cNvPr id="14" name="Picture 13">
            <a:extLst>
              <a:ext uri="{FF2B5EF4-FFF2-40B4-BE49-F238E27FC236}">
                <a16:creationId xmlns:a16="http://schemas.microsoft.com/office/drawing/2014/main" id="{6A979050-6C86-4B65-AAFB-D72C3F92BBB9}"/>
              </a:ext>
            </a:extLst>
          </p:cNvPr>
          <p:cNvPicPr>
            <a:picLocks noChangeAspect="1"/>
          </p:cNvPicPr>
          <p:nvPr/>
        </p:nvPicPr>
        <p:blipFill>
          <a:blip r:embed="rId4"/>
          <a:stretch>
            <a:fillRect/>
          </a:stretch>
        </p:blipFill>
        <p:spPr>
          <a:xfrm rot="11678123">
            <a:off x="2126295" y="3204889"/>
            <a:ext cx="1868070" cy="1361346"/>
          </a:xfrm>
          <a:prstGeom prst="rect">
            <a:avLst/>
          </a:prstGeom>
          <a:effectLst>
            <a:glow rad="127000">
              <a:srgbClr val="FF0000"/>
            </a:glow>
          </a:effectLst>
        </p:spPr>
      </p:pic>
    </p:spTree>
    <p:extLst>
      <p:ext uri="{BB962C8B-B14F-4D97-AF65-F5344CB8AC3E}">
        <p14:creationId xmlns:p14="http://schemas.microsoft.com/office/powerpoint/2010/main" val="1735962598"/>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13356</TotalTime>
  <Words>4327</Words>
  <Application>Microsoft Office PowerPoint</Application>
  <PresentationFormat>Widescreen</PresentationFormat>
  <Paragraphs>211</Paragraphs>
  <Slides>28</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Corbel</vt:lpstr>
      <vt:lpstr>Times New Roman</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OUR EMF PROTECTION PRODUCTS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93</cp:revision>
  <dcterms:created xsi:type="dcterms:W3CDTF">2022-09-12T14:28:42Z</dcterms:created>
  <dcterms:modified xsi:type="dcterms:W3CDTF">2022-09-24T19:11:12Z</dcterms:modified>
</cp:coreProperties>
</file>