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475" r:id="rId2"/>
    <p:sldId id="528" r:id="rId3"/>
    <p:sldId id="529" r:id="rId4"/>
    <p:sldId id="542" r:id="rId5"/>
    <p:sldId id="530" r:id="rId6"/>
    <p:sldId id="544" r:id="rId7"/>
    <p:sldId id="552" r:id="rId8"/>
    <p:sldId id="550" r:id="rId9"/>
    <p:sldId id="531" r:id="rId10"/>
    <p:sldId id="541" r:id="rId11"/>
    <p:sldId id="533" r:id="rId12"/>
    <p:sldId id="540" r:id="rId13"/>
    <p:sldId id="546" r:id="rId14"/>
    <p:sldId id="555" r:id="rId15"/>
    <p:sldId id="554" r:id="rId16"/>
    <p:sldId id="545" r:id="rId17"/>
    <p:sldId id="532" r:id="rId18"/>
    <p:sldId id="549" r:id="rId19"/>
    <p:sldId id="536" r:id="rId20"/>
    <p:sldId id="535" r:id="rId21"/>
    <p:sldId id="547" r:id="rId22"/>
    <p:sldId id="548" r:id="rId23"/>
    <p:sldId id="537" r:id="rId24"/>
    <p:sldId id="538" r:id="rId25"/>
    <p:sldId id="539" r:id="rId26"/>
    <p:sldId id="4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762A"/>
    <a:srgbClr val="69F0F3"/>
    <a:srgbClr val="B29FFF"/>
    <a:srgbClr val="58C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4" autoAdjust="0"/>
    <p:restoredTop sz="96859" autoAdjust="0"/>
  </p:normalViewPr>
  <p:slideViewPr>
    <p:cSldViewPr snapToGrid="0">
      <p:cViewPr>
        <p:scale>
          <a:sx n="120" d="100"/>
          <a:sy n="120" d="100"/>
        </p:scale>
        <p:origin x="84" y="22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4E2A5-7F91-4205-AAD8-A2CDED53C677}"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20E31-B0CE-4185-A8D9-7BA478908C16}" type="slidenum">
              <a:rPr lang="en-US" smtClean="0"/>
              <a:t>‹#›</a:t>
            </a:fld>
            <a:endParaRPr lang="en-US"/>
          </a:p>
        </p:txBody>
      </p:sp>
    </p:spTree>
    <p:extLst>
      <p:ext uri="{BB962C8B-B14F-4D97-AF65-F5344CB8AC3E}">
        <p14:creationId xmlns:p14="http://schemas.microsoft.com/office/powerpoint/2010/main" val="24273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20E31-B0CE-4185-A8D9-7BA478908C16}" type="slidenum">
              <a:rPr lang="en-US" smtClean="0"/>
              <a:t>7</a:t>
            </a:fld>
            <a:endParaRPr lang="en-US"/>
          </a:p>
        </p:txBody>
      </p:sp>
    </p:spTree>
    <p:extLst>
      <p:ext uri="{BB962C8B-B14F-4D97-AF65-F5344CB8AC3E}">
        <p14:creationId xmlns:p14="http://schemas.microsoft.com/office/powerpoint/2010/main" val="285182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20E31-B0CE-4185-A8D9-7BA478908C16}" type="slidenum">
              <a:rPr lang="en-US" smtClean="0"/>
              <a:t>8</a:t>
            </a:fld>
            <a:endParaRPr lang="en-US"/>
          </a:p>
        </p:txBody>
      </p:sp>
    </p:spTree>
    <p:extLst>
      <p:ext uri="{BB962C8B-B14F-4D97-AF65-F5344CB8AC3E}">
        <p14:creationId xmlns:p14="http://schemas.microsoft.com/office/powerpoint/2010/main" val="2299218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5146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4968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4879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7971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23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7776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341285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0430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219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4038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8071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620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7694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466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290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7733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898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787574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36.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7" name="Picture 6">
            <a:extLst>
              <a:ext uri="{FF2B5EF4-FFF2-40B4-BE49-F238E27FC236}">
                <a16:creationId xmlns:a16="http://schemas.microsoft.com/office/drawing/2014/main" id="{CD48D29D-22AE-44F7-A0B0-9B2D4E3BA813}"/>
              </a:ext>
            </a:extLst>
          </p:cNvPr>
          <p:cNvPicPr>
            <a:picLocks noChangeAspect="1"/>
          </p:cNvPicPr>
          <p:nvPr/>
        </p:nvPicPr>
        <p:blipFill rotWithShape="1">
          <a:blip r:embed="rId2">
            <a:extLst>
              <a:ext uri="{28A0092B-C50C-407E-A947-70E740481C1C}">
                <a14:useLocalDpi xmlns:a14="http://schemas.microsoft.com/office/drawing/2010/main" val="0"/>
              </a:ext>
            </a:extLst>
          </a:blip>
          <a:srcRect t="20218" b="9010"/>
          <a:stretch/>
        </p:blipFill>
        <p:spPr>
          <a:xfrm>
            <a:off x="0" y="1"/>
            <a:ext cx="12192000" cy="6858000"/>
          </a:xfrm>
          <a:prstGeom prst="rect">
            <a:avLst/>
          </a:prstGeom>
        </p:spPr>
      </p:pic>
      <p:pic>
        <p:nvPicPr>
          <p:cNvPr id="12" name="Picture 11">
            <a:extLst>
              <a:ext uri="{FF2B5EF4-FFF2-40B4-BE49-F238E27FC236}">
                <a16:creationId xmlns:a16="http://schemas.microsoft.com/office/drawing/2014/main" id="{D0771145-10E1-456E-B52D-134C97882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4456" y="3296092"/>
            <a:ext cx="274147" cy="1454748"/>
          </a:xfrm>
          <a:prstGeom prst="rect">
            <a:avLst/>
          </a:prstGeom>
        </p:spPr>
      </p:pic>
      <p:pic>
        <p:nvPicPr>
          <p:cNvPr id="14" name="Picture 13">
            <a:extLst>
              <a:ext uri="{FF2B5EF4-FFF2-40B4-BE49-F238E27FC236}">
                <a16:creationId xmlns:a16="http://schemas.microsoft.com/office/drawing/2014/main" id="{07E91D41-6DBC-4DC2-8188-55B819DE3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424" y="3296092"/>
            <a:ext cx="274147" cy="1454748"/>
          </a:xfrm>
          <a:prstGeom prst="rect">
            <a:avLst/>
          </a:prstGeom>
        </p:spPr>
      </p:pic>
      <p:pic>
        <p:nvPicPr>
          <p:cNvPr id="16" name="Picture 15">
            <a:extLst>
              <a:ext uri="{FF2B5EF4-FFF2-40B4-BE49-F238E27FC236}">
                <a16:creationId xmlns:a16="http://schemas.microsoft.com/office/drawing/2014/main" id="{290C99D2-0BBC-4478-ABFE-777E77D0B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340" y="3429000"/>
            <a:ext cx="274147" cy="1454748"/>
          </a:xfrm>
          <a:prstGeom prst="rect">
            <a:avLst/>
          </a:prstGeom>
        </p:spPr>
      </p:pic>
      <p:pic>
        <p:nvPicPr>
          <p:cNvPr id="17" name="Picture 16">
            <a:extLst>
              <a:ext uri="{FF2B5EF4-FFF2-40B4-BE49-F238E27FC236}">
                <a16:creationId xmlns:a16="http://schemas.microsoft.com/office/drawing/2014/main" id="{CEA72106-C2EC-4D05-AF9D-46FD5FCE1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690" y="3429000"/>
            <a:ext cx="274147" cy="1454748"/>
          </a:xfrm>
          <a:prstGeom prst="rect">
            <a:avLst/>
          </a:prstGeom>
        </p:spPr>
      </p:pic>
      <p:pic>
        <p:nvPicPr>
          <p:cNvPr id="30" name="Picture 29">
            <a:extLst>
              <a:ext uri="{FF2B5EF4-FFF2-40B4-BE49-F238E27FC236}">
                <a16:creationId xmlns:a16="http://schemas.microsoft.com/office/drawing/2014/main" id="{6F0DE0E4-3F70-431D-8094-A874D674FC6E}"/>
              </a:ext>
            </a:extLst>
          </p:cNvPr>
          <p:cNvPicPr>
            <a:picLocks noChangeAspect="1"/>
          </p:cNvPicPr>
          <p:nvPr/>
        </p:nvPicPr>
        <p:blipFill rotWithShape="1">
          <a:blip r:embed="rId4">
            <a:extLst>
              <a:ext uri="{28A0092B-C50C-407E-A947-70E740481C1C}">
                <a14:useLocalDpi xmlns:a14="http://schemas.microsoft.com/office/drawing/2010/main" val="0"/>
              </a:ext>
            </a:extLst>
          </a:blip>
          <a:srcRect l="-1" r="25976"/>
          <a:stretch/>
        </p:blipFill>
        <p:spPr>
          <a:xfrm>
            <a:off x="47878" y="4512417"/>
            <a:ext cx="6126161" cy="1292003"/>
          </a:xfrm>
          <a:prstGeom prst="rect">
            <a:avLst/>
          </a:prstGeom>
        </p:spPr>
      </p:pic>
      <p:pic>
        <p:nvPicPr>
          <p:cNvPr id="31" name="Picture 30">
            <a:extLst>
              <a:ext uri="{FF2B5EF4-FFF2-40B4-BE49-F238E27FC236}">
                <a16:creationId xmlns:a16="http://schemas.microsoft.com/office/drawing/2014/main" id="{5158DB97-D2B2-459A-BD02-023F604A8EBF}"/>
              </a:ext>
            </a:extLst>
          </p:cNvPr>
          <p:cNvPicPr>
            <a:picLocks noChangeAspect="1"/>
          </p:cNvPicPr>
          <p:nvPr/>
        </p:nvPicPr>
        <p:blipFill rotWithShape="1">
          <a:blip r:embed="rId4">
            <a:extLst>
              <a:ext uri="{28A0092B-C50C-407E-A947-70E740481C1C}">
                <a14:useLocalDpi xmlns:a14="http://schemas.microsoft.com/office/drawing/2010/main" val="0"/>
              </a:ext>
            </a:extLst>
          </a:blip>
          <a:srcRect l="-1" r="25976"/>
          <a:stretch/>
        </p:blipFill>
        <p:spPr>
          <a:xfrm>
            <a:off x="6083691" y="4386289"/>
            <a:ext cx="6025044" cy="1454748"/>
          </a:xfrm>
          <a:prstGeom prst="rect">
            <a:avLst/>
          </a:prstGeom>
        </p:spPr>
      </p:pic>
      <p:pic>
        <p:nvPicPr>
          <p:cNvPr id="32" name="Picture 31">
            <a:extLst>
              <a:ext uri="{FF2B5EF4-FFF2-40B4-BE49-F238E27FC236}">
                <a16:creationId xmlns:a16="http://schemas.microsoft.com/office/drawing/2014/main" id="{EE19D124-B2D7-416F-A835-5E402DC2241C}"/>
              </a:ext>
            </a:extLst>
          </p:cNvPr>
          <p:cNvPicPr>
            <a:picLocks noChangeAspect="1"/>
          </p:cNvPicPr>
          <p:nvPr/>
        </p:nvPicPr>
        <p:blipFill>
          <a:blip r:embed="rId5"/>
          <a:stretch>
            <a:fillRect/>
          </a:stretch>
        </p:blipFill>
        <p:spPr>
          <a:xfrm>
            <a:off x="-162256" y="2677145"/>
            <a:ext cx="14120037" cy="2990008"/>
          </a:xfrm>
          <a:prstGeom prst="rect">
            <a:avLst/>
          </a:prstGeom>
          <a:effectLst>
            <a:glow rad="127000">
              <a:schemeClr val="bg1"/>
            </a:glow>
          </a:effectLst>
        </p:spPr>
      </p:pic>
      <p:pic>
        <p:nvPicPr>
          <p:cNvPr id="34" name="Picture 33">
            <a:extLst>
              <a:ext uri="{FF2B5EF4-FFF2-40B4-BE49-F238E27FC236}">
                <a16:creationId xmlns:a16="http://schemas.microsoft.com/office/drawing/2014/main" id="{11832F9F-7E83-454D-95D5-724F301ABA7C}"/>
              </a:ext>
            </a:extLst>
          </p:cNvPr>
          <p:cNvPicPr>
            <a:picLocks noChangeAspect="1"/>
          </p:cNvPicPr>
          <p:nvPr/>
        </p:nvPicPr>
        <p:blipFill>
          <a:blip r:embed="rId6"/>
          <a:stretch>
            <a:fillRect/>
          </a:stretch>
        </p:blipFill>
        <p:spPr>
          <a:xfrm>
            <a:off x="1483268" y="2539878"/>
            <a:ext cx="10708732" cy="1206016"/>
          </a:xfrm>
          <a:prstGeom prst="rect">
            <a:avLst/>
          </a:prstGeom>
          <a:effectLst>
            <a:glow rad="127000">
              <a:schemeClr val="bg1"/>
            </a:glow>
          </a:effectLst>
        </p:spPr>
      </p:pic>
    </p:spTree>
    <p:extLst>
      <p:ext uri="{BB962C8B-B14F-4D97-AF65-F5344CB8AC3E}">
        <p14:creationId xmlns:p14="http://schemas.microsoft.com/office/powerpoint/2010/main" val="391829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147671" y="178711"/>
            <a:ext cx="6344672" cy="584775"/>
          </a:xfrm>
          <a:prstGeom prst="rect">
            <a:avLst/>
          </a:prstGeom>
          <a:noFill/>
        </p:spPr>
        <p:txBody>
          <a:bodyPr wrap="square" rtlCol="0">
            <a:spAutoFit/>
          </a:bodyPr>
          <a:lstStyle/>
          <a:p>
            <a:r>
              <a:rPr lang="en-US" sz="3200" dirty="0"/>
              <a:t>WEAKNESSES IN THEIR SYSTEM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3" name="TextBox 2">
            <a:extLst>
              <a:ext uri="{FF2B5EF4-FFF2-40B4-BE49-F238E27FC236}">
                <a16:creationId xmlns:a16="http://schemas.microsoft.com/office/drawing/2014/main" id="{E0F0EB64-9E1E-4384-A591-DAD47564D9E8}"/>
              </a:ext>
            </a:extLst>
          </p:cNvPr>
          <p:cNvSpPr txBox="1"/>
          <p:nvPr/>
        </p:nvSpPr>
        <p:spPr>
          <a:xfrm>
            <a:off x="6500684" y="763486"/>
            <a:ext cx="5599611" cy="2585323"/>
          </a:xfrm>
          <a:prstGeom prst="rect">
            <a:avLst/>
          </a:prstGeom>
          <a:noFill/>
        </p:spPr>
        <p:txBody>
          <a:bodyPr wrap="square" rtlCol="0">
            <a:spAutoFit/>
          </a:bodyPr>
          <a:lstStyle/>
          <a:p>
            <a:r>
              <a:rPr lang="en-US" dirty="0"/>
              <a:t>The leaders in this industry give presentations where they clearly list the obstacles or weaknesses in their technology that they struggled to overcome. Below is a list of examples. This is why they needed to UPGRADE the system in order to get the tech to work well enough to achieve their goals.  </a:t>
            </a:r>
          </a:p>
          <a:p>
            <a:endParaRPr lang="en-US" dirty="0"/>
          </a:p>
          <a:p>
            <a:r>
              <a:rPr lang="en-US" dirty="0"/>
              <a:t>They couldn’t get the electromagnetic waves across the old network. </a:t>
            </a:r>
          </a:p>
        </p:txBody>
      </p:sp>
      <p:sp>
        <p:nvSpPr>
          <p:cNvPr id="5" name="TextBox 4">
            <a:extLst>
              <a:ext uri="{FF2B5EF4-FFF2-40B4-BE49-F238E27FC236}">
                <a16:creationId xmlns:a16="http://schemas.microsoft.com/office/drawing/2014/main" id="{DEC87F72-A0A3-4644-AEE2-7D526D9132DC}"/>
              </a:ext>
            </a:extLst>
          </p:cNvPr>
          <p:cNvSpPr txBox="1"/>
          <p:nvPr/>
        </p:nvSpPr>
        <p:spPr>
          <a:xfrm>
            <a:off x="6500684" y="3575253"/>
            <a:ext cx="4423954" cy="3139321"/>
          </a:xfrm>
          <a:prstGeom prst="rect">
            <a:avLst/>
          </a:prstGeom>
          <a:noFill/>
        </p:spPr>
        <p:txBody>
          <a:bodyPr wrap="square" rtlCol="0">
            <a:spAutoFit/>
          </a:bodyPr>
          <a:lstStyle/>
          <a:p>
            <a:r>
              <a:rPr lang="en-US" b="1" dirty="0"/>
              <a:t>Problems with the old system:</a:t>
            </a:r>
            <a:br>
              <a:rPr lang="en-US" dirty="0"/>
            </a:br>
            <a:br>
              <a:rPr lang="en-US" dirty="0"/>
            </a:br>
            <a:r>
              <a:rPr lang="en-US" dirty="0"/>
              <a:t>Free space</a:t>
            </a:r>
            <a:br>
              <a:rPr lang="en-US" dirty="0"/>
            </a:br>
            <a:r>
              <a:rPr lang="en-US" dirty="0"/>
              <a:t>Signal absorption</a:t>
            </a:r>
            <a:br>
              <a:rPr lang="en-US" dirty="0"/>
            </a:br>
            <a:r>
              <a:rPr lang="en-US" dirty="0"/>
              <a:t>Interference</a:t>
            </a:r>
            <a:br>
              <a:rPr lang="en-US" dirty="0"/>
            </a:br>
            <a:r>
              <a:rPr lang="en-US" dirty="0"/>
              <a:t>Line of sight propagation</a:t>
            </a:r>
            <a:br>
              <a:rPr lang="en-US" dirty="0"/>
            </a:br>
            <a:r>
              <a:rPr lang="en-US" dirty="0"/>
              <a:t>Fading</a:t>
            </a:r>
            <a:br>
              <a:rPr lang="en-US" dirty="0"/>
            </a:br>
            <a:r>
              <a:rPr lang="en-US" dirty="0"/>
              <a:t>Doppler Effects</a:t>
            </a:r>
            <a:br>
              <a:rPr lang="en-US" dirty="0"/>
            </a:br>
            <a:r>
              <a:rPr lang="en-US" dirty="0"/>
              <a:t>Distance (especially 60GHz and </a:t>
            </a:r>
            <a:r>
              <a:rPr lang="en-US" dirty="0" err="1"/>
              <a:t>Thz</a:t>
            </a:r>
            <a:r>
              <a:rPr lang="en-US" dirty="0"/>
              <a:t> bands)</a:t>
            </a:r>
            <a:br>
              <a:rPr lang="en-US" dirty="0"/>
            </a:br>
            <a:r>
              <a:rPr lang="en-US" dirty="0"/>
              <a:t>Energy consumption</a:t>
            </a:r>
            <a:br>
              <a:rPr lang="en-US" dirty="0"/>
            </a:br>
            <a:r>
              <a:rPr lang="en-US" dirty="0"/>
              <a:t>Coverage</a:t>
            </a:r>
          </a:p>
        </p:txBody>
      </p:sp>
      <p:pic>
        <p:nvPicPr>
          <p:cNvPr id="1026" name="Picture 2" descr="9 REASONS WHY CELL PHONE SIGNALS SUDDENLY GO BAD">
            <a:extLst>
              <a:ext uri="{FF2B5EF4-FFF2-40B4-BE49-F238E27FC236}">
                <a16:creationId xmlns:a16="http://schemas.microsoft.com/office/drawing/2014/main" id="{7E83E514-B46B-4378-8262-F6D97F7A1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07" y="967823"/>
            <a:ext cx="6096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9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543397" y="81989"/>
            <a:ext cx="10740779" cy="584775"/>
          </a:xfrm>
          <a:prstGeom prst="rect">
            <a:avLst/>
          </a:prstGeom>
          <a:noFill/>
        </p:spPr>
        <p:txBody>
          <a:bodyPr wrap="square" rtlCol="0">
            <a:spAutoFit/>
          </a:bodyPr>
          <a:lstStyle/>
          <a:p>
            <a:r>
              <a:rPr lang="en-US" sz="3200" dirty="0"/>
              <a:t>METAMATERIALS TERAHERTZ SOFTWARE DEFINED</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42EC760E-2FE6-46A2-BD0F-5F218B8B2B85}"/>
              </a:ext>
            </a:extLst>
          </p:cNvPr>
          <p:cNvPicPr>
            <a:picLocks noChangeAspect="1"/>
          </p:cNvPicPr>
          <p:nvPr/>
        </p:nvPicPr>
        <p:blipFill>
          <a:blip r:embed="rId2"/>
          <a:stretch>
            <a:fillRect/>
          </a:stretch>
        </p:blipFill>
        <p:spPr>
          <a:xfrm>
            <a:off x="315610" y="750457"/>
            <a:ext cx="4797080" cy="2534649"/>
          </a:xfrm>
          <a:prstGeom prst="rect">
            <a:avLst/>
          </a:prstGeom>
        </p:spPr>
      </p:pic>
      <p:sp>
        <p:nvSpPr>
          <p:cNvPr id="3" name="TextBox 2">
            <a:extLst>
              <a:ext uri="{FF2B5EF4-FFF2-40B4-BE49-F238E27FC236}">
                <a16:creationId xmlns:a16="http://schemas.microsoft.com/office/drawing/2014/main" id="{0F990AEE-4FB5-4B91-ABE5-5605971F9A28}"/>
              </a:ext>
            </a:extLst>
          </p:cNvPr>
          <p:cNvSpPr txBox="1"/>
          <p:nvPr/>
        </p:nvSpPr>
        <p:spPr>
          <a:xfrm>
            <a:off x="5355772" y="943763"/>
            <a:ext cx="5895703" cy="3693319"/>
          </a:xfrm>
          <a:prstGeom prst="rect">
            <a:avLst/>
          </a:prstGeom>
          <a:noFill/>
        </p:spPr>
        <p:txBody>
          <a:bodyPr wrap="square" rtlCol="0">
            <a:spAutoFit/>
          </a:bodyPr>
          <a:lstStyle/>
          <a:p>
            <a:r>
              <a:rPr lang="en-US" dirty="0"/>
              <a:t>From our last presentation, Metamaterials Terahertz software defined is the suite of nanoscale technologies with the terahertz frequency range.</a:t>
            </a:r>
          </a:p>
          <a:p>
            <a:endParaRPr lang="en-US" dirty="0"/>
          </a:p>
          <a:p>
            <a:r>
              <a:rPr lang="en-US" dirty="0"/>
              <a:t>These technologies were basically “on hold” to the commercial world by governments (even though they were developed). They were released in 2017 as part of an infrastructure upgrade to the Global Information Network, which would be further initiated 3 years later with the graphenation of the population through the COVID Injections.  </a:t>
            </a:r>
          </a:p>
          <a:p>
            <a:endParaRPr lang="en-US" dirty="0"/>
          </a:p>
          <a:p>
            <a:endParaRPr lang="en-US" dirty="0"/>
          </a:p>
        </p:txBody>
      </p:sp>
      <p:pic>
        <p:nvPicPr>
          <p:cNvPr id="5" name="Picture 4">
            <a:extLst>
              <a:ext uri="{FF2B5EF4-FFF2-40B4-BE49-F238E27FC236}">
                <a16:creationId xmlns:a16="http://schemas.microsoft.com/office/drawing/2014/main" id="{160A2DD9-672C-4781-9686-95A74CFE85A6}"/>
              </a:ext>
            </a:extLst>
          </p:cNvPr>
          <p:cNvPicPr>
            <a:picLocks noChangeAspect="1"/>
          </p:cNvPicPr>
          <p:nvPr/>
        </p:nvPicPr>
        <p:blipFill>
          <a:blip r:embed="rId3"/>
          <a:stretch>
            <a:fillRect/>
          </a:stretch>
        </p:blipFill>
        <p:spPr>
          <a:xfrm>
            <a:off x="382379" y="4141747"/>
            <a:ext cx="4538723" cy="2462357"/>
          </a:xfrm>
          <a:prstGeom prst="rect">
            <a:avLst/>
          </a:prstGeom>
        </p:spPr>
      </p:pic>
      <p:sp>
        <p:nvSpPr>
          <p:cNvPr id="6" name="TextBox 5">
            <a:extLst>
              <a:ext uri="{FF2B5EF4-FFF2-40B4-BE49-F238E27FC236}">
                <a16:creationId xmlns:a16="http://schemas.microsoft.com/office/drawing/2014/main" id="{97D765F8-C470-43C8-9974-6C5E87D35700}"/>
              </a:ext>
            </a:extLst>
          </p:cNvPr>
          <p:cNvSpPr txBox="1"/>
          <p:nvPr/>
        </p:nvSpPr>
        <p:spPr>
          <a:xfrm>
            <a:off x="5355772" y="4436910"/>
            <a:ext cx="5782492" cy="1754326"/>
          </a:xfrm>
          <a:prstGeom prst="rect">
            <a:avLst/>
          </a:prstGeom>
          <a:noFill/>
        </p:spPr>
        <p:txBody>
          <a:bodyPr wrap="square" rtlCol="0">
            <a:spAutoFit/>
          </a:bodyPr>
          <a:lstStyle/>
          <a:p>
            <a:r>
              <a:rPr lang="en-US" dirty="0"/>
              <a:t>Ian Akyildiz and Josepe Jornet are Industry leaders in all things “Internet of Things”. (IOT IOB IONT etc.)</a:t>
            </a:r>
          </a:p>
          <a:p>
            <a:endParaRPr lang="en-US" dirty="0"/>
          </a:p>
          <a:p>
            <a:r>
              <a:rPr lang="en-US" dirty="0"/>
              <a:t>These materials are GRAPHENE BASED which is a necessary part of these new technologies and what was needed to get them to work. Hence the upgrade. </a:t>
            </a:r>
          </a:p>
        </p:txBody>
      </p:sp>
      <p:sp>
        <p:nvSpPr>
          <p:cNvPr id="7" name="TextBox 6">
            <a:extLst>
              <a:ext uri="{FF2B5EF4-FFF2-40B4-BE49-F238E27FC236}">
                <a16:creationId xmlns:a16="http://schemas.microsoft.com/office/drawing/2014/main" id="{E287FC88-3118-443C-AA36-61EEC33F9CE6}"/>
              </a:ext>
            </a:extLst>
          </p:cNvPr>
          <p:cNvSpPr txBox="1"/>
          <p:nvPr/>
        </p:nvSpPr>
        <p:spPr>
          <a:xfrm>
            <a:off x="678511" y="3385941"/>
            <a:ext cx="4336868" cy="369332"/>
          </a:xfrm>
          <a:prstGeom prst="rect">
            <a:avLst/>
          </a:prstGeom>
          <a:noFill/>
        </p:spPr>
        <p:txBody>
          <a:bodyPr wrap="square" rtlCol="0">
            <a:spAutoFit/>
          </a:bodyPr>
          <a:lstStyle/>
          <a:p>
            <a:r>
              <a:rPr lang="en-US" dirty="0"/>
              <a:t>“COVID Vaccines are bio-nano machines”</a:t>
            </a:r>
          </a:p>
        </p:txBody>
      </p:sp>
    </p:spTree>
    <p:extLst>
      <p:ext uri="{BB962C8B-B14F-4D97-AF65-F5344CB8AC3E}">
        <p14:creationId xmlns:p14="http://schemas.microsoft.com/office/powerpoint/2010/main" val="389444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121545" y="81989"/>
            <a:ext cx="6370798" cy="584775"/>
          </a:xfrm>
          <a:prstGeom prst="rect">
            <a:avLst/>
          </a:prstGeom>
          <a:noFill/>
        </p:spPr>
        <p:txBody>
          <a:bodyPr wrap="square" rtlCol="0">
            <a:spAutoFit/>
          </a:bodyPr>
          <a:lstStyle/>
          <a:p>
            <a:r>
              <a:rPr lang="en-US" sz="3200" dirty="0"/>
              <a:t>CYBER-PHYSICAL BACKBONE</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C15CEC59-CC64-4BB7-A3DD-A072509D45DA}"/>
              </a:ext>
            </a:extLst>
          </p:cNvPr>
          <p:cNvPicPr>
            <a:picLocks noChangeAspect="1"/>
          </p:cNvPicPr>
          <p:nvPr/>
        </p:nvPicPr>
        <p:blipFill>
          <a:blip r:embed="rId2"/>
          <a:stretch>
            <a:fillRect/>
          </a:stretch>
        </p:blipFill>
        <p:spPr>
          <a:xfrm>
            <a:off x="365760" y="1407502"/>
            <a:ext cx="5000666" cy="3327083"/>
          </a:xfrm>
          <a:prstGeom prst="rect">
            <a:avLst/>
          </a:prstGeom>
        </p:spPr>
      </p:pic>
      <p:sp>
        <p:nvSpPr>
          <p:cNvPr id="3" name="TextBox 2">
            <a:extLst>
              <a:ext uri="{FF2B5EF4-FFF2-40B4-BE49-F238E27FC236}">
                <a16:creationId xmlns:a16="http://schemas.microsoft.com/office/drawing/2014/main" id="{FBB4DF91-9EE9-4C28-B77E-B0BDEC175D49}"/>
              </a:ext>
            </a:extLst>
          </p:cNvPr>
          <p:cNvSpPr txBox="1"/>
          <p:nvPr/>
        </p:nvSpPr>
        <p:spPr>
          <a:xfrm>
            <a:off x="6176922" y="1489908"/>
            <a:ext cx="5843451" cy="5078313"/>
          </a:xfrm>
          <a:prstGeom prst="rect">
            <a:avLst/>
          </a:prstGeom>
          <a:noFill/>
        </p:spPr>
        <p:txBody>
          <a:bodyPr wrap="square" rtlCol="0">
            <a:spAutoFit/>
          </a:bodyPr>
          <a:lstStyle/>
          <a:p>
            <a:r>
              <a:rPr lang="en-US" b="1" u="sng" dirty="0"/>
              <a:t>A cyber-physical system ( CPS) </a:t>
            </a:r>
            <a:r>
              <a:rPr lang="en-US" dirty="0"/>
              <a:t>or intelligent system is a computer system in which a mechanism is controlled or monitored by computer-based algorithms.</a:t>
            </a:r>
          </a:p>
          <a:p>
            <a:endParaRPr lang="en-US" dirty="0"/>
          </a:p>
          <a:p>
            <a:r>
              <a:rPr lang="en-US" u="sng" dirty="0"/>
              <a:t>A backbone or core network </a:t>
            </a:r>
            <a:r>
              <a:rPr lang="en-US" dirty="0"/>
              <a:t>is a part of a computer network which interconnects networks, providing a path for the exchange of information between different LANs or subnetworks. A backbone can tie together diverse networks in the same building, in different buildings in a campus environment, or over wide areas.</a:t>
            </a:r>
          </a:p>
          <a:p>
            <a:endParaRPr lang="en-US" dirty="0"/>
          </a:p>
          <a:p>
            <a:r>
              <a:rPr lang="en-US" dirty="0"/>
              <a:t>cyber-physical systems (CPS) and the Internet of Things (IoT) are converging over time to include a common emphasis on hybrid systems of interacting digital, analog, physical, and human components (from NIST)</a:t>
            </a:r>
          </a:p>
          <a:p>
            <a:endParaRPr lang="en-US" b="1" u="sng" dirty="0"/>
          </a:p>
          <a:p>
            <a:r>
              <a:rPr lang="en-US" b="1" u="sng" dirty="0"/>
              <a:t>“Load Balancing” </a:t>
            </a:r>
            <a:r>
              <a:rPr lang="en-US" dirty="0"/>
              <a:t>term that means to test the ability to transmit signals over the new networks they just installed. </a:t>
            </a:r>
          </a:p>
        </p:txBody>
      </p:sp>
      <p:sp>
        <p:nvSpPr>
          <p:cNvPr id="5" name="TextBox 4">
            <a:extLst>
              <a:ext uri="{FF2B5EF4-FFF2-40B4-BE49-F238E27FC236}">
                <a16:creationId xmlns:a16="http://schemas.microsoft.com/office/drawing/2014/main" id="{F670C97D-A997-4C63-BE16-052C6A98176D}"/>
              </a:ext>
            </a:extLst>
          </p:cNvPr>
          <p:cNvSpPr txBox="1"/>
          <p:nvPr/>
        </p:nvSpPr>
        <p:spPr>
          <a:xfrm>
            <a:off x="365760" y="4761824"/>
            <a:ext cx="5000666" cy="2031325"/>
          </a:xfrm>
          <a:prstGeom prst="rect">
            <a:avLst/>
          </a:prstGeom>
          <a:noFill/>
        </p:spPr>
        <p:txBody>
          <a:bodyPr wrap="square" rtlCol="0">
            <a:spAutoFit/>
          </a:bodyPr>
          <a:lstStyle/>
          <a:p>
            <a:r>
              <a:rPr lang="en-US" dirty="0"/>
              <a:t>IEEE Paper:</a:t>
            </a:r>
            <a:br>
              <a:rPr lang="en-US" dirty="0"/>
            </a:br>
            <a:br>
              <a:rPr lang="en-US" dirty="0"/>
            </a:br>
            <a:r>
              <a:rPr lang="en-US" b="1" dirty="0"/>
              <a:t>Industrial Cyberphysical Systems: A Backbone of the Fourth Industrial Revolution</a:t>
            </a:r>
          </a:p>
          <a:p>
            <a:endParaRPr lang="en-US" dirty="0"/>
          </a:p>
          <a:p>
            <a:r>
              <a:rPr lang="en-US" dirty="0"/>
              <a:t>This Infrastructure was deployed in 2017. Same Year the Terahertz Metamaterials were deployed. </a:t>
            </a:r>
          </a:p>
        </p:txBody>
      </p:sp>
      <p:sp>
        <p:nvSpPr>
          <p:cNvPr id="6" name="TextBox 5">
            <a:extLst>
              <a:ext uri="{FF2B5EF4-FFF2-40B4-BE49-F238E27FC236}">
                <a16:creationId xmlns:a16="http://schemas.microsoft.com/office/drawing/2014/main" id="{253786CE-EEC0-4248-9A39-8C9A85927C8D}"/>
              </a:ext>
            </a:extLst>
          </p:cNvPr>
          <p:cNvSpPr txBox="1"/>
          <p:nvPr/>
        </p:nvSpPr>
        <p:spPr>
          <a:xfrm>
            <a:off x="2802069" y="666764"/>
            <a:ext cx="11575782" cy="646331"/>
          </a:xfrm>
          <a:prstGeom prst="rect">
            <a:avLst/>
          </a:prstGeom>
          <a:noFill/>
        </p:spPr>
        <p:txBody>
          <a:bodyPr wrap="square" rtlCol="0">
            <a:spAutoFit/>
          </a:bodyPr>
          <a:lstStyle/>
          <a:p>
            <a:r>
              <a:rPr lang="en-US" dirty="0"/>
              <a:t>NEW SYSTEM INFRASTRUCTURE INCLUDES EVERYTHING:</a:t>
            </a:r>
            <a:br>
              <a:rPr lang="en-US" dirty="0"/>
            </a:br>
            <a:r>
              <a:rPr lang="en-US" dirty="0"/>
              <a:t>5G TOWERS, SATELLITES, METAMATERIALS, FIBEROPTICS ETC.</a:t>
            </a:r>
          </a:p>
        </p:txBody>
      </p:sp>
    </p:spTree>
    <p:extLst>
      <p:ext uri="{BB962C8B-B14F-4D97-AF65-F5344CB8AC3E}">
        <p14:creationId xmlns:p14="http://schemas.microsoft.com/office/powerpoint/2010/main" val="329839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832952" y="81989"/>
            <a:ext cx="4526095" cy="584775"/>
          </a:xfrm>
          <a:prstGeom prst="rect">
            <a:avLst/>
          </a:prstGeom>
          <a:noFill/>
        </p:spPr>
        <p:txBody>
          <a:bodyPr wrap="square" rtlCol="0">
            <a:spAutoFit/>
          </a:bodyPr>
          <a:lstStyle/>
          <a:p>
            <a:r>
              <a:rPr lang="en-US" sz="3200" dirty="0"/>
              <a:t>THE SYSTEM UPGRADE</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696CC021-FBFE-45D9-AE5F-702C22A1AFB7}"/>
              </a:ext>
            </a:extLst>
          </p:cNvPr>
          <p:cNvSpPr txBox="1"/>
          <p:nvPr/>
        </p:nvSpPr>
        <p:spPr>
          <a:xfrm>
            <a:off x="1557233" y="5457186"/>
            <a:ext cx="5947576" cy="1200329"/>
          </a:xfrm>
          <a:prstGeom prst="rect">
            <a:avLst/>
          </a:prstGeom>
          <a:noFill/>
        </p:spPr>
        <p:txBody>
          <a:bodyPr wrap="square" rtlCol="0">
            <a:spAutoFit/>
          </a:bodyPr>
          <a:lstStyle/>
          <a:p>
            <a:r>
              <a:rPr lang="en-US" dirty="0"/>
              <a:t>Even with all the technology they had developed up to this  point, it still wasn’t doing what they wanted it to (meaning control humans) at the levels of speed and efficiency that they needed.  So they did a full system upgrade.</a:t>
            </a:r>
          </a:p>
        </p:txBody>
      </p:sp>
      <p:sp>
        <p:nvSpPr>
          <p:cNvPr id="3" name="TextBox 2">
            <a:extLst>
              <a:ext uri="{FF2B5EF4-FFF2-40B4-BE49-F238E27FC236}">
                <a16:creationId xmlns:a16="http://schemas.microsoft.com/office/drawing/2014/main" id="{4DC6CC43-007C-48DA-A364-CE626F609D93}"/>
              </a:ext>
            </a:extLst>
          </p:cNvPr>
          <p:cNvSpPr txBox="1"/>
          <p:nvPr/>
        </p:nvSpPr>
        <p:spPr>
          <a:xfrm>
            <a:off x="3980619" y="4062072"/>
            <a:ext cx="5669280" cy="1200329"/>
          </a:xfrm>
          <a:prstGeom prst="rect">
            <a:avLst/>
          </a:prstGeom>
          <a:noFill/>
        </p:spPr>
        <p:txBody>
          <a:bodyPr wrap="square" rtlCol="0">
            <a:spAutoFit/>
          </a:bodyPr>
          <a:lstStyle/>
          <a:p>
            <a:r>
              <a:rPr lang="en-US" dirty="0"/>
              <a:t>This upgrade was initiated in 2017 when they installed the infrastructure for the new system known as the cyber-physical backbone. No one in the non tech world even noticed. The IEEE world however knew all about it.  </a:t>
            </a:r>
          </a:p>
        </p:txBody>
      </p:sp>
      <p:sp>
        <p:nvSpPr>
          <p:cNvPr id="5" name="TextBox 4">
            <a:extLst>
              <a:ext uri="{FF2B5EF4-FFF2-40B4-BE49-F238E27FC236}">
                <a16:creationId xmlns:a16="http://schemas.microsoft.com/office/drawing/2014/main" id="{B6106596-AD14-40B3-A5A7-1D0786E64AA6}"/>
              </a:ext>
            </a:extLst>
          </p:cNvPr>
          <p:cNvSpPr txBox="1"/>
          <p:nvPr/>
        </p:nvSpPr>
        <p:spPr>
          <a:xfrm>
            <a:off x="5249289" y="2024718"/>
            <a:ext cx="6000206" cy="2031325"/>
          </a:xfrm>
          <a:prstGeom prst="rect">
            <a:avLst/>
          </a:prstGeom>
          <a:noFill/>
        </p:spPr>
        <p:txBody>
          <a:bodyPr wrap="square" rtlCol="0">
            <a:spAutoFit/>
          </a:bodyPr>
          <a:lstStyle/>
          <a:p>
            <a:r>
              <a:rPr lang="en-US" dirty="0"/>
              <a:t>Once the infrastructure was deployed they then </a:t>
            </a:r>
            <a:r>
              <a:rPr lang="en-US" dirty="0" err="1"/>
              <a:t>graphenated</a:t>
            </a:r>
            <a:r>
              <a:rPr lang="en-US" dirty="0"/>
              <a:t> the population through creating a fake pandemic, making people shelter in place (for better tracking and tracing abilities) and injected most of the worlds population with graphene. They needed the graphene injected (big difference from bioaccumulation) in peoples bodies for the amplification of the signals.  </a:t>
            </a:r>
          </a:p>
        </p:txBody>
      </p:sp>
      <p:sp>
        <p:nvSpPr>
          <p:cNvPr id="6" name="TextBox 5">
            <a:extLst>
              <a:ext uri="{FF2B5EF4-FFF2-40B4-BE49-F238E27FC236}">
                <a16:creationId xmlns:a16="http://schemas.microsoft.com/office/drawing/2014/main" id="{7FDA7B9C-C06C-4E1E-BCCE-FC507F7E4E00}"/>
              </a:ext>
            </a:extLst>
          </p:cNvPr>
          <p:cNvSpPr txBox="1"/>
          <p:nvPr/>
        </p:nvSpPr>
        <p:spPr>
          <a:xfrm>
            <a:off x="7125063" y="689956"/>
            <a:ext cx="5377733" cy="923330"/>
          </a:xfrm>
          <a:prstGeom prst="rect">
            <a:avLst/>
          </a:prstGeom>
          <a:noFill/>
        </p:spPr>
        <p:txBody>
          <a:bodyPr wrap="square" rtlCol="0">
            <a:spAutoFit/>
          </a:bodyPr>
          <a:lstStyle/>
          <a:p>
            <a:r>
              <a:rPr lang="en-US" dirty="0"/>
              <a:t>The new system with the </a:t>
            </a:r>
            <a:r>
              <a:rPr lang="en-US" dirty="0" err="1"/>
              <a:t>graphenated</a:t>
            </a:r>
            <a:r>
              <a:rPr lang="en-US" dirty="0"/>
              <a:t> population is now ready for the deployment of 15 minute smart cities as a means to control the worlds population. </a:t>
            </a:r>
          </a:p>
        </p:txBody>
      </p:sp>
      <p:pic>
        <p:nvPicPr>
          <p:cNvPr id="7" name="Picture 6">
            <a:extLst>
              <a:ext uri="{FF2B5EF4-FFF2-40B4-BE49-F238E27FC236}">
                <a16:creationId xmlns:a16="http://schemas.microsoft.com/office/drawing/2014/main" id="{EDF6A904-FF8E-4BA9-936E-B2203310DB8E}"/>
              </a:ext>
            </a:extLst>
          </p:cNvPr>
          <p:cNvPicPr>
            <a:picLocks noChangeAspect="1"/>
          </p:cNvPicPr>
          <p:nvPr/>
        </p:nvPicPr>
        <p:blipFill>
          <a:blip r:embed="rId2"/>
          <a:stretch>
            <a:fillRect/>
          </a:stretch>
        </p:blipFill>
        <p:spPr>
          <a:xfrm>
            <a:off x="600891" y="5301072"/>
            <a:ext cx="743695" cy="1223600"/>
          </a:xfrm>
          <a:prstGeom prst="rect">
            <a:avLst/>
          </a:prstGeom>
        </p:spPr>
      </p:pic>
      <p:pic>
        <p:nvPicPr>
          <p:cNvPr id="8" name="Picture 7">
            <a:extLst>
              <a:ext uri="{FF2B5EF4-FFF2-40B4-BE49-F238E27FC236}">
                <a16:creationId xmlns:a16="http://schemas.microsoft.com/office/drawing/2014/main" id="{C68EBD21-4B3E-402F-A83C-439A355031B7}"/>
              </a:ext>
            </a:extLst>
          </p:cNvPr>
          <p:cNvPicPr>
            <a:picLocks noChangeAspect="1"/>
          </p:cNvPicPr>
          <p:nvPr/>
        </p:nvPicPr>
        <p:blipFill>
          <a:blip r:embed="rId3"/>
          <a:stretch>
            <a:fillRect/>
          </a:stretch>
        </p:blipFill>
        <p:spPr>
          <a:xfrm>
            <a:off x="2002971" y="4167051"/>
            <a:ext cx="1903536" cy="1033640"/>
          </a:xfrm>
          <a:prstGeom prst="rect">
            <a:avLst/>
          </a:prstGeom>
        </p:spPr>
      </p:pic>
      <p:pic>
        <p:nvPicPr>
          <p:cNvPr id="10" name="Picture 9">
            <a:extLst>
              <a:ext uri="{FF2B5EF4-FFF2-40B4-BE49-F238E27FC236}">
                <a16:creationId xmlns:a16="http://schemas.microsoft.com/office/drawing/2014/main" id="{5908BE11-4C3D-4E0D-BDA9-22CAE6DF1DB0}"/>
              </a:ext>
            </a:extLst>
          </p:cNvPr>
          <p:cNvPicPr>
            <a:picLocks noChangeAspect="1"/>
          </p:cNvPicPr>
          <p:nvPr/>
        </p:nvPicPr>
        <p:blipFill rotWithShape="1">
          <a:blip r:embed="rId4"/>
          <a:srcRect t="1035"/>
          <a:stretch/>
        </p:blipFill>
        <p:spPr>
          <a:xfrm>
            <a:off x="4009558" y="2176277"/>
            <a:ext cx="1239731" cy="1635858"/>
          </a:xfrm>
          <a:prstGeom prst="rect">
            <a:avLst/>
          </a:prstGeom>
        </p:spPr>
      </p:pic>
      <p:pic>
        <p:nvPicPr>
          <p:cNvPr id="11" name="Picture 10">
            <a:extLst>
              <a:ext uri="{FF2B5EF4-FFF2-40B4-BE49-F238E27FC236}">
                <a16:creationId xmlns:a16="http://schemas.microsoft.com/office/drawing/2014/main" id="{8474561B-9EA0-4769-83EC-1D11131501BB}"/>
              </a:ext>
            </a:extLst>
          </p:cNvPr>
          <p:cNvPicPr>
            <a:picLocks noChangeAspect="1"/>
          </p:cNvPicPr>
          <p:nvPr/>
        </p:nvPicPr>
        <p:blipFill>
          <a:blip r:embed="rId5"/>
          <a:stretch>
            <a:fillRect/>
          </a:stretch>
        </p:blipFill>
        <p:spPr>
          <a:xfrm>
            <a:off x="5424260" y="808651"/>
            <a:ext cx="1733070" cy="1185785"/>
          </a:xfrm>
          <a:prstGeom prst="rect">
            <a:avLst/>
          </a:prstGeom>
        </p:spPr>
      </p:pic>
      <p:cxnSp>
        <p:nvCxnSpPr>
          <p:cNvPr id="13" name="Straight Arrow Connector 12">
            <a:extLst>
              <a:ext uri="{FF2B5EF4-FFF2-40B4-BE49-F238E27FC236}">
                <a16:creationId xmlns:a16="http://schemas.microsoft.com/office/drawing/2014/main" id="{AF1F62C3-5073-40CC-87C2-4C8F5EBD169A}"/>
              </a:ext>
            </a:extLst>
          </p:cNvPr>
          <p:cNvCxnSpPr>
            <a:cxnSpLocks/>
          </p:cNvCxnSpPr>
          <p:nvPr/>
        </p:nvCxnSpPr>
        <p:spPr>
          <a:xfrm flipV="1">
            <a:off x="304800" y="830885"/>
            <a:ext cx="4554583" cy="43698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87EF81-4CE2-4C4F-8E0B-5B00A712BF74}"/>
              </a:ext>
            </a:extLst>
          </p:cNvPr>
          <p:cNvSpPr txBox="1"/>
          <p:nvPr/>
        </p:nvSpPr>
        <p:spPr>
          <a:xfrm>
            <a:off x="-42363" y="5042557"/>
            <a:ext cx="748937" cy="1446550"/>
          </a:xfrm>
          <a:prstGeom prst="rect">
            <a:avLst/>
          </a:prstGeom>
          <a:noFill/>
        </p:spPr>
        <p:txBody>
          <a:bodyPr wrap="square" rtlCol="0">
            <a:spAutoFit/>
          </a:bodyPr>
          <a:lstStyle/>
          <a:p>
            <a:r>
              <a:rPr lang="en-US" sz="8800" dirty="0">
                <a:solidFill>
                  <a:srgbClr val="00B0F0"/>
                </a:solidFill>
              </a:rPr>
              <a:t>1</a:t>
            </a:r>
          </a:p>
        </p:txBody>
      </p:sp>
      <p:sp>
        <p:nvSpPr>
          <p:cNvPr id="16" name="TextBox 15">
            <a:extLst>
              <a:ext uri="{FF2B5EF4-FFF2-40B4-BE49-F238E27FC236}">
                <a16:creationId xmlns:a16="http://schemas.microsoft.com/office/drawing/2014/main" id="{2656AECC-AE76-470E-8787-87A984E14096}"/>
              </a:ext>
            </a:extLst>
          </p:cNvPr>
          <p:cNvSpPr txBox="1"/>
          <p:nvPr/>
        </p:nvSpPr>
        <p:spPr>
          <a:xfrm>
            <a:off x="1342555" y="3826233"/>
            <a:ext cx="748937" cy="1446550"/>
          </a:xfrm>
          <a:prstGeom prst="rect">
            <a:avLst/>
          </a:prstGeom>
          <a:noFill/>
        </p:spPr>
        <p:txBody>
          <a:bodyPr wrap="square" rtlCol="0">
            <a:spAutoFit/>
          </a:bodyPr>
          <a:lstStyle/>
          <a:p>
            <a:r>
              <a:rPr lang="en-US" sz="8800" dirty="0">
                <a:solidFill>
                  <a:srgbClr val="00B0F0"/>
                </a:solidFill>
              </a:rPr>
              <a:t>2</a:t>
            </a:r>
          </a:p>
        </p:txBody>
      </p:sp>
      <p:sp>
        <p:nvSpPr>
          <p:cNvPr id="17" name="TextBox 16">
            <a:extLst>
              <a:ext uri="{FF2B5EF4-FFF2-40B4-BE49-F238E27FC236}">
                <a16:creationId xmlns:a16="http://schemas.microsoft.com/office/drawing/2014/main" id="{6D3C2727-8A94-436B-9BB7-414EEF961B0D}"/>
              </a:ext>
            </a:extLst>
          </p:cNvPr>
          <p:cNvSpPr txBox="1"/>
          <p:nvPr/>
        </p:nvSpPr>
        <p:spPr>
          <a:xfrm>
            <a:off x="3128738" y="2155361"/>
            <a:ext cx="748937" cy="1446550"/>
          </a:xfrm>
          <a:prstGeom prst="rect">
            <a:avLst/>
          </a:prstGeom>
          <a:noFill/>
        </p:spPr>
        <p:txBody>
          <a:bodyPr wrap="square" rtlCol="0">
            <a:spAutoFit/>
          </a:bodyPr>
          <a:lstStyle/>
          <a:p>
            <a:r>
              <a:rPr lang="en-US" sz="8800" dirty="0">
                <a:solidFill>
                  <a:srgbClr val="00B0F0"/>
                </a:solidFill>
              </a:rPr>
              <a:t>3</a:t>
            </a:r>
          </a:p>
        </p:txBody>
      </p:sp>
      <p:sp>
        <p:nvSpPr>
          <p:cNvPr id="18" name="TextBox 17">
            <a:extLst>
              <a:ext uri="{FF2B5EF4-FFF2-40B4-BE49-F238E27FC236}">
                <a16:creationId xmlns:a16="http://schemas.microsoft.com/office/drawing/2014/main" id="{352F5C69-9317-49C9-A999-817F02D63425}"/>
              </a:ext>
            </a:extLst>
          </p:cNvPr>
          <p:cNvSpPr txBox="1"/>
          <p:nvPr/>
        </p:nvSpPr>
        <p:spPr>
          <a:xfrm>
            <a:off x="4629423" y="423576"/>
            <a:ext cx="748937" cy="1446550"/>
          </a:xfrm>
          <a:prstGeom prst="rect">
            <a:avLst/>
          </a:prstGeom>
          <a:noFill/>
        </p:spPr>
        <p:txBody>
          <a:bodyPr wrap="square" rtlCol="0">
            <a:spAutoFit/>
          </a:bodyPr>
          <a:lstStyle/>
          <a:p>
            <a:r>
              <a:rPr lang="en-US" sz="8800" dirty="0">
                <a:solidFill>
                  <a:srgbClr val="00B0F0"/>
                </a:solidFill>
              </a:rPr>
              <a:t>4</a:t>
            </a:r>
          </a:p>
        </p:txBody>
      </p:sp>
    </p:spTree>
    <p:extLst>
      <p:ext uri="{BB962C8B-B14F-4D97-AF65-F5344CB8AC3E}">
        <p14:creationId xmlns:p14="http://schemas.microsoft.com/office/powerpoint/2010/main" val="162994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974142" y="48584"/>
            <a:ext cx="1958286" cy="584775"/>
          </a:xfrm>
          <a:prstGeom prst="rect">
            <a:avLst/>
          </a:prstGeom>
          <a:noFill/>
        </p:spPr>
        <p:txBody>
          <a:bodyPr wrap="square" rtlCol="0">
            <a:spAutoFit/>
          </a:bodyPr>
          <a:lstStyle/>
          <a:p>
            <a:r>
              <a:rPr lang="en-US" sz="3200" dirty="0"/>
              <a:t>TIMELINE</a:t>
            </a:r>
          </a:p>
        </p:txBody>
      </p:sp>
      <p:sp>
        <p:nvSpPr>
          <p:cNvPr id="4" name="TextBox 3">
            <a:extLst>
              <a:ext uri="{FF2B5EF4-FFF2-40B4-BE49-F238E27FC236}">
                <a16:creationId xmlns:a16="http://schemas.microsoft.com/office/drawing/2014/main" id="{4919BA9E-57F3-4A77-B3AC-9B275419A6E5}"/>
              </a:ext>
            </a:extLst>
          </p:cNvPr>
          <p:cNvSpPr txBox="1"/>
          <p:nvPr/>
        </p:nvSpPr>
        <p:spPr>
          <a:xfrm>
            <a:off x="4511175" y="1439516"/>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cxnSp>
        <p:nvCxnSpPr>
          <p:cNvPr id="3" name="Straight Connector 2">
            <a:extLst>
              <a:ext uri="{FF2B5EF4-FFF2-40B4-BE49-F238E27FC236}">
                <a16:creationId xmlns:a16="http://schemas.microsoft.com/office/drawing/2014/main" id="{B322B192-FFBA-4762-81CA-63DAC5506700}"/>
              </a:ext>
            </a:extLst>
          </p:cNvPr>
          <p:cNvCxnSpPr>
            <a:cxnSpLocks/>
          </p:cNvCxnSpPr>
          <p:nvPr/>
        </p:nvCxnSpPr>
        <p:spPr>
          <a:xfrm>
            <a:off x="5382417" y="829340"/>
            <a:ext cx="29554" cy="508767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D00F550-1F37-475F-A5E1-BE8E964C91EE}"/>
              </a:ext>
            </a:extLst>
          </p:cNvPr>
          <p:cNvCxnSpPr>
            <a:cxnSpLocks/>
          </p:cNvCxnSpPr>
          <p:nvPr/>
        </p:nvCxnSpPr>
        <p:spPr>
          <a:xfrm flipH="1">
            <a:off x="5411091" y="1481468"/>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4EE960-5F59-40F3-A7D6-15821E65AE3A}"/>
              </a:ext>
            </a:extLst>
          </p:cNvPr>
          <p:cNvSpPr txBox="1"/>
          <p:nvPr/>
        </p:nvSpPr>
        <p:spPr>
          <a:xfrm>
            <a:off x="6312768" y="1851618"/>
            <a:ext cx="4212384" cy="369332"/>
          </a:xfrm>
          <a:prstGeom prst="rect">
            <a:avLst/>
          </a:prstGeom>
          <a:noFill/>
        </p:spPr>
        <p:txBody>
          <a:bodyPr wrap="square" rtlCol="0">
            <a:spAutoFit/>
          </a:bodyPr>
          <a:lstStyle/>
          <a:p>
            <a:r>
              <a:rPr lang="en-US" dirty="0"/>
              <a:t>WIRELESS BODY AREA NETORK (WBAN)</a:t>
            </a:r>
          </a:p>
        </p:txBody>
      </p:sp>
      <p:sp>
        <p:nvSpPr>
          <p:cNvPr id="10" name="TextBox 9">
            <a:extLst>
              <a:ext uri="{FF2B5EF4-FFF2-40B4-BE49-F238E27FC236}">
                <a16:creationId xmlns:a16="http://schemas.microsoft.com/office/drawing/2014/main" id="{E9317818-F01A-43C7-BE8F-4CAA1F199594}"/>
              </a:ext>
            </a:extLst>
          </p:cNvPr>
          <p:cNvSpPr txBox="1"/>
          <p:nvPr/>
        </p:nvSpPr>
        <p:spPr>
          <a:xfrm>
            <a:off x="8659093" y="3112382"/>
            <a:ext cx="4212384" cy="369332"/>
          </a:xfrm>
          <a:prstGeom prst="rect">
            <a:avLst/>
          </a:prstGeom>
          <a:noFill/>
        </p:spPr>
        <p:txBody>
          <a:bodyPr wrap="square" rtlCol="0">
            <a:spAutoFit/>
          </a:bodyPr>
          <a:lstStyle/>
          <a:p>
            <a:r>
              <a:rPr lang="en-US" dirty="0"/>
              <a:t>CYBER-PHYSICAL BACKBONE</a:t>
            </a:r>
          </a:p>
        </p:txBody>
      </p:sp>
      <p:sp>
        <p:nvSpPr>
          <p:cNvPr id="11" name="TextBox 10">
            <a:extLst>
              <a:ext uri="{FF2B5EF4-FFF2-40B4-BE49-F238E27FC236}">
                <a16:creationId xmlns:a16="http://schemas.microsoft.com/office/drawing/2014/main" id="{A3CE040D-27B3-421B-ADBC-B0E705E4BC4C}"/>
              </a:ext>
            </a:extLst>
          </p:cNvPr>
          <p:cNvSpPr txBox="1"/>
          <p:nvPr/>
        </p:nvSpPr>
        <p:spPr>
          <a:xfrm>
            <a:off x="6312768" y="4593153"/>
            <a:ext cx="5371333" cy="369332"/>
          </a:xfrm>
          <a:prstGeom prst="rect">
            <a:avLst/>
          </a:prstGeom>
          <a:noFill/>
        </p:spPr>
        <p:txBody>
          <a:bodyPr wrap="square" rtlCol="0">
            <a:spAutoFit/>
          </a:bodyPr>
          <a:lstStyle/>
          <a:p>
            <a:r>
              <a:rPr lang="en-US" dirty="0"/>
              <a:t>COVID DEPLOYMENT GRAPHENATED POPULATION</a:t>
            </a:r>
          </a:p>
        </p:txBody>
      </p:sp>
      <p:sp>
        <p:nvSpPr>
          <p:cNvPr id="12" name="TextBox 11">
            <a:extLst>
              <a:ext uri="{FF2B5EF4-FFF2-40B4-BE49-F238E27FC236}">
                <a16:creationId xmlns:a16="http://schemas.microsoft.com/office/drawing/2014/main" id="{E57FB945-F1BA-45BB-8C42-41A07EFBAE1A}"/>
              </a:ext>
            </a:extLst>
          </p:cNvPr>
          <p:cNvSpPr txBox="1"/>
          <p:nvPr/>
        </p:nvSpPr>
        <p:spPr>
          <a:xfrm>
            <a:off x="8659093" y="3543008"/>
            <a:ext cx="5371333" cy="646331"/>
          </a:xfrm>
          <a:prstGeom prst="rect">
            <a:avLst/>
          </a:prstGeom>
          <a:noFill/>
        </p:spPr>
        <p:txBody>
          <a:bodyPr wrap="square" rtlCol="0">
            <a:spAutoFit/>
          </a:bodyPr>
          <a:lstStyle/>
          <a:p>
            <a:r>
              <a:rPr lang="en-US" dirty="0"/>
              <a:t>METAMATERIALS -TERAHERTZ </a:t>
            </a:r>
            <a:br>
              <a:rPr lang="en-US" dirty="0"/>
            </a:br>
            <a:r>
              <a:rPr lang="en-US" dirty="0"/>
              <a:t>SOFTWARE DEFINED</a:t>
            </a:r>
          </a:p>
        </p:txBody>
      </p:sp>
      <p:sp>
        <p:nvSpPr>
          <p:cNvPr id="13" name="TextBox 12">
            <a:extLst>
              <a:ext uri="{FF2B5EF4-FFF2-40B4-BE49-F238E27FC236}">
                <a16:creationId xmlns:a16="http://schemas.microsoft.com/office/drawing/2014/main" id="{AFF97191-0D3C-460E-B7EA-98DB26505E4D}"/>
              </a:ext>
            </a:extLst>
          </p:cNvPr>
          <p:cNvSpPr txBox="1"/>
          <p:nvPr/>
        </p:nvSpPr>
        <p:spPr>
          <a:xfrm>
            <a:off x="6312768" y="3130736"/>
            <a:ext cx="2278333" cy="369332"/>
          </a:xfrm>
          <a:prstGeom prst="rect">
            <a:avLst/>
          </a:prstGeom>
          <a:noFill/>
        </p:spPr>
        <p:txBody>
          <a:bodyPr wrap="square" rtlCol="0">
            <a:spAutoFit/>
          </a:bodyPr>
          <a:lstStyle/>
          <a:p>
            <a:r>
              <a:rPr lang="en-US" dirty="0"/>
              <a:t>SYSTEM UPGRADE</a:t>
            </a:r>
          </a:p>
        </p:txBody>
      </p:sp>
      <p:sp>
        <p:nvSpPr>
          <p:cNvPr id="14" name="TextBox 13">
            <a:extLst>
              <a:ext uri="{FF2B5EF4-FFF2-40B4-BE49-F238E27FC236}">
                <a16:creationId xmlns:a16="http://schemas.microsoft.com/office/drawing/2014/main" id="{4A2392E4-1112-43A6-9F3D-996189E28A31}"/>
              </a:ext>
            </a:extLst>
          </p:cNvPr>
          <p:cNvSpPr txBox="1"/>
          <p:nvPr/>
        </p:nvSpPr>
        <p:spPr>
          <a:xfrm>
            <a:off x="6331056" y="1296802"/>
            <a:ext cx="4212384" cy="369332"/>
          </a:xfrm>
          <a:prstGeom prst="rect">
            <a:avLst/>
          </a:prstGeom>
          <a:noFill/>
        </p:spPr>
        <p:txBody>
          <a:bodyPr wrap="square" rtlCol="0">
            <a:spAutoFit/>
          </a:bodyPr>
          <a:lstStyle/>
          <a:p>
            <a:r>
              <a:rPr lang="en-US" dirty="0"/>
              <a:t>BIOSENSORS</a:t>
            </a:r>
          </a:p>
        </p:txBody>
      </p:sp>
      <p:sp>
        <p:nvSpPr>
          <p:cNvPr id="8" name="TextBox 7">
            <a:extLst>
              <a:ext uri="{FF2B5EF4-FFF2-40B4-BE49-F238E27FC236}">
                <a16:creationId xmlns:a16="http://schemas.microsoft.com/office/drawing/2014/main" id="{D24FC588-4D64-49B8-8E45-301C4E0B3271}"/>
              </a:ext>
            </a:extLst>
          </p:cNvPr>
          <p:cNvSpPr txBox="1"/>
          <p:nvPr/>
        </p:nvSpPr>
        <p:spPr>
          <a:xfrm>
            <a:off x="4481681" y="1112136"/>
            <a:ext cx="691116" cy="369332"/>
          </a:xfrm>
          <a:prstGeom prst="rect">
            <a:avLst/>
          </a:prstGeom>
          <a:noFill/>
        </p:spPr>
        <p:txBody>
          <a:bodyPr wrap="square" rtlCol="0">
            <a:spAutoFit/>
          </a:bodyPr>
          <a:lstStyle/>
          <a:p>
            <a:r>
              <a:rPr lang="en-US" dirty="0"/>
              <a:t>1956</a:t>
            </a:r>
          </a:p>
        </p:txBody>
      </p:sp>
      <p:sp>
        <p:nvSpPr>
          <p:cNvPr id="16" name="TextBox 15">
            <a:extLst>
              <a:ext uri="{FF2B5EF4-FFF2-40B4-BE49-F238E27FC236}">
                <a16:creationId xmlns:a16="http://schemas.microsoft.com/office/drawing/2014/main" id="{6A970B74-4A2E-4FC5-B1A9-1B569D6FF98B}"/>
              </a:ext>
            </a:extLst>
          </p:cNvPr>
          <p:cNvSpPr txBox="1"/>
          <p:nvPr/>
        </p:nvSpPr>
        <p:spPr>
          <a:xfrm>
            <a:off x="4481681" y="1951562"/>
            <a:ext cx="691116" cy="369332"/>
          </a:xfrm>
          <a:prstGeom prst="rect">
            <a:avLst/>
          </a:prstGeom>
          <a:noFill/>
        </p:spPr>
        <p:txBody>
          <a:bodyPr wrap="square" rtlCol="0">
            <a:spAutoFit/>
          </a:bodyPr>
          <a:lstStyle/>
          <a:p>
            <a:r>
              <a:rPr lang="en-US" dirty="0"/>
              <a:t>1995</a:t>
            </a:r>
          </a:p>
        </p:txBody>
      </p:sp>
      <p:sp>
        <p:nvSpPr>
          <p:cNvPr id="17" name="TextBox 16">
            <a:extLst>
              <a:ext uri="{FF2B5EF4-FFF2-40B4-BE49-F238E27FC236}">
                <a16:creationId xmlns:a16="http://schemas.microsoft.com/office/drawing/2014/main" id="{333937EC-0DCE-4226-892B-E9BABC3E7CD3}"/>
              </a:ext>
            </a:extLst>
          </p:cNvPr>
          <p:cNvSpPr txBox="1"/>
          <p:nvPr/>
        </p:nvSpPr>
        <p:spPr>
          <a:xfrm>
            <a:off x="4511175" y="3130736"/>
            <a:ext cx="691116" cy="369332"/>
          </a:xfrm>
          <a:prstGeom prst="rect">
            <a:avLst/>
          </a:prstGeom>
          <a:noFill/>
        </p:spPr>
        <p:txBody>
          <a:bodyPr wrap="square" rtlCol="0">
            <a:spAutoFit/>
          </a:bodyPr>
          <a:lstStyle/>
          <a:p>
            <a:r>
              <a:rPr lang="en-US" dirty="0"/>
              <a:t>2017</a:t>
            </a:r>
          </a:p>
        </p:txBody>
      </p:sp>
      <p:sp>
        <p:nvSpPr>
          <p:cNvPr id="18" name="TextBox 17">
            <a:extLst>
              <a:ext uri="{FF2B5EF4-FFF2-40B4-BE49-F238E27FC236}">
                <a16:creationId xmlns:a16="http://schemas.microsoft.com/office/drawing/2014/main" id="{681694CF-3384-4054-AC24-35B0AC5C1F13}"/>
              </a:ext>
            </a:extLst>
          </p:cNvPr>
          <p:cNvSpPr txBox="1"/>
          <p:nvPr/>
        </p:nvSpPr>
        <p:spPr>
          <a:xfrm>
            <a:off x="4360753" y="4593153"/>
            <a:ext cx="1388377" cy="369332"/>
          </a:xfrm>
          <a:prstGeom prst="rect">
            <a:avLst/>
          </a:prstGeom>
          <a:noFill/>
        </p:spPr>
        <p:txBody>
          <a:bodyPr wrap="square" rtlCol="0">
            <a:spAutoFit/>
          </a:bodyPr>
          <a:lstStyle/>
          <a:p>
            <a:r>
              <a:rPr lang="en-US" dirty="0"/>
              <a:t>2019-22</a:t>
            </a:r>
          </a:p>
        </p:txBody>
      </p:sp>
      <p:sp>
        <p:nvSpPr>
          <p:cNvPr id="19" name="TextBox 18">
            <a:extLst>
              <a:ext uri="{FF2B5EF4-FFF2-40B4-BE49-F238E27FC236}">
                <a16:creationId xmlns:a16="http://schemas.microsoft.com/office/drawing/2014/main" id="{258A781C-7B2B-4912-9320-28983BAE8D62}"/>
              </a:ext>
            </a:extLst>
          </p:cNvPr>
          <p:cNvSpPr txBox="1"/>
          <p:nvPr/>
        </p:nvSpPr>
        <p:spPr>
          <a:xfrm>
            <a:off x="4360753" y="5516706"/>
            <a:ext cx="1162184" cy="369332"/>
          </a:xfrm>
          <a:prstGeom prst="rect">
            <a:avLst/>
          </a:prstGeom>
          <a:noFill/>
        </p:spPr>
        <p:txBody>
          <a:bodyPr wrap="square" rtlCol="0">
            <a:spAutoFit/>
          </a:bodyPr>
          <a:lstStyle/>
          <a:p>
            <a:r>
              <a:rPr lang="en-US" dirty="0"/>
              <a:t>FUTURE</a:t>
            </a:r>
          </a:p>
        </p:txBody>
      </p:sp>
      <p:sp>
        <p:nvSpPr>
          <p:cNvPr id="20" name="TextBox 19">
            <a:extLst>
              <a:ext uri="{FF2B5EF4-FFF2-40B4-BE49-F238E27FC236}">
                <a16:creationId xmlns:a16="http://schemas.microsoft.com/office/drawing/2014/main" id="{0429DF88-DCDC-4B40-BDE6-87AA4CC8EF1D}"/>
              </a:ext>
            </a:extLst>
          </p:cNvPr>
          <p:cNvSpPr txBox="1"/>
          <p:nvPr/>
        </p:nvSpPr>
        <p:spPr>
          <a:xfrm>
            <a:off x="6300684" y="5516706"/>
            <a:ext cx="5371333" cy="369332"/>
          </a:xfrm>
          <a:prstGeom prst="rect">
            <a:avLst/>
          </a:prstGeom>
          <a:noFill/>
        </p:spPr>
        <p:txBody>
          <a:bodyPr wrap="square" rtlCol="0">
            <a:spAutoFit/>
          </a:bodyPr>
          <a:lstStyle/>
          <a:p>
            <a:r>
              <a:rPr lang="en-US" dirty="0"/>
              <a:t>15 MINUTE SMART CITIES POPULATION CONTROL</a:t>
            </a:r>
          </a:p>
        </p:txBody>
      </p:sp>
      <p:pic>
        <p:nvPicPr>
          <p:cNvPr id="22" name="Picture 21">
            <a:extLst>
              <a:ext uri="{FF2B5EF4-FFF2-40B4-BE49-F238E27FC236}">
                <a16:creationId xmlns:a16="http://schemas.microsoft.com/office/drawing/2014/main" id="{C7968D16-5278-4B05-A5F8-2EF411378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818"/>
            <a:ext cx="4360753" cy="2490398"/>
          </a:xfrm>
          <a:prstGeom prst="rect">
            <a:avLst/>
          </a:prstGeom>
        </p:spPr>
      </p:pic>
      <p:sp>
        <p:nvSpPr>
          <p:cNvPr id="23" name="TextBox 22">
            <a:extLst>
              <a:ext uri="{FF2B5EF4-FFF2-40B4-BE49-F238E27FC236}">
                <a16:creationId xmlns:a16="http://schemas.microsoft.com/office/drawing/2014/main" id="{E065D5E7-FCF4-4F15-84C2-160DD970D0C0}"/>
              </a:ext>
            </a:extLst>
          </p:cNvPr>
          <p:cNvSpPr txBox="1"/>
          <p:nvPr/>
        </p:nvSpPr>
        <p:spPr>
          <a:xfrm>
            <a:off x="1060593" y="917278"/>
            <a:ext cx="2726900" cy="369332"/>
          </a:xfrm>
          <a:prstGeom prst="rect">
            <a:avLst/>
          </a:prstGeom>
          <a:noFill/>
        </p:spPr>
        <p:txBody>
          <a:bodyPr wrap="square" rtlCol="0">
            <a:spAutoFit/>
          </a:bodyPr>
          <a:lstStyle/>
          <a:p>
            <a:r>
              <a:rPr lang="en-US" dirty="0"/>
              <a:t>“YE SHALL BE AS GODS”</a:t>
            </a:r>
          </a:p>
        </p:txBody>
      </p:sp>
      <p:cxnSp>
        <p:nvCxnSpPr>
          <p:cNvPr id="24" name="Straight Connector 23">
            <a:extLst>
              <a:ext uri="{FF2B5EF4-FFF2-40B4-BE49-F238E27FC236}">
                <a16:creationId xmlns:a16="http://schemas.microsoft.com/office/drawing/2014/main" id="{F339F511-EBBB-481C-8D42-A5B94E45756C}"/>
              </a:ext>
            </a:extLst>
          </p:cNvPr>
          <p:cNvCxnSpPr>
            <a:cxnSpLocks/>
          </p:cNvCxnSpPr>
          <p:nvPr/>
        </p:nvCxnSpPr>
        <p:spPr>
          <a:xfrm flipH="1">
            <a:off x="5411093" y="2038057"/>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F342AF-334A-4FA4-99EC-2D62D81587DF}"/>
              </a:ext>
            </a:extLst>
          </p:cNvPr>
          <p:cNvCxnSpPr>
            <a:cxnSpLocks/>
          </p:cNvCxnSpPr>
          <p:nvPr/>
        </p:nvCxnSpPr>
        <p:spPr>
          <a:xfrm flipH="1">
            <a:off x="5423177" y="3315402"/>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0B95E6-CEE0-4F6F-9D76-EAD24CB24790}"/>
              </a:ext>
            </a:extLst>
          </p:cNvPr>
          <p:cNvCxnSpPr>
            <a:cxnSpLocks/>
          </p:cNvCxnSpPr>
          <p:nvPr/>
        </p:nvCxnSpPr>
        <p:spPr>
          <a:xfrm flipH="1">
            <a:off x="5382417" y="4777819"/>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C15418-99FC-4184-8620-6B34ECDC828F}"/>
              </a:ext>
            </a:extLst>
          </p:cNvPr>
          <p:cNvCxnSpPr>
            <a:cxnSpLocks/>
          </p:cNvCxnSpPr>
          <p:nvPr/>
        </p:nvCxnSpPr>
        <p:spPr>
          <a:xfrm flipH="1">
            <a:off x="5411092" y="5701372"/>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6977132-2807-40F7-B3AE-84AD7BD5087F}"/>
              </a:ext>
            </a:extLst>
          </p:cNvPr>
          <p:cNvSpPr txBox="1"/>
          <p:nvPr/>
        </p:nvSpPr>
        <p:spPr>
          <a:xfrm>
            <a:off x="318977" y="4295553"/>
            <a:ext cx="3704615" cy="1200329"/>
          </a:xfrm>
          <a:prstGeom prst="rect">
            <a:avLst/>
          </a:prstGeom>
          <a:noFill/>
        </p:spPr>
        <p:txBody>
          <a:bodyPr wrap="square" rtlCol="0">
            <a:spAutoFit/>
          </a:bodyPr>
          <a:lstStyle/>
          <a:p>
            <a:r>
              <a:rPr lang="en-US" dirty="0"/>
              <a:t>THIS IS TRANSHUMANISM</a:t>
            </a:r>
            <a:br>
              <a:rPr lang="en-US" dirty="0"/>
            </a:br>
            <a:r>
              <a:rPr lang="en-US" dirty="0"/>
              <a:t>THE 4</a:t>
            </a:r>
            <a:r>
              <a:rPr lang="en-US" baseline="30000" dirty="0"/>
              <a:t>TH</a:t>
            </a:r>
            <a:r>
              <a:rPr lang="en-US" dirty="0"/>
              <a:t> INDUSTRIAL REVOLUTION</a:t>
            </a:r>
            <a:br>
              <a:rPr lang="en-US" dirty="0"/>
            </a:br>
            <a:r>
              <a:rPr lang="en-US" dirty="0"/>
              <a:t>AS IN THE DAYS OF NOAH</a:t>
            </a:r>
            <a:br>
              <a:rPr lang="en-US" dirty="0"/>
            </a:br>
            <a:endParaRPr lang="en-US" dirty="0"/>
          </a:p>
        </p:txBody>
      </p:sp>
      <p:cxnSp>
        <p:nvCxnSpPr>
          <p:cNvPr id="30" name="Straight Connector 29">
            <a:extLst>
              <a:ext uri="{FF2B5EF4-FFF2-40B4-BE49-F238E27FC236}">
                <a16:creationId xmlns:a16="http://schemas.microsoft.com/office/drawing/2014/main" id="{FD3E1107-0853-4C5A-B929-F12C13BC2166}"/>
              </a:ext>
            </a:extLst>
          </p:cNvPr>
          <p:cNvCxnSpPr>
            <a:cxnSpLocks/>
          </p:cNvCxnSpPr>
          <p:nvPr/>
        </p:nvCxnSpPr>
        <p:spPr>
          <a:xfrm flipH="1">
            <a:off x="5362043" y="815161"/>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A472570-76A5-4214-A988-7CA631207386}"/>
              </a:ext>
            </a:extLst>
          </p:cNvPr>
          <p:cNvSpPr txBox="1"/>
          <p:nvPr/>
        </p:nvSpPr>
        <p:spPr>
          <a:xfrm>
            <a:off x="6331056" y="662261"/>
            <a:ext cx="4682134" cy="646331"/>
          </a:xfrm>
          <a:prstGeom prst="rect">
            <a:avLst/>
          </a:prstGeom>
          <a:noFill/>
        </p:spPr>
        <p:txBody>
          <a:bodyPr wrap="square" rtlCol="0">
            <a:spAutoFit/>
          </a:bodyPr>
          <a:lstStyle/>
          <a:p>
            <a:r>
              <a:rPr lang="en-US" dirty="0"/>
              <a:t>THE FIRST LIE IN RECORDED HISTORY</a:t>
            </a:r>
            <a:br>
              <a:rPr lang="en-US" dirty="0"/>
            </a:br>
            <a:r>
              <a:rPr lang="en-US" dirty="0"/>
              <a:t>(they have been lying to you this whole time)</a:t>
            </a:r>
          </a:p>
        </p:txBody>
      </p:sp>
    </p:spTree>
    <p:extLst>
      <p:ext uri="{BB962C8B-B14F-4D97-AF65-F5344CB8AC3E}">
        <p14:creationId xmlns:p14="http://schemas.microsoft.com/office/powerpoint/2010/main" val="321357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F32145C-4679-42A8-8221-6E330478C9EA}"/>
              </a:ext>
            </a:extLst>
          </p:cNvPr>
          <p:cNvSpPr/>
          <p:nvPr/>
        </p:nvSpPr>
        <p:spPr>
          <a:xfrm>
            <a:off x="5413772" y="3391855"/>
            <a:ext cx="1543555" cy="84441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C6E2A3F-8550-4358-9517-5D5AC174582D}"/>
              </a:ext>
            </a:extLst>
          </p:cNvPr>
          <p:cNvSpPr/>
          <p:nvPr/>
        </p:nvSpPr>
        <p:spPr>
          <a:xfrm>
            <a:off x="10062089" y="3382528"/>
            <a:ext cx="1543555" cy="844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56403D-7A9C-4495-AA6B-B3B91A6E568E}"/>
              </a:ext>
            </a:extLst>
          </p:cNvPr>
          <p:cNvSpPr/>
          <p:nvPr/>
        </p:nvSpPr>
        <p:spPr>
          <a:xfrm>
            <a:off x="7439530" y="2358021"/>
            <a:ext cx="2095210" cy="3092116"/>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65597" y="173364"/>
            <a:ext cx="12271309" cy="584775"/>
          </a:xfrm>
          <a:prstGeom prst="rect">
            <a:avLst/>
          </a:prstGeom>
          <a:noFill/>
        </p:spPr>
        <p:txBody>
          <a:bodyPr wrap="square" rtlCol="0">
            <a:spAutoFit/>
          </a:bodyPr>
          <a:lstStyle/>
          <a:p>
            <a:r>
              <a:rPr lang="en-US" sz="3200" dirty="0"/>
              <a:t>FIGHTING EVIL TECH WITH GOOD TECH ON THE SAME TECH LEVEL</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29C8D1CF-8606-4127-93DE-2853C800809C}"/>
              </a:ext>
            </a:extLst>
          </p:cNvPr>
          <p:cNvSpPr txBox="1"/>
          <p:nvPr/>
        </p:nvSpPr>
        <p:spPr>
          <a:xfrm>
            <a:off x="601577" y="956310"/>
            <a:ext cx="11117179" cy="1200329"/>
          </a:xfrm>
          <a:prstGeom prst="rect">
            <a:avLst/>
          </a:prstGeom>
          <a:noFill/>
        </p:spPr>
        <p:txBody>
          <a:bodyPr wrap="square" rtlCol="0">
            <a:spAutoFit/>
          </a:bodyPr>
          <a:lstStyle/>
          <a:p>
            <a:r>
              <a:rPr lang="en-US" dirty="0"/>
              <a:t>We make products by hand here for EMF protection. These products are based on orgone energy, which is a healthy life preserving energy field generated by a composite of metal powders mixed in an epoxy resin. The end result is something called orgonite. Orgonite uses piezoelectricity, surface area, morphogenetic fields, and backscatter to preserve energy. It can also help fight back against the bad tech. </a:t>
            </a:r>
          </a:p>
        </p:txBody>
      </p:sp>
      <p:pic>
        <p:nvPicPr>
          <p:cNvPr id="3" name="Picture 2">
            <a:extLst>
              <a:ext uri="{FF2B5EF4-FFF2-40B4-BE49-F238E27FC236}">
                <a16:creationId xmlns:a16="http://schemas.microsoft.com/office/drawing/2014/main" id="{342F33C1-0043-457A-815C-A9727519C0D1}"/>
              </a:ext>
            </a:extLst>
          </p:cNvPr>
          <p:cNvPicPr>
            <a:picLocks noChangeAspect="1"/>
          </p:cNvPicPr>
          <p:nvPr/>
        </p:nvPicPr>
        <p:blipFill>
          <a:blip r:embed="rId2"/>
          <a:stretch>
            <a:fillRect/>
          </a:stretch>
        </p:blipFill>
        <p:spPr>
          <a:xfrm flipH="1">
            <a:off x="265597" y="2731168"/>
            <a:ext cx="4914498" cy="3092116"/>
          </a:xfrm>
          <a:prstGeom prst="rect">
            <a:avLst/>
          </a:prstGeom>
        </p:spPr>
      </p:pic>
      <p:sp>
        <p:nvSpPr>
          <p:cNvPr id="5" name="TextBox 4">
            <a:extLst>
              <a:ext uri="{FF2B5EF4-FFF2-40B4-BE49-F238E27FC236}">
                <a16:creationId xmlns:a16="http://schemas.microsoft.com/office/drawing/2014/main" id="{16305BE8-8950-4481-BD09-42185838F0AE}"/>
              </a:ext>
            </a:extLst>
          </p:cNvPr>
          <p:cNvSpPr txBox="1"/>
          <p:nvPr/>
        </p:nvSpPr>
        <p:spPr>
          <a:xfrm>
            <a:off x="5468352" y="3624102"/>
            <a:ext cx="1383631" cy="369332"/>
          </a:xfrm>
          <a:prstGeom prst="rect">
            <a:avLst/>
          </a:prstGeom>
          <a:noFill/>
        </p:spPr>
        <p:txBody>
          <a:bodyPr wrap="square" rtlCol="0">
            <a:spAutoFit/>
          </a:bodyPr>
          <a:lstStyle/>
          <a:p>
            <a:r>
              <a:rPr lang="en-US" dirty="0"/>
              <a:t>THEIR TECH</a:t>
            </a:r>
          </a:p>
        </p:txBody>
      </p:sp>
      <p:sp>
        <p:nvSpPr>
          <p:cNvPr id="8" name="TextBox 7">
            <a:extLst>
              <a:ext uri="{FF2B5EF4-FFF2-40B4-BE49-F238E27FC236}">
                <a16:creationId xmlns:a16="http://schemas.microsoft.com/office/drawing/2014/main" id="{D11BCF3F-8897-4B65-9850-ED834565A699}"/>
              </a:ext>
            </a:extLst>
          </p:cNvPr>
          <p:cNvSpPr txBox="1"/>
          <p:nvPr/>
        </p:nvSpPr>
        <p:spPr>
          <a:xfrm>
            <a:off x="10222013" y="3583732"/>
            <a:ext cx="1383631" cy="369332"/>
          </a:xfrm>
          <a:prstGeom prst="rect">
            <a:avLst/>
          </a:prstGeom>
          <a:noFill/>
        </p:spPr>
        <p:txBody>
          <a:bodyPr wrap="square" rtlCol="0">
            <a:spAutoFit/>
          </a:bodyPr>
          <a:lstStyle/>
          <a:p>
            <a:r>
              <a:rPr lang="en-US" dirty="0"/>
              <a:t>OUR TECH</a:t>
            </a:r>
          </a:p>
        </p:txBody>
      </p:sp>
      <p:sp>
        <p:nvSpPr>
          <p:cNvPr id="10" name="TextBox 9">
            <a:extLst>
              <a:ext uri="{FF2B5EF4-FFF2-40B4-BE49-F238E27FC236}">
                <a16:creationId xmlns:a16="http://schemas.microsoft.com/office/drawing/2014/main" id="{D494A2ED-F3B0-457F-AE9C-30ADE54E492E}"/>
              </a:ext>
            </a:extLst>
          </p:cNvPr>
          <p:cNvSpPr txBox="1"/>
          <p:nvPr/>
        </p:nvSpPr>
        <p:spPr>
          <a:xfrm>
            <a:off x="7810212" y="2736411"/>
            <a:ext cx="1776663" cy="369332"/>
          </a:xfrm>
          <a:prstGeom prst="rect">
            <a:avLst/>
          </a:prstGeom>
          <a:noFill/>
        </p:spPr>
        <p:txBody>
          <a:bodyPr wrap="square" rtlCol="0">
            <a:spAutoFit/>
          </a:bodyPr>
          <a:lstStyle/>
          <a:p>
            <a:r>
              <a:rPr lang="en-US" dirty="0"/>
              <a:t>Piezoelectric</a:t>
            </a:r>
          </a:p>
        </p:txBody>
      </p:sp>
      <p:sp>
        <p:nvSpPr>
          <p:cNvPr id="11" name="TextBox 10">
            <a:extLst>
              <a:ext uri="{FF2B5EF4-FFF2-40B4-BE49-F238E27FC236}">
                <a16:creationId xmlns:a16="http://schemas.microsoft.com/office/drawing/2014/main" id="{AD85E32B-F56B-4FD9-8B57-714693A3545B}"/>
              </a:ext>
            </a:extLst>
          </p:cNvPr>
          <p:cNvSpPr txBox="1"/>
          <p:nvPr/>
        </p:nvSpPr>
        <p:spPr>
          <a:xfrm>
            <a:off x="7810214" y="3336056"/>
            <a:ext cx="1383631" cy="369332"/>
          </a:xfrm>
          <a:prstGeom prst="rect">
            <a:avLst/>
          </a:prstGeom>
          <a:noFill/>
        </p:spPr>
        <p:txBody>
          <a:bodyPr wrap="square" rtlCol="0">
            <a:spAutoFit/>
          </a:bodyPr>
          <a:lstStyle/>
          <a:p>
            <a:r>
              <a:rPr lang="en-US" dirty="0"/>
              <a:t>Back Scatter</a:t>
            </a:r>
          </a:p>
        </p:txBody>
      </p:sp>
      <p:sp>
        <p:nvSpPr>
          <p:cNvPr id="12" name="TextBox 11">
            <a:extLst>
              <a:ext uri="{FF2B5EF4-FFF2-40B4-BE49-F238E27FC236}">
                <a16:creationId xmlns:a16="http://schemas.microsoft.com/office/drawing/2014/main" id="{B3260E3A-C274-4022-815D-A474136F7811}"/>
              </a:ext>
            </a:extLst>
          </p:cNvPr>
          <p:cNvSpPr txBox="1"/>
          <p:nvPr/>
        </p:nvSpPr>
        <p:spPr>
          <a:xfrm>
            <a:off x="7469319" y="3904079"/>
            <a:ext cx="3449052" cy="369332"/>
          </a:xfrm>
          <a:prstGeom prst="rect">
            <a:avLst/>
          </a:prstGeom>
          <a:noFill/>
        </p:spPr>
        <p:txBody>
          <a:bodyPr wrap="square" rtlCol="0">
            <a:spAutoFit/>
          </a:bodyPr>
          <a:lstStyle/>
          <a:p>
            <a:r>
              <a:rPr lang="en-US" dirty="0"/>
              <a:t>Morphogenetic Field</a:t>
            </a:r>
          </a:p>
        </p:txBody>
      </p:sp>
      <p:sp>
        <p:nvSpPr>
          <p:cNvPr id="13" name="TextBox 12">
            <a:extLst>
              <a:ext uri="{FF2B5EF4-FFF2-40B4-BE49-F238E27FC236}">
                <a16:creationId xmlns:a16="http://schemas.microsoft.com/office/drawing/2014/main" id="{0C894383-ADA7-4BA8-B3CD-475F27B28A6B}"/>
              </a:ext>
            </a:extLst>
          </p:cNvPr>
          <p:cNvSpPr txBox="1"/>
          <p:nvPr/>
        </p:nvSpPr>
        <p:spPr>
          <a:xfrm>
            <a:off x="7810213" y="4555719"/>
            <a:ext cx="1776662" cy="369332"/>
          </a:xfrm>
          <a:prstGeom prst="rect">
            <a:avLst/>
          </a:prstGeom>
          <a:noFill/>
        </p:spPr>
        <p:txBody>
          <a:bodyPr wrap="square" rtlCol="0">
            <a:spAutoFit/>
          </a:bodyPr>
          <a:lstStyle/>
          <a:p>
            <a:r>
              <a:rPr lang="en-US" dirty="0"/>
              <a:t>Surface Area</a:t>
            </a:r>
          </a:p>
        </p:txBody>
      </p:sp>
      <p:cxnSp>
        <p:nvCxnSpPr>
          <p:cNvPr id="17" name="Straight Connector 16">
            <a:extLst>
              <a:ext uri="{FF2B5EF4-FFF2-40B4-BE49-F238E27FC236}">
                <a16:creationId xmlns:a16="http://schemas.microsoft.com/office/drawing/2014/main" id="{C9819182-C63F-432D-AB15-E590C89A61BD}"/>
              </a:ext>
            </a:extLst>
          </p:cNvPr>
          <p:cNvCxnSpPr>
            <a:stCxn id="6" idx="6"/>
          </p:cNvCxnSpPr>
          <p:nvPr/>
        </p:nvCxnSpPr>
        <p:spPr>
          <a:xfrm flipV="1">
            <a:off x="6957327" y="3808768"/>
            <a:ext cx="479908" cy="5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F8F488-2187-47C9-A587-4F90C1854095}"/>
              </a:ext>
            </a:extLst>
          </p:cNvPr>
          <p:cNvCxnSpPr/>
          <p:nvPr/>
        </p:nvCxnSpPr>
        <p:spPr>
          <a:xfrm flipV="1">
            <a:off x="9569494" y="3768398"/>
            <a:ext cx="479908" cy="5293"/>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8E30F-DA59-46E2-B4D9-68E186AE2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474" y="5180808"/>
            <a:ext cx="3826164" cy="1480551"/>
          </a:xfrm>
          <a:prstGeom prst="rect">
            <a:avLst/>
          </a:prstGeom>
        </p:spPr>
      </p:pic>
    </p:spTree>
    <p:extLst>
      <p:ext uri="{BB962C8B-B14F-4D97-AF65-F5344CB8AC3E}">
        <p14:creationId xmlns:p14="http://schemas.microsoft.com/office/powerpoint/2010/main" val="2078884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181018" y="0"/>
            <a:ext cx="9314295" cy="584775"/>
          </a:xfrm>
          <a:prstGeom prst="rect">
            <a:avLst/>
          </a:prstGeom>
          <a:noFill/>
        </p:spPr>
        <p:txBody>
          <a:bodyPr wrap="square" rtlCol="0">
            <a:spAutoFit/>
          </a:bodyPr>
          <a:lstStyle/>
          <a:p>
            <a:r>
              <a:rPr lang="en-US" sz="3200" dirty="0"/>
              <a:t>“HOPE AND TIVON BIOSENSOR CHALLENGE”</a:t>
            </a:r>
          </a:p>
        </p:txBody>
      </p:sp>
      <p:sp>
        <p:nvSpPr>
          <p:cNvPr id="4" name="TextBox 3">
            <a:extLst>
              <a:ext uri="{FF2B5EF4-FFF2-40B4-BE49-F238E27FC236}">
                <a16:creationId xmlns:a16="http://schemas.microsoft.com/office/drawing/2014/main" id="{4919BA9E-57F3-4A77-B3AC-9B275419A6E5}"/>
              </a:ext>
            </a:extLst>
          </p:cNvPr>
          <p:cNvSpPr txBox="1"/>
          <p:nvPr/>
        </p:nvSpPr>
        <p:spPr>
          <a:xfrm>
            <a:off x="2518229" y="814810"/>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E27770F1-C801-401C-BB19-5BEE97179DCC}"/>
              </a:ext>
            </a:extLst>
          </p:cNvPr>
          <p:cNvSpPr txBox="1"/>
          <p:nvPr/>
        </p:nvSpPr>
        <p:spPr>
          <a:xfrm>
            <a:off x="239487" y="697802"/>
            <a:ext cx="12104913" cy="369332"/>
          </a:xfrm>
          <a:prstGeom prst="rect">
            <a:avLst/>
          </a:prstGeom>
          <a:noFill/>
        </p:spPr>
        <p:txBody>
          <a:bodyPr wrap="square" rtlCol="0">
            <a:spAutoFit/>
          </a:bodyPr>
          <a:lstStyle/>
          <a:p>
            <a:r>
              <a:rPr lang="en-US" dirty="0"/>
              <a:t>Attention to all the GOOD hackers out there. Lets find the weaknesses in their system, and exploit them to stop the signal.  </a:t>
            </a:r>
          </a:p>
        </p:txBody>
      </p:sp>
      <p:sp>
        <p:nvSpPr>
          <p:cNvPr id="3" name="TextBox 2">
            <a:extLst>
              <a:ext uri="{FF2B5EF4-FFF2-40B4-BE49-F238E27FC236}">
                <a16:creationId xmlns:a16="http://schemas.microsoft.com/office/drawing/2014/main" id="{76C2B074-B9AB-468F-9309-605084E76EE9}"/>
              </a:ext>
            </a:extLst>
          </p:cNvPr>
          <p:cNvSpPr txBox="1"/>
          <p:nvPr/>
        </p:nvSpPr>
        <p:spPr>
          <a:xfrm>
            <a:off x="69866" y="1993278"/>
            <a:ext cx="4432663" cy="3416320"/>
          </a:xfrm>
          <a:prstGeom prst="rect">
            <a:avLst/>
          </a:prstGeom>
          <a:noFill/>
        </p:spPr>
        <p:txBody>
          <a:bodyPr wrap="square" rtlCol="0">
            <a:spAutoFit/>
          </a:bodyPr>
          <a:lstStyle/>
          <a:p>
            <a:r>
              <a:rPr lang="en-US" dirty="0"/>
              <a:t>IDEAS FOR COUNTERMEASURES</a:t>
            </a:r>
          </a:p>
          <a:p>
            <a:endParaRPr lang="en-US" dirty="0"/>
          </a:p>
          <a:p>
            <a:r>
              <a:rPr lang="en-US" dirty="0"/>
              <a:t>What technologies are IN Biosensors?</a:t>
            </a:r>
            <a:br>
              <a:rPr lang="en-US" dirty="0"/>
            </a:br>
            <a:r>
              <a:rPr lang="en-US" dirty="0"/>
              <a:t>Can living bugs modified to be biosensors be killed or detoxed from the body?</a:t>
            </a:r>
            <a:br>
              <a:rPr lang="en-US" dirty="0"/>
            </a:br>
            <a:r>
              <a:rPr lang="en-US" dirty="0"/>
              <a:t>Can graphene be safely removed from the body?</a:t>
            </a:r>
            <a:br>
              <a:rPr lang="en-US" dirty="0"/>
            </a:br>
            <a:r>
              <a:rPr lang="en-US" dirty="0"/>
              <a:t>Can tracking signals emitted from within the body be scrambled or cloaked- wearables.</a:t>
            </a:r>
            <a:br>
              <a:rPr lang="en-US" dirty="0"/>
            </a:br>
            <a:br>
              <a:rPr lang="en-US" dirty="0"/>
            </a:br>
            <a:br>
              <a:rPr lang="en-US" dirty="0"/>
            </a:br>
            <a:endParaRPr lang="en-US" dirty="0"/>
          </a:p>
        </p:txBody>
      </p:sp>
      <p:sp>
        <p:nvSpPr>
          <p:cNvPr id="7" name="TextBox 6">
            <a:extLst>
              <a:ext uri="{FF2B5EF4-FFF2-40B4-BE49-F238E27FC236}">
                <a16:creationId xmlns:a16="http://schemas.microsoft.com/office/drawing/2014/main" id="{B509A93A-CA77-495D-96EB-259EB3E7B9EC}"/>
              </a:ext>
            </a:extLst>
          </p:cNvPr>
          <p:cNvSpPr txBox="1"/>
          <p:nvPr/>
        </p:nvSpPr>
        <p:spPr>
          <a:xfrm>
            <a:off x="7920446" y="1692283"/>
            <a:ext cx="4423954" cy="3416320"/>
          </a:xfrm>
          <a:prstGeom prst="rect">
            <a:avLst/>
          </a:prstGeom>
          <a:noFill/>
        </p:spPr>
        <p:txBody>
          <a:bodyPr wrap="square" rtlCol="0">
            <a:spAutoFit/>
          </a:bodyPr>
          <a:lstStyle/>
          <a:p>
            <a:r>
              <a:rPr lang="en-US" b="1" dirty="0"/>
              <a:t>Here are some of their system weaknesses, how do we exploit them?</a:t>
            </a:r>
            <a:br>
              <a:rPr lang="en-US" b="1" dirty="0"/>
            </a:br>
            <a:br>
              <a:rPr lang="en-US" dirty="0"/>
            </a:br>
            <a:r>
              <a:rPr lang="en-US" dirty="0"/>
              <a:t>Free space</a:t>
            </a:r>
            <a:br>
              <a:rPr lang="en-US" dirty="0"/>
            </a:br>
            <a:r>
              <a:rPr lang="en-US" dirty="0"/>
              <a:t>Signal absorption</a:t>
            </a:r>
            <a:br>
              <a:rPr lang="en-US" dirty="0"/>
            </a:br>
            <a:r>
              <a:rPr lang="en-US" dirty="0"/>
              <a:t>Interference</a:t>
            </a:r>
            <a:br>
              <a:rPr lang="en-US" dirty="0"/>
            </a:br>
            <a:r>
              <a:rPr lang="en-US" dirty="0"/>
              <a:t>Line of sight propagation</a:t>
            </a:r>
            <a:br>
              <a:rPr lang="en-US" dirty="0"/>
            </a:br>
            <a:r>
              <a:rPr lang="en-US" dirty="0"/>
              <a:t>Fading</a:t>
            </a:r>
            <a:br>
              <a:rPr lang="en-US" dirty="0"/>
            </a:br>
            <a:r>
              <a:rPr lang="en-US" dirty="0"/>
              <a:t>Doppler Effects</a:t>
            </a:r>
            <a:br>
              <a:rPr lang="en-US" dirty="0"/>
            </a:br>
            <a:r>
              <a:rPr lang="en-US" dirty="0"/>
              <a:t>Distance (especially 60GHz and </a:t>
            </a:r>
            <a:r>
              <a:rPr lang="en-US" dirty="0" err="1"/>
              <a:t>Thz</a:t>
            </a:r>
            <a:r>
              <a:rPr lang="en-US" dirty="0"/>
              <a:t> bands)</a:t>
            </a:r>
            <a:br>
              <a:rPr lang="en-US" dirty="0"/>
            </a:br>
            <a:r>
              <a:rPr lang="en-US" dirty="0"/>
              <a:t>Energy consumption</a:t>
            </a:r>
            <a:br>
              <a:rPr lang="en-US" dirty="0"/>
            </a:br>
            <a:r>
              <a:rPr lang="en-US" dirty="0"/>
              <a:t>Coverage</a:t>
            </a:r>
          </a:p>
        </p:txBody>
      </p:sp>
      <p:sp>
        <p:nvSpPr>
          <p:cNvPr id="8" name="TextBox 7">
            <a:extLst>
              <a:ext uri="{FF2B5EF4-FFF2-40B4-BE49-F238E27FC236}">
                <a16:creationId xmlns:a16="http://schemas.microsoft.com/office/drawing/2014/main" id="{D4933E4C-EE8D-4DA8-8827-5A303452A739}"/>
              </a:ext>
            </a:extLst>
          </p:cNvPr>
          <p:cNvSpPr txBox="1"/>
          <p:nvPr/>
        </p:nvSpPr>
        <p:spPr>
          <a:xfrm>
            <a:off x="2971800" y="5710593"/>
            <a:ext cx="6248400" cy="369332"/>
          </a:xfrm>
          <a:prstGeom prst="rect">
            <a:avLst/>
          </a:prstGeom>
          <a:noFill/>
        </p:spPr>
        <p:txBody>
          <a:bodyPr wrap="square" rtlCol="0">
            <a:spAutoFit/>
          </a:bodyPr>
          <a:lstStyle/>
          <a:p>
            <a:r>
              <a:rPr lang="en-US" dirty="0"/>
              <a:t>WE NEED ALL HANDS ON DECK! HELP US FIND SOLUTIONS. </a:t>
            </a:r>
          </a:p>
        </p:txBody>
      </p:sp>
      <p:pic>
        <p:nvPicPr>
          <p:cNvPr id="5" name="Picture 4">
            <a:extLst>
              <a:ext uri="{FF2B5EF4-FFF2-40B4-BE49-F238E27FC236}">
                <a16:creationId xmlns:a16="http://schemas.microsoft.com/office/drawing/2014/main" id="{A066C298-A7C5-46C8-A561-4614B47B5611}"/>
              </a:ext>
            </a:extLst>
          </p:cNvPr>
          <p:cNvPicPr>
            <a:picLocks noChangeAspect="1"/>
          </p:cNvPicPr>
          <p:nvPr/>
        </p:nvPicPr>
        <p:blipFill>
          <a:blip r:embed="rId2"/>
          <a:stretch>
            <a:fillRect/>
          </a:stretch>
        </p:blipFill>
        <p:spPr>
          <a:xfrm>
            <a:off x="4441372" y="2265883"/>
            <a:ext cx="2880360" cy="2073859"/>
          </a:xfrm>
          <a:prstGeom prst="rect">
            <a:avLst/>
          </a:prstGeom>
        </p:spPr>
      </p:pic>
    </p:spTree>
    <p:extLst>
      <p:ext uri="{BB962C8B-B14F-4D97-AF65-F5344CB8AC3E}">
        <p14:creationId xmlns:p14="http://schemas.microsoft.com/office/powerpoint/2010/main" val="255549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5793358" y="1306882"/>
            <a:ext cx="6190045" cy="923330"/>
          </a:xfrm>
          <a:prstGeom prst="rect">
            <a:avLst/>
          </a:prstGeom>
          <a:noFill/>
        </p:spPr>
        <p:txBody>
          <a:bodyPr wrap="square" rtlCol="0">
            <a:spAutoFit/>
          </a:bodyPr>
          <a:lstStyle/>
          <a:p>
            <a:r>
              <a:rPr lang="en-US" b="1" dirty="0">
                <a:solidFill>
                  <a:srgbClr val="00B0F0"/>
                </a:solidFill>
              </a:rPr>
              <a:t>GLOBAL INFORMATION GRID </a:t>
            </a:r>
            <a:r>
              <a:rPr lang="en-US" dirty="0"/>
              <a:t>a network of information transmission and processing maintained by the United States Department of Defense. </a:t>
            </a:r>
          </a:p>
        </p:txBody>
      </p:sp>
      <p:sp>
        <p:nvSpPr>
          <p:cNvPr id="5" name="TextBox 4">
            <a:extLst>
              <a:ext uri="{FF2B5EF4-FFF2-40B4-BE49-F238E27FC236}">
                <a16:creationId xmlns:a16="http://schemas.microsoft.com/office/drawing/2014/main" id="{8C2DA08E-0FF4-489F-9234-471A1BE58179}"/>
              </a:ext>
            </a:extLst>
          </p:cNvPr>
          <p:cNvSpPr txBox="1"/>
          <p:nvPr/>
        </p:nvSpPr>
        <p:spPr>
          <a:xfrm>
            <a:off x="4716428" y="81989"/>
            <a:ext cx="2120307" cy="584775"/>
          </a:xfrm>
          <a:prstGeom prst="rect">
            <a:avLst/>
          </a:prstGeom>
          <a:noFill/>
        </p:spPr>
        <p:txBody>
          <a:bodyPr wrap="square" rtlCol="0">
            <a:spAutoFit/>
          </a:bodyPr>
          <a:lstStyle/>
          <a:p>
            <a:r>
              <a:rPr lang="en-US" sz="3200" dirty="0"/>
              <a:t>METHODS</a:t>
            </a:r>
          </a:p>
        </p:txBody>
      </p:sp>
      <p:sp>
        <p:nvSpPr>
          <p:cNvPr id="7" name="TextBox 6">
            <a:extLst>
              <a:ext uri="{FF2B5EF4-FFF2-40B4-BE49-F238E27FC236}">
                <a16:creationId xmlns:a16="http://schemas.microsoft.com/office/drawing/2014/main" id="{8D0C16BB-6F52-432F-8586-84DADF016925}"/>
              </a:ext>
            </a:extLst>
          </p:cNvPr>
          <p:cNvSpPr txBox="1"/>
          <p:nvPr/>
        </p:nvSpPr>
        <p:spPr>
          <a:xfrm>
            <a:off x="5776581" y="2528083"/>
            <a:ext cx="5881701" cy="1785104"/>
          </a:xfrm>
          <a:prstGeom prst="rect">
            <a:avLst/>
          </a:prstGeom>
          <a:noFill/>
        </p:spPr>
        <p:txBody>
          <a:bodyPr wrap="square" rtlCol="0">
            <a:spAutoFit/>
          </a:bodyPr>
          <a:lstStyle/>
          <a:p>
            <a:r>
              <a:rPr lang="en-US" sz="2000" b="1" dirty="0">
                <a:solidFill>
                  <a:srgbClr val="00B0F0"/>
                </a:solidFill>
              </a:rPr>
              <a:t>LETHAL AUTONOMOUS WEAPON SYSTEM (LAWS) </a:t>
            </a:r>
            <a:r>
              <a:rPr lang="en-US" dirty="0"/>
              <a:t>a type of autonomous military system that can independently search for and engage targets based on programmed constraints and descriptions. LAWs are also known as lethal autonomous weapon systems, autonomous weapon systems, robotic weapons or killer robots.</a:t>
            </a:r>
            <a:endParaRPr lang="en-US" sz="2000" dirty="0"/>
          </a:p>
        </p:txBody>
      </p:sp>
      <p:sp>
        <p:nvSpPr>
          <p:cNvPr id="2" name="TextBox 1">
            <a:extLst>
              <a:ext uri="{FF2B5EF4-FFF2-40B4-BE49-F238E27FC236}">
                <a16:creationId xmlns:a16="http://schemas.microsoft.com/office/drawing/2014/main" id="{755FC622-235C-432A-989F-FC2C2E0D3295}"/>
              </a:ext>
            </a:extLst>
          </p:cNvPr>
          <p:cNvSpPr txBox="1"/>
          <p:nvPr/>
        </p:nvSpPr>
        <p:spPr>
          <a:xfrm>
            <a:off x="471396" y="569595"/>
            <a:ext cx="11249208" cy="646331"/>
          </a:xfrm>
          <a:prstGeom prst="rect">
            <a:avLst/>
          </a:prstGeom>
          <a:noFill/>
        </p:spPr>
        <p:txBody>
          <a:bodyPr wrap="square" rtlCol="0">
            <a:spAutoFit/>
          </a:bodyPr>
          <a:lstStyle/>
          <a:p>
            <a:r>
              <a:rPr lang="en-US" dirty="0"/>
              <a:t>Over the past few decades the following government projects played a role  in moving the world toward their ultimate goal. Each one is an area to research, here are a few highlights. </a:t>
            </a:r>
          </a:p>
        </p:txBody>
      </p:sp>
      <p:sp>
        <p:nvSpPr>
          <p:cNvPr id="3" name="Rectangle 2">
            <a:extLst>
              <a:ext uri="{FF2B5EF4-FFF2-40B4-BE49-F238E27FC236}">
                <a16:creationId xmlns:a16="http://schemas.microsoft.com/office/drawing/2014/main" id="{6C4AB05B-F3AB-4E35-8808-5E6ADAD67577}"/>
              </a:ext>
            </a:extLst>
          </p:cNvPr>
          <p:cNvSpPr/>
          <p:nvPr/>
        </p:nvSpPr>
        <p:spPr>
          <a:xfrm>
            <a:off x="5776581" y="4535455"/>
            <a:ext cx="6096000" cy="2031325"/>
          </a:xfrm>
          <a:prstGeom prst="rect">
            <a:avLst/>
          </a:prstGeom>
        </p:spPr>
        <p:txBody>
          <a:bodyPr>
            <a:spAutoFit/>
          </a:bodyPr>
          <a:lstStyle/>
          <a:p>
            <a:r>
              <a:rPr lang="en-US" b="1" dirty="0">
                <a:solidFill>
                  <a:srgbClr val="00B0F0"/>
                </a:solidFill>
              </a:rPr>
              <a:t>NETWORK CENTRIC WARFARE</a:t>
            </a:r>
            <a:r>
              <a:rPr lang="en-US" dirty="0"/>
              <a:t>, also called network-centric operations or net-centric warfare, is a military doctrine or theory of war that aims to translate an information advantage, enabled partly by information technology, into a competitive advantage through the computer networking of dispersed forces. It was pioneered by the United States Department of Defense in the 1990s.</a:t>
            </a:r>
          </a:p>
        </p:txBody>
      </p:sp>
      <p:sp>
        <p:nvSpPr>
          <p:cNvPr id="8" name="Rectangle 7">
            <a:extLst>
              <a:ext uri="{FF2B5EF4-FFF2-40B4-BE49-F238E27FC236}">
                <a16:creationId xmlns:a16="http://schemas.microsoft.com/office/drawing/2014/main" id="{75D470DC-1817-440E-B0B8-D4E959705227}"/>
              </a:ext>
            </a:extLst>
          </p:cNvPr>
          <p:cNvSpPr/>
          <p:nvPr/>
        </p:nvSpPr>
        <p:spPr>
          <a:xfrm>
            <a:off x="701892" y="1353049"/>
            <a:ext cx="4507831" cy="1754326"/>
          </a:xfrm>
          <a:prstGeom prst="rect">
            <a:avLst/>
          </a:prstGeom>
        </p:spPr>
        <p:txBody>
          <a:bodyPr wrap="square">
            <a:spAutoFit/>
          </a:bodyPr>
          <a:lstStyle/>
          <a:p>
            <a:r>
              <a:rPr lang="en-US" b="1" dirty="0">
                <a:solidFill>
                  <a:srgbClr val="00B0F0"/>
                </a:solidFill>
              </a:rPr>
              <a:t>MOSAIC WARFARE </a:t>
            </a:r>
            <a:r>
              <a:rPr lang="en-US" dirty="0"/>
              <a:t>is a concept that involves sending a large number of weapon and sensor platforms at the enemy to overwhelm them. From DARPA using, The Internet of Military Things  (</a:t>
            </a:r>
            <a:r>
              <a:rPr lang="en-US" dirty="0" err="1"/>
              <a:t>IoMT</a:t>
            </a:r>
            <a:r>
              <a:rPr lang="en-US" dirty="0"/>
              <a:t>) a class of Internet of things for combat operations and warfare.</a:t>
            </a:r>
          </a:p>
        </p:txBody>
      </p:sp>
      <p:sp>
        <p:nvSpPr>
          <p:cNvPr id="10" name="TextBox 9">
            <a:extLst>
              <a:ext uri="{FF2B5EF4-FFF2-40B4-BE49-F238E27FC236}">
                <a16:creationId xmlns:a16="http://schemas.microsoft.com/office/drawing/2014/main" id="{FA10191A-E3D5-44FE-8C61-32F5B624309C}"/>
              </a:ext>
            </a:extLst>
          </p:cNvPr>
          <p:cNvSpPr txBox="1"/>
          <p:nvPr/>
        </p:nvSpPr>
        <p:spPr>
          <a:xfrm>
            <a:off x="701891" y="4022057"/>
            <a:ext cx="4507831" cy="2308324"/>
          </a:xfrm>
          <a:prstGeom prst="rect">
            <a:avLst/>
          </a:prstGeom>
          <a:noFill/>
        </p:spPr>
        <p:txBody>
          <a:bodyPr wrap="square" rtlCol="0">
            <a:spAutoFit/>
          </a:bodyPr>
          <a:lstStyle/>
          <a:p>
            <a:r>
              <a:rPr lang="en-US" b="1" dirty="0">
                <a:solidFill>
                  <a:srgbClr val="00B0F0"/>
                </a:solidFill>
              </a:rPr>
              <a:t>PROJECT MAVEN </a:t>
            </a:r>
            <a:r>
              <a:rPr lang="en-US" dirty="0"/>
              <a:t>Defense Department initiative to integrate artificial intelligence and machine learning across operations to extract objects of interest from imagery. Started by Google and taken over by the Pentagon. Many Google employees left when they realized that the program would be used on civilians in Mosaic Warfare.</a:t>
            </a:r>
          </a:p>
        </p:txBody>
      </p:sp>
    </p:spTree>
    <p:extLst>
      <p:ext uri="{BB962C8B-B14F-4D97-AF65-F5344CB8AC3E}">
        <p14:creationId xmlns:p14="http://schemas.microsoft.com/office/powerpoint/2010/main" val="2055827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267875" y="99048"/>
            <a:ext cx="9210251" cy="584775"/>
          </a:xfrm>
          <a:prstGeom prst="rect">
            <a:avLst/>
          </a:prstGeom>
          <a:noFill/>
        </p:spPr>
        <p:txBody>
          <a:bodyPr wrap="square" rtlCol="0">
            <a:spAutoFit/>
          </a:bodyPr>
          <a:lstStyle/>
          <a:p>
            <a:r>
              <a:rPr lang="en-US" sz="3200" dirty="0"/>
              <a:t>THE PENTAGON AND ARTIFICIAL INTELLIGENCE</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6D2CB2F6-4F41-405A-BF99-A9137C2B6317}"/>
              </a:ext>
            </a:extLst>
          </p:cNvPr>
          <p:cNvSpPr txBox="1"/>
          <p:nvPr/>
        </p:nvSpPr>
        <p:spPr>
          <a:xfrm>
            <a:off x="156409" y="778838"/>
            <a:ext cx="9210251" cy="1477328"/>
          </a:xfrm>
          <a:prstGeom prst="rect">
            <a:avLst/>
          </a:prstGeom>
          <a:noFill/>
        </p:spPr>
        <p:txBody>
          <a:bodyPr wrap="square" rtlCol="0">
            <a:spAutoFit/>
          </a:bodyPr>
          <a:lstStyle/>
          <a:p>
            <a:r>
              <a:rPr lang="en-US" dirty="0"/>
              <a:t>The DOD held an Artificial Intelligence Symposium in 2020</a:t>
            </a:r>
            <a:br>
              <a:rPr lang="en-US" dirty="0"/>
            </a:br>
            <a:r>
              <a:rPr lang="en-US" dirty="0"/>
              <a:t>A DOD directive was issued to deploy AI </a:t>
            </a:r>
            <a:br>
              <a:rPr lang="en-US" dirty="0"/>
            </a:br>
            <a:r>
              <a:rPr lang="en-US" dirty="0"/>
              <a:t>Then Biden Executive order On October 30</a:t>
            </a:r>
            <a:br>
              <a:rPr lang="en-US" dirty="0"/>
            </a:br>
            <a:r>
              <a:rPr lang="en-US" dirty="0"/>
              <a:t>And the Pentagon Responded</a:t>
            </a:r>
            <a:br>
              <a:rPr lang="en-US" dirty="0"/>
            </a:br>
            <a:r>
              <a:rPr lang="en-US" dirty="0"/>
              <a:t>They are Moving FULL STEAM AHEAD </a:t>
            </a:r>
          </a:p>
        </p:txBody>
      </p:sp>
      <p:pic>
        <p:nvPicPr>
          <p:cNvPr id="3" name="Picture 2">
            <a:extLst>
              <a:ext uri="{FF2B5EF4-FFF2-40B4-BE49-F238E27FC236}">
                <a16:creationId xmlns:a16="http://schemas.microsoft.com/office/drawing/2014/main" id="{3F529FD1-C1E4-4AFC-9F65-4CB0D88D55F6}"/>
              </a:ext>
            </a:extLst>
          </p:cNvPr>
          <p:cNvPicPr>
            <a:picLocks noChangeAspect="1"/>
          </p:cNvPicPr>
          <p:nvPr/>
        </p:nvPicPr>
        <p:blipFill rotWithShape="1">
          <a:blip r:embed="rId2"/>
          <a:srcRect l="19608" r="13454"/>
          <a:stretch/>
        </p:blipFill>
        <p:spPr>
          <a:xfrm>
            <a:off x="0" y="2351181"/>
            <a:ext cx="5257800" cy="3843972"/>
          </a:xfrm>
          <a:prstGeom prst="rect">
            <a:avLst/>
          </a:prstGeom>
        </p:spPr>
      </p:pic>
      <p:pic>
        <p:nvPicPr>
          <p:cNvPr id="5" name="Picture 4">
            <a:extLst>
              <a:ext uri="{FF2B5EF4-FFF2-40B4-BE49-F238E27FC236}">
                <a16:creationId xmlns:a16="http://schemas.microsoft.com/office/drawing/2014/main" id="{D642E8F3-ED89-40F7-AB5A-407F9AFA349E}"/>
              </a:ext>
            </a:extLst>
          </p:cNvPr>
          <p:cNvPicPr>
            <a:picLocks noChangeAspect="1"/>
          </p:cNvPicPr>
          <p:nvPr/>
        </p:nvPicPr>
        <p:blipFill>
          <a:blip r:embed="rId3"/>
          <a:stretch>
            <a:fillRect/>
          </a:stretch>
        </p:blipFill>
        <p:spPr>
          <a:xfrm>
            <a:off x="5303757" y="1349371"/>
            <a:ext cx="6850227" cy="5139736"/>
          </a:xfrm>
          <a:prstGeom prst="rect">
            <a:avLst/>
          </a:prstGeom>
        </p:spPr>
      </p:pic>
    </p:spTree>
    <p:extLst>
      <p:ext uri="{BB962C8B-B14F-4D97-AF65-F5344CB8AC3E}">
        <p14:creationId xmlns:p14="http://schemas.microsoft.com/office/powerpoint/2010/main" val="3988716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979936" y="51481"/>
            <a:ext cx="7857692" cy="584775"/>
          </a:xfrm>
          <a:prstGeom prst="rect">
            <a:avLst/>
          </a:prstGeom>
          <a:noFill/>
        </p:spPr>
        <p:txBody>
          <a:bodyPr wrap="square" rtlCol="0">
            <a:spAutoFit/>
          </a:bodyPr>
          <a:lstStyle/>
          <a:p>
            <a:r>
              <a:rPr lang="en-US" sz="3200" dirty="0"/>
              <a:t>WIRELESS BODY AREA NETWORK</a:t>
            </a:r>
          </a:p>
        </p:txBody>
      </p:sp>
      <p:sp>
        <p:nvSpPr>
          <p:cNvPr id="4" name="TextBox 3">
            <a:extLst>
              <a:ext uri="{FF2B5EF4-FFF2-40B4-BE49-F238E27FC236}">
                <a16:creationId xmlns:a16="http://schemas.microsoft.com/office/drawing/2014/main" id="{4919BA9E-57F3-4A77-B3AC-9B275419A6E5}"/>
              </a:ext>
            </a:extLst>
          </p:cNvPr>
          <p:cNvSpPr txBox="1"/>
          <p:nvPr/>
        </p:nvSpPr>
        <p:spPr>
          <a:xfrm>
            <a:off x="890081" y="636256"/>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8963FE88-2D2B-40A6-8DF0-DD140816E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79" y="723569"/>
            <a:ext cx="5652714" cy="3228230"/>
          </a:xfrm>
          <a:prstGeom prst="rect">
            <a:avLst/>
          </a:prstGeom>
        </p:spPr>
      </p:pic>
      <p:sp>
        <p:nvSpPr>
          <p:cNvPr id="5" name="TextBox 4">
            <a:extLst>
              <a:ext uri="{FF2B5EF4-FFF2-40B4-BE49-F238E27FC236}">
                <a16:creationId xmlns:a16="http://schemas.microsoft.com/office/drawing/2014/main" id="{D003BF21-51E8-4B59-98D9-26F579C0D815}"/>
              </a:ext>
            </a:extLst>
          </p:cNvPr>
          <p:cNvSpPr txBox="1"/>
          <p:nvPr/>
        </p:nvSpPr>
        <p:spPr>
          <a:xfrm>
            <a:off x="6411867" y="636256"/>
            <a:ext cx="4890052" cy="2800767"/>
          </a:xfrm>
          <a:prstGeom prst="rect">
            <a:avLst/>
          </a:prstGeom>
          <a:noFill/>
        </p:spPr>
        <p:txBody>
          <a:bodyPr wrap="square" rtlCol="0">
            <a:spAutoFit/>
          </a:bodyPr>
          <a:lstStyle/>
          <a:p>
            <a:r>
              <a:rPr lang="en-US" sz="1600" dirty="0"/>
              <a:t>Our bodies are being used as a communications propagation system since 1995. </a:t>
            </a:r>
          </a:p>
          <a:p>
            <a:endParaRPr lang="en-US" sz="1600" dirty="0"/>
          </a:p>
          <a:p>
            <a:r>
              <a:rPr lang="en-US" sz="1600" dirty="0"/>
              <a:t>A Wireless Body Area Network (WBAN) or a body sensor network connects independent nodes (e.g. sensors and actuators) that are situated in the clothes, on the body or under the skin of a person. The network typically expands over the whole human body and the nodes are connected through a wireless communication channel. https://www.waves.intec.ugent.be/research/wireless-body-area-networks</a:t>
            </a:r>
          </a:p>
        </p:txBody>
      </p:sp>
      <p:pic>
        <p:nvPicPr>
          <p:cNvPr id="6" name="Picture 5">
            <a:extLst>
              <a:ext uri="{FF2B5EF4-FFF2-40B4-BE49-F238E27FC236}">
                <a16:creationId xmlns:a16="http://schemas.microsoft.com/office/drawing/2014/main" id="{5B19E8BD-53F4-40B5-879B-3AC6DB6325C0}"/>
              </a:ext>
            </a:extLst>
          </p:cNvPr>
          <p:cNvPicPr>
            <a:picLocks noChangeAspect="1"/>
          </p:cNvPicPr>
          <p:nvPr/>
        </p:nvPicPr>
        <p:blipFill>
          <a:blip r:embed="rId3"/>
          <a:stretch>
            <a:fillRect/>
          </a:stretch>
        </p:blipFill>
        <p:spPr>
          <a:xfrm>
            <a:off x="7612660" y="3474400"/>
            <a:ext cx="4425761" cy="2977330"/>
          </a:xfrm>
          <a:prstGeom prst="rect">
            <a:avLst/>
          </a:prstGeom>
        </p:spPr>
      </p:pic>
      <p:pic>
        <p:nvPicPr>
          <p:cNvPr id="7" name="Picture 6">
            <a:extLst>
              <a:ext uri="{FF2B5EF4-FFF2-40B4-BE49-F238E27FC236}">
                <a16:creationId xmlns:a16="http://schemas.microsoft.com/office/drawing/2014/main" id="{7671522F-26E0-44FD-884D-E1346696EE42}"/>
              </a:ext>
            </a:extLst>
          </p:cNvPr>
          <p:cNvPicPr>
            <a:picLocks noChangeAspect="1"/>
          </p:cNvPicPr>
          <p:nvPr/>
        </p:nvPicPr>
        <p:blipFill>
          <a:blip r:embed="rId4"/>
          <a:stretch>
            <a:fillRect/>
          </a:stretch>
        </p:blipFill>
        <p:spPr>
          <a:xfrm>
            <a:off x="153579" y="4286067"/>
            <a:ext cx="2144348" cy="2144348"/>
          </a:xfrm>
          <a:prstGeom prst="rect">
            <a:avLst/>
          </a:prstGeom>
        </p:spPr>
      </p:pic>
      <p:sp>
        <p:nvSpPr>
          <p:cNvPr id="8" name="TextBox 7">
            <a:extLst>
              <a:ext uri="{FF2B5EF4-FFF2-40B4-BE49-F238E27FC236}">
                <a16:creationId xmlns:a16="http://schemas.microsoft.com/office/drawing/2014/main" id="{3A2F292E-4BC6-4318-B743-8CB55AF74E8D}"/>
              </a:ext>
            </a:extLst>
          </p:cNvPr>
          <p:cNvSpPr txBox="1"/>
          <p:nvPr/>
        </p:nvSpPr>
        <p:spPr>
          <a:xfrm>
            <a:off x="2244323" y="3974091"/>
            <a:ext cx="5421942" cy="2554545"/>
          </a:xfrm>
          <a:prstGeom prst="rect">
            <a:avLst/>
          </a:prstGeom>
          <a:noFill/>
        </p:spPr>
        <p:txBody>
          <a:bodyPr wrap="square" rtlCol="0">
            <a:spAutoFit/>
          </a:bodyPr>
          <a:lstStyle/>
          <a:p>
            <a:r>
              <a:rPr lang="en-US" sz="1600" dirty="0"/>
              <a:t>Computer Area Networks</a:t>
            </a:r>
          </a:p>
          <a:p>
            <a:endParaRPr lang="en-US" sz="1600" dirty="0"/>
          </a:p>
          <a:p>
            <a:r>
              <a:rPr lang="en-US" sz="1600" dirty="0"/>
              <a:t>Nano- a network of biosensors which is inside of your body (BAN)</a:t>
            </a:r>
            <a:br>
              <a:rPr lang="en-US" sz="1600" dirty="0"/>
            </a:br>
            <a:r>
              <a:rPr lang="en-US" sz="1600" dirty="0"/>
              <a:t>BAN – Your Body area network which is inside of your personal Area network (PAN) which is your computer electronic devices within  your personal workspace, which is inside of a local area network (LAN) which is a network in limited area like a university campus, residence which sits inside of a CAN…etc.</a:t>
            </a:r>
            <a:br>
              <a:rPr lang="en-US" sz="1600" dirty="0"/>
            </a:br>
            <a:endParaRPr lang="en-US" sz="1600" dirty="0"/>
          </a:p>
        </p:txBody>
      </p:sp>
      <p:pic>
        <p:nvPicPr>
          <p:cNvPr id="11" name="Picture 10">
            <a:extLst>
              <a:ext uri="{FF2B5EF4-FFF2-40B4-BE49-F238E27FC236}">
                <a16:creationId xmlns:a16="http://schemas.microsoft.com/office/drawing/2014/main" id="{FA8F1571-90AA-49F2-9BC0-6F2080AC2BB3}"/>
              </a:ext>
            </a:extLst>
          </p:cNvPr>
          <p:cNvPicPr>
            <a:picLocks noChangeAspect="1"/>
          </p:cNvPicPr>
          <p:nvPr/>
        </p:nvPicPr>
        <p:blipFill>
          <a:blip r:embed="rId5"/>
          <a:stretch>
            <a:fillRect/>
          </a:stretch>
        </p:blipFill>
        <p:spPr>
          <a:xfrm>
            <a:off x="2979936" y="6172065"/>
            <a:ext cx="4045264" cy="754992"/>
          </a:xfrm>
          <a:prstGeom prst="rect">
            <a:avLst/>
          </a:prstGeom>
        </p:spPr>
      </p:pic>
      <p:cxnSp>
        <p:nvCxnSpPr>
          <p:cNvPr id="13" name="Straight Arrow Connector 12">
            <a:extLst>
              <a:ext uri="{FF2B5EF4-FFF2-40B4-BE49-F238E27FC236}">
                <a16:creationId xmlns:a16="http://schemas.microsoft.com/office/drawing/2014/main" id="{CA1E6A0E-A9FF-4082-991F-4130D2D6EBE4}"/>
              </a:ext>
            </a:extLst>
          </p:cNvPr>
          <p:cNvCxnSpPr>
            <a:stCxn id="11" idx="1"/>
          </p:cNvCxnSpPr>
          <p:nvPr/>
        </p:nvCxnSpPr>
        <p:spPr>
          <a:xfrm flipH="1" flipV="1">
            <a:off x="1272209" y="6265628"/>
            <a:ext cx="1707727" cy="2839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48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974142" y="48584"/>
            <a:ext cx="1958286" cy="584775"/>
          </a:xfrm>
          <a:prstGeom prst="rect">
            <a:avLst/>
          </a:prstGeom>
          <a:noFill/>
        </p:spPr>
        <p:txBody>
          <a:bodyPr wrap="square" rtlCol="0">
            <a:spAutoFit/>
          </a:bodyPr>
          <a:lstStyle/>
          <a:p>
            <a:r>
              <a:rPr lang="en-US" sz="3200" dirty="0"/>
              <a:t>TIMELINE</a:t>
            </a:r>
          </a:p>
        </p:txBody>
      </p:sp>
      <p:sp>
        <p:nvSpPr>
          <p:cNvPr id="4" name="TextBox 3">
            <a:extLst>
              <a:ext uri="{FF2B5EF4-FFF2-40B4-BE49-F238E27FC236}">
                <a16:creationId xmlns:a16="http://schemas.microsoft.com/office/drawing/2014/main" id="{4919BA9E-57F3-4A77-B3AC-9B275419A6E5}"/>
              </a:ext>
            </a:extLst>
          </p:cNvPr>
          <p:cNvSpPr txBox="1"/>
          <p:nvPr/>
        </p:nvSpPr>
        <p:spPr>
          <a:xfrm>
            <a:off x="4511175" y="1439516"/>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cxnSp>
        <p:nvCxnSpPr>
          <p:cNvPr id="3" name="Straight Connector 2">
            <a:extLst>
              <a:ext uri="{FF2B5EF4-FFF2-40B4-BE49-F238E27FC236}">
                <a16:creationId xmlns:a16="http://schemas.microsoft.com/office/drawing/2014/main" id="{B322B192-FFBA-4762-81CA-63DAC5506700}"/>
              </a:ext>
            </a:extLst>
          </p:cNvPr>
          <p:cNvCxnSpPr>
            <a:cxnSpLocks/>
          </p:cNvCxnSpPr>
          <p:nvPr/>
        </p:nvCxnSpPr>
        <p:spPr>
          <a:xfrm>
            <a:off x="5382417" y="829340"/>
            <a:ext cx="29554" cy="508767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D00F550-1F37-475F-A5E1-BE8E964C91EE}"/>
              </a:ext>
            </a:extLst>
          </p:cNvPr>
          <p:cNvCxnSpPr>
            <a:cxnSpLocks/>
          </p:cNvCxnSpPr>
          <p:nvPr/>
        </p:nvCxnSpPr>
        <p:spPr>
          <a:xfrm flipH="1">
            <a:off x="5411091" y="1481468"/>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4EE960-5F59-40F3-A7D6-15821E65AE3A}"/>
              </a:ext>
            </a:extLst>
          </p:cNvPr>
          <p:cNvSpPr txBox="1"/>
          <p:nvPr/>
        </p:nvSpPr>
        <p:spPr>
          <a:xfrm>
            <a:off x="6312768" y="1851618"/>
            <a:ext cx="4212384" cy="369332"/>
          </a:xfrm>
          <a:prstGeom prst="rect">
            <a:avLst/>
          </a:prstGeom>
          <a:noFill/>
        </p:spPr>
        <p:txBody>
          <a:bodyPr wrap="square" rtlCol="0">
            <a:spAutoFit/>
          </a:bodyPr>
          <a:lstStyle/>
          <a:p>
            <a:r>
              <a:rPr lang="en-US" dirty="0"/>
              <a:t>WIRELESS BODY AREA NETORK (WBAN)</a:t>
            </a:r>
          </a:p>
        </p:txBody>
      </p:sp>
      <p:sp>
        <p:nvSpPr>
          <p:cNvPr id="10" name="TextBox 9">
            <a:extLst>
              <a:ext uri="{FF2B5EF4-FFF2-40B4-BE49-F238E27FC236}">
                <a16:creationId xmlns:a16="http://schemas.microsoft.com/office/drawing/2014/main" id="{E9317818-F01A-43C7-BE8F-4CAA1F199594}"/>
              </a:ext>
            </a:extLst>
          </p:cNvPr>
          <p:cNvSpPr txBox="1"/>
          <p:nvPr/>
        </p:nvSpPr>
        <p:spPr>
          <a:xfrm>
            <a:off x="8659093" y="3112382"/>
            <a:ext cx="4212384" cy="369332"/>
          </a:xfrm>
          <a:prstGeom prst="rect">
            <a:avLst/>
          </a:prstGeom>
          <a:noFill/>
        </p:spPr>
        <p:txBody>
          <a:bodyPr wrap="square" rtlCol="0">
            <a:spAutoFit/>
          </a:bodyPr>
          <a:lstStyle/>
          <a:p>
            <a:r>
              <a:rPr lang="en-US" dirty="0"/>
              <a:t>CYBER-PHYSICAL BACKBONE</a:t>
            </a:r>
          </a:p>
        </p:txBody>
      </p:sp>
      <p:sp>
        <p:nvSpPr>
          <p:cNvPr id="11" name="TextBox 10">
            <a:extLst>
              <a:ext uri="{FF2B5EF4-FFF2-40B4-BE49-F238E27FC236}">
                <a16:creationId xmlns:a16="http://schemas.microsoft.com/office/drawing/2014/main" id="{A3CE040D-27B3-421B-ADBC-B0E705E4BC4C}"/>
              </a:ext>
            </a:extLst>
          </p:cNvPr>
          <p:cNvSpPr txBox="1"/>
          <p:nvPr/>
        </p:nvSpPr>
        <p:spPr>
          <a:xfrm>
            <a:off x="6312768" y="4593153"/>
            <a:ext cx="5371333" cy="369332"/>
          </a:xfrm>
          <a:prstGeom prst="rect">
            <a:avLst/>
          </a:prstGeom>
          <a:noFill/>
        </p:spPr>
        <p:txBody>
          <a:bodyPr wrap="square" rtlCol="0">
            <a:spAutoFit/>
          </a:bodyPr>
          <a:lstStyle/>
          <a:p>
            <a:r>
              <a:rPr lang="en-US" dirty="0"/>
              <a:t>COVID DEPLOYMENT GRAPHENATED POPULATION</a:t>
            </a:r>
          </a:p>
        </p:txBody>
      </p:sp>
      <p:sp>
        <p:nvSpPr>
          <p:cNvPr id="12" name="TextBox 11">
            <a:extLst>
              <a:ext uri="{FF2B5EF4-FFF2-40B4-BE49-F238E27FC236}">
                <a16:creationId xmlns:a16="http://schemas.microsoft.com/office/drawing/2014/main" id="{E57FB945-F1BA-45BB-8C42-41A07EFBAE1A}"/>
              </a:ext>
            </a:extLst>
          </p:cNvPr>
          <p:cNvSpPr txBox="1"/>
          <p:nvPr/>
        </p:nvSpPr>
        <p:spPr>
          <a:xfrm>
            <a:off x="8659093" y="3543008"/>
            <a:ext cx="5371333" cy="646331"/>
          </a:xfrm>
          <a:prstGeom prst="rect">
            <a:avLst/>
          </a:prstGeom>
          <a:noFill/>
        </p:spPr>
        <p:txBody>
          <a:bodyPr wrap="square" rtlCol="0">
            <a:spAutoFit/>
          </a:bodyPr>
          <a:lstStyle/>
          <a:p>
            <a:r>
              <a:rPr lang="en-US" dirty="0"/>
              <a:t>METAMATERIALS -TERAHERTZ </a:t>
            </a:r>
            <a:br>
              <a:rPr lang="en-US" dirty="0"/>
            </a:br>
            <a:r>
              <a:rPr lang="en-US" dirty="0"/>
              <a:t>SOFTWARE DEFINED</a:t>
            </a:r>
          </a:p>
        </p:txBody>
      </p:sp>
      <p:sp>
        <p:nvSpPr>
          <p:cNvPr id="13" name="TextBox 12">
            <a:extLst>
              <a:ext uri="{FF2B5EF4-FFF2-40B4-BE49-F238E27FC236}">
                <a16:creationId xmlns:a16="http://schemas.microsoft.com/office/drawing/2014/main" id="{AFF97191-0D3C-460E-B7EA-98DB26505E4D}"/>
              </a:ext>
            </a:extLst>
          </p:cNvPr>
          <p:cNvSpPr txBox="1"/>
          <p:nvPr/>
        </p:nvSpPr>
        <p:spPr>
          <a:xfrm>
            <a:off x="6312768" y="3130736"/>
            <a:ext cx="2278333" cy="369332"/>
          </a:xfrm>
          <a:prstGeom prst="rect">
            <a:avLst/>
          </a:prstGeom>
          <a:noFill/>
        </p:spPr>
        <p:txBody>
          <a:bodyPr wrap="square" rtlCol="0">
            <a:spAutoFit/>
          </a:bodyPr>
          <a:lstStyle/>
          <a:p>
            <a:r>
              <a:rPr lang="en-US" dirty="0"/>
              <a:t>SYSTEM UPGRADE</a:t>
            </a:r>
          </a:p>
        </p:txBody>
      </p:sp>
      <p:sp>
        <p:nvSpPr>
          <p:cNvPr id="14" name="TextBox 13">
            <a:extLst>
              <a:ext uri="{FF2B5EF4-FFF2-40B4-BE49-F238E27FC236}">
                <a16:creationId xmlns:a16="http://schemas.microsoft.com/office/drawing/2014/main" id="{4A2392E4-1112-43A6-9F3D-996189E28A31}"/>
              </a:ext>
            </a:extLst>
          </p:cNvPr>
          <p:cNvSpPr txBox="1"/>
          <p:nvPr/>
        </p:nvSpPr>
        <p:spPr>
          <a:xfrm>
            <a:off x="6331056" y="1296802"/>
            <a:ext cx="4212384" cy="369332"/>
          </a:xfrm>
          <a:prstGeom prst="rect">
            <a:avLst/>
          </a:prstGeom>
          <a:noFill/>
        </p:spPr>
        <p:txBody>
          <a:bodyPr wrap="square" rtlCol="0">
            <a:spAutoFit/>
          </a:bodyPr>
          <a:lstStyle/>
          <a:p>
            <a:r>
              <a:rPr lang="en-US" dirty="0"/>
              <a:t>BIOSENSORS</a:t>
            </a:r>
          </a:p>
        </p:txBody>
      </p:sp>
      <p:sp>
        <p:nvSpPr>
          <p:cNvPr id="8" name="TextBox 7">
            <a:extLst>
              <a:ext uri="{FF2B5EF4-FFF2-40B4-BE49-F238E27FC236}">
                <a16:creationId xmlns:a16="http://schemas.microsoft.com/office/drawing/2014/main" id="{D24FC588-4D64-49B8-8E45-301C4E0B3271}"/>
              </a:ext>
            </a:extLst>
          </p:cNvPr>
          <p:cNvSpPr txBox="1"/>
          <p:nvPr/>
        </p:nvSpPr>
        <p:spPr>
          <a:xfrm>
            <a:off x="4481681" y="1112136"/>
            <a:ext cx="691116" cy="369332"/>
          </a:xfrm>
          <a:prstGeom prst="rect">
            <a:avLst/>
          </a:prstGeom>
          <a:noFill/>
        </p:spPr>
        <p:txBody>
          <a:bodyPr wrap="square" rtlCol="0">
            <a:spAutoFit/>
          </a:bodyPr>
          <a:lstStyle/>
          <a:p>
            <a:r>
              <a:rPr lang="en-US" dirty="0"/>
              <a:t>1956</a:t>
            </a:r>
          </a:p>
        </p:txBody>
      </p:sp>
      <p:sp>
        <p:nvSpPr>
          <p:cNvPr id="16" name="TextBox 15">
            <a:extLst>
              <a:ext uri="{FF2B5EF4-FFF2-40B4-BE49-F238E27FC236}">
                <a16:creationId xmlns:a16="http://schemas.microsoft.com/office/drawing/2014/main" id="{6A970B74-4A2E-4FC5-B1A9-1B569D6FF98B}"/>
              </a:ext>
            </a:extLst>
          </p:cNvPr>
          <p:cNvSpPr txBox="1"/>
          <p:nvPr/>
        </p:nvSpPr>
        <p:spPr>
          <a:xfrm>
            <a:off x="4481681" y="1951562"/>
            <a:ext cx="691116" cy="369332"/>
          </a:xfrm>
          <a:prstGeom prst="rect">
            <a:avLst/>
          </a:prstGeom>
          <a:noFill/>
        </p:spPr>
        <p:txBody>
          <a:bodyPr wrap="square" rtlCol="0">
            <a:spAutoFit/>
          </a:bodyPr>
          <a:lstStyle/>
          <a:p>
            <a:r>
              <a:rPr lang="en-US" dirty="0"/>
              <a:t>1995</a:t>
            </a:r>
          </a:p>
        </p:txBody>
      </p:sp>
      <p:sp>
        <p:nvSpPr>
          <p:cNvPr id="17" name="TextBox 16">
            <a:extLst>
              <a:ext uri="{FF2B5EF4-FFF2-40B4-BE49-F238E27FC236}">
                <a16:creationId xmlns:a16="http://schemas.microsoft.com/office/drawing/2014/main" id="{333937EC-0DCE-4226-892B-E9BABC3E7CD3}"/>
              </a:ext>
            </a:extLst>
          </p:cNvPr>
          <p:cNvSpPr txBox="1"/>
          <p:nvPr/>
        </p:nvSpPr>
        <p:spPr>
          <a:xfrm>
            <a:off x="4511175" y="3130736"/>
            <a:ext cx="691116" cy="369332"/>
          </a:xfrm>
          <a:prstGeom prst="rect">
            <a:avLst/>
          </a:prstGeom>
          <a:noFill/>
        </p:spPr>
        <p:txBody>
          <a:bodyPr wrap="square" rtlCol="0">
            <a:spAutoFit/>
          </a:bodyPr>
          <a:lstStyle/>
          <a:p>
            <a:r>
              <a:rPr lang="en-US" dirty="0"/>
              <a:t>2017</a:t>
            </a:r>
          </a:p>
        </p:txBody>
      </p:sp>
      <p:sp>
        <p:nvSpPr>
          <p:cNvPr id="18" name="TextBox 17">
            <a:extLst>
              <a:ext uri="{FF2B5EF4-FFF2-40B4-BE49-F238E27FC236}">
                <a16:creationId xmlns:a16="http://schemas.microsoft.com/office/drawing/2014/main" id="{681694CF-3384-4054-AC24-35B0AC5C1F13}"/>
              </a:ext>
            </a:extLst>
          </p:cNvPr>
          <p:cNvSpPr txBox="1"/>
          <p:nvPr/>
        </p:nvSpPr>
        <p:spPr>
          <a:xfrm>
            <a:off x="4360753" y="4593153"/>
            <a:ext cx="1388377" cy="369332"/>
          </a:xfrm>
          <a:prstGeom prst="rect">
            <a:avLst/>
          </a:prstGeom>
          <a:noFill/>
        </p:spPr>
        <p:txBody>
          <a:bodyPr wrap="square" rtlCol="0">
            <a:spAutoFit/>
          </a:bodyPr>
          <a:lstStyle/>
          <a:p>
            <a:r>
              <a:rPr lang="en-US" dirty="0"/>
              <a:t>2019-22</a:t>
            </a:r>
          </a:p>
        </p:txBody>
      </p:sp>
      <p:sp>
        <p:nvSpPr>
          <p:cNvPr id="19" name="TextBox 18">
            <a:extLst>
              <a:ext uri="{FF2B5EF4-FFF2-40B4-BE49-F238E27FC236}">
                <a16:creationId xmlns:a16="http://schemas.microsoft.com/office/drawing/2014/main" id="{258A781C-7B2B-4912-9320-28983BAE8D62}"/>
              </a:ext>
            </a:extLst>
          </p:cNvPr>
          <p:cNvSpPr txBox="1"/>
          <p:nvPr/>
        </p:nvSpPr>
        <p:spPr>
          <a:xfrm>
            <a:off x="4360753" y="5516706"/>
            <a:ext cx="1162184" cy="369332"/>
          </a:xfrm>
          <a:prstGeom prst="rect">
            <a:avLst/>
          </a:prstGeom>
          <a:noFill/>
        </p:spPr>
        <p:txBody>
          <a:bodyPr wrap="square" rtlCol="0">
            <a:spAutoFit/>
          </a:bodyPr>
          <a:lstStyle/>
          <a:p>
            <a:r>
              <a:rPr lang="en-US" dirty="0"/>
              <a:t>FUTURE</a:t>
            </a:r>
          </a:p>
        </p:txBody>
      </p:sp>
      <p:sp>
        <p:nvSpPr>
          <p:cNvPr id="20" name="TextBox 19">
            <a:extLst>
              <a:ext uri="{FF2B5EF4-FFF2-40B4-BE49-F238E27FC236}">
                <a16:creationId xmlns:a16="http://schemas.microsoft.com/office/drawing/2014/main" id="{0429DF88-DCDC-4B40-BDE6-87AA4CC8EF1D}"/>
              </a:ext>
            </a:extLst>
          </p:cNvPr>
          <p:cNvSpPr txBox="1"/>
          <p:nvPr/>
        </p:nvSpPr>
        <p:spPr>
          <a:xfrm>
            <a:off x="6300684" y="5516706"/>
            <a:ext cx="5371333" cy="369332"/>
          </a:xfrm>
          <a:prstGeom prst="rect">
            <a:avLst/>
          </a:prstGeom>
          <a:noFill/>
        </p:spPr>
        <p:txBody>
          <a:bodyPr wrap="square" rtlCol="0">
            <a:spAutoFit/>
          </a:bodyPr>
          <a:lstStyle/>
          <a:p>
            <a:r>
              <a:rPr lang="en-US" dirty="0"/>
              <a:t>15 MINUTE SMART CITIES POPULATION CONTROL</a:t>
            </a:r>
          </a:p>
        </p:txBody>
      </p:sp>
      <p:pic>
        <p:nvPicPr>
          <p:cNvPr id="22" name="Picture 21">
            <a:extLst>
              <a:ext uri="{FF2B5EF4-FFF2-40B4-BE49-F238E27FC236}">
                <a16:creationId xmlns:a16="http://schemas.microsoft.com/office/drawing/2014/main" id="{C7968D16-5278-4B05-A5F8-2EF411378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818"/>
            <a:ext cx="4360753" cy="2490398"/>
          </a:xfrm>
          <a:prstGeom prst="rect">
            <a:avLst/>
          </a:prstGeom>
        </p:spPr>
      </p:pic>
      <p:sp>
        <p:nvSpPr>
          <p:cNvPr id="23" name="TextBox 22">
            <a:extLst>
              <a:ext uri="{FF2B5EF4-FFF2-40B4-BE49-F238E27FC236}">
                <a16:creationId xmlns:a16="http://schemas.microsoft.com/office/drawing/2014/main" id="{E065D5E7-FCF4-4F15-84C2-160DD970D0C0}"/>
              </a:ext>
            </a:extLst>
          </p:cNvPr>
          <p:cNvSpPr txBox="1"/>
          <p:nvPr/>
        </p:nvSpPr>
        <p:spPr>
          <a:xfrm>
            <a:off x="1060593" y="917278"/>
            <a:ext cx="2726900" cy="369332"/>
          </a:xfrm>
          <a:prstGeom prst="rect">
            <a:avLst/>
          </a:prstGeom>
          <a:noFill/>
        </p:spPr>
        <p:txBody>
          <a:bodyPr wrap="square" rtlCol="0">
            <a:spAutoFit/>
          </a:bodyPr>
          <a:lstStyle/>
          <a:p>
            <a:r>
              <a:rPr lang="en-US" dirty="0"/>
              <a:t>“YE SHALL BE AS GODS”</a:t>
            </a:r>
          </a:p>
        </p:txBody>
      </p:sp>
      <p:cxnSp>
        <p:nvCxnSpPr>
          <p:cNvPr id="24" name="Straight Connector 23">
            <a:extLst>
              <a:ext uri="{FF2B5EF4-FFF2-40B4-BE49-F238E27FC236}">
                <a16:creationId xmlns:a16="http://schemas.microsoft.com/office/drawing/2014/main" id="{F339F511-EBBB-481C-8D42-A5B94E45756C}"/>
              </a:ext>
            </a:extLst>
          </p:cNvPr>
          <p:cNvCxnSpPr>
            <a:cxnSpLocks/>
          </p:cNvCxnSpPr>
          <p:nvPr/>
        </p:nvCxnSpPr>
        <p:spPr>
          <a:xfrm flipH="1">
            <a:off x="5411093" y="2038057"/>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F342AF-334A-4FA4-99EC-2D62D81587DF}"/>
              </a:ext>
            </a:extLst>
          </p:cNvPr>
          <p:cNvCxnSpPr>
            <a:cxnSpLocks/>
          </p:cNvCxnSpPr>
          <p:nvPr/>
        </p:nvCxnSpPr>
        <p:spPr>
          <a:xfrm flipH="1">
            <a:off x="5423177" y="3315402"/>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0B95E6-CEE0-4F6F-9D76-EAD24CB24790}"/>
              </a:ext>
            </a:extLst>
          </p:cNvPr>
          <p:cNvCxnSpPr>
            <a:cxnSpLocks/>
          </p:cNvCxnSpPr>
          <p:nvPr/>
        </p:nvCxnSpPr>
        <p:spPr>
          <a:xfrm flipH="1">
            <a:off x="5382417" y="4777819"/>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C15418-99FC-4184-8620-6B34ECDC828F}"/>
              </a:ext>
            </a:extLst>
          </p:cNvPr>
          <p:cNvCxnSpPr>
            <a:cxnSpLocks/>
          </p:cNvCxnSpPr>
          <p:nvPr/>
        </p:nvCxnSpPr>
        <p:spPr>
          <a:xfrm flipH="1">
            <a:off x="5411092" y="5701372"/>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6977132-2807-40F7-B3AE-84AD7BD5087F}"/>
              </a:ext>
            </a:extLst>
          </p:cNvPr>
          <p:cNvSpPr txBox="1"/>
          <p:nvPr/>
        </p:nvSpPr>
        <p:spPr>
          <a:xfrm>
            <a:off x="318977" y="4295553"/>
            <a:ext cx="3704615" cy="1200329"/>
          </a:xfrm>
          <a:prstGeom prst="rect">
            <a:avLst/>
          </a:prstGeom>
          <a:noFill/>
        </p:spPr>
        <p:txBody>
          <a:bodyPr wrap="square" rtlCol="0">
            <a:spAutoFit/>
          </a:bodyPr>
          <a:lstStyle/>
          <a:p>
            <a:r>
              <a:rPr lang="en-US" dirty="0"/>
              <a:t>THIS IS TRANSHUMANISM</a:t>
            </a:r>
            <a:br>
              <a:rPr lang="en-US" dirty="0"/>
            </a:br>
            <a:r>
              <a:rPr lang="en-US" dirty="0"/>
              <a:t>THE 4</a:t>
            </a:r>
            <a:r>
              <a:rPr lang="en-US" baseline="30000" dirty="0"/>
              <a:t>TH</a:t>
            </a:r>
            <a:r>
              <a:rPr lang="en-US" dirty="0"/>
              <a:t> INDUSTRIAL REVOLUTION</a:t>
            </a:r>
            <a:br>
              <a:rPr lang="en-US" dirty="0"/>
            </a:br>
            <a:r>
              <a:rPr lang="en-US" dirty="0"/>
              <a:t>AS IN THE DAYS OF NOAH</a:t>
            </a:r>
            <a:br>
              <a:rPr lang="en-US" dirty="0"/>
            </a:br>
            <a:endParaRPr lang="en-US" dirty="0"/>
          </a:p>
        </p:txBody>
      </p:sp>
      <p:cxnSp>
        <p:nvCxnSpPr>
          <p:cNvPr id="30" name="Straight Connector 29">
            <a:extLst>
              <a:ext uri="{FF2B5EF4-FFF2-40B4-BE49-F238E27FC236}">
                <a16:creationId xmlns:a16="http://schemas.microsoft.com/office/drawing/2014/main" id="{FD3E1107-0853-4C5A-B929-F12C13BC2166}"/>
              </a:ext>
            </a:extLst>
          </p:cNvPr>
          <p:cNvCxnSpPr>
            <a:cxnSpLocks/>
          </p:cNvCxnSpPr>
          <p:nvPr/>
        </p:nvCxnSpPr>
        <p:spPr>
          <a:xfrm flipH="1">
            <a:off x="5362043" y="815161"/>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A472570-76A5-4214-A988-7CA631207386}"/>
              </a:ext>
            </a:extLst>
          </p:cNvPr>
          <p:cNvSpPr txBox="1"/>
          <p:nvPr/>
        </p:nvSpPr>
        <p:spPr>
          <a:xfrm>
            <a:off x="6331056" y="662261"/>
            <a:ext cx="4682134" cy="646331"/>
          </a:xfrm>
          <a:prstGeom prst="rect">
            <a:avLst/>
          </a:prstGeom>
          <a:noFill/>
        </p:spPr>
        <p:txBody>
          <a:bodyPr wrap="square" rtlCol="0">
            <a:spAutoFit/>
          </a:bodyPr>
          <a:lstStyle/>
          <a:p>
            <a:r>
              <a:rPr lang="en-US" dirty="0"/>
              <a:t>THE FIRST LIE IN RECORDED HISTORY</a:t>
            </a:r>
            <a:br>
              <a:rPr lang="en-US" dirty="0"/>
            </a:br>
            <a:r>
              <a:rPr lang="en-US" dirty="0"/>
              <a:t>(they have been lying to you this whole time)</a:t>
            </a:r>
          </a:p>
        </p:txBody>
      </p:sp>
    </p:spTree>
    <p:extLst>
      <p:ext uri="{BB962C8B-B14F-4D97-AF65-F5344CB8AC3E}">
        <p14:creationId xmlns:p14="http://schemas.microsoft.com/office/powerpoint/2010/main" val="1221634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783017" y="-41077"/>
            <a:ext cx="5074735" cy="584775"/>
          </a:xfrm>
          <a:prstGeom prst="rect">
            <a:avLst/>
          </a:prstGeom>
          <a:noFill/>
        </p:spPr>
        <p:txBody>
          <a:bodyPr wrap="square" rtlCol="0">
            <a:spAutoFit/>
          </a:bodyPr>
          <a:lstStyle/>
          <a:p>
            <a:r>
              <a:rPr lang="en-US" sz="3200" dirty="0"/>
              <a:t>INTERNET OF BODIES (IOB)</a:t>
            </a:r>
          </a:p>
        </p:txBody>
      </p:sp>
      <p:sp>
        <p:nvSpPr>
          <p:cNvPr id="2" name="TextBox 1">
            <a:extLst>
              <a:ext uri="{FF2B5EF4-FFF2-40B4-BE49-F238E27FC236}">
                <a16:creationId xmlns:a16="http://schemas.microsoft.com/office/drawing/2014/main" id="{6A3217F6-76B9-42B6-B7F8-7B95FD8C8707}"/>
              </a:ext>
            </a:extLst>
          </p:cNvPr>
          <p:cNvSpPr txBox="1"/>
          <p:nvPr/>
        </p:nvSpPr>
        <p:spPr>
          <a:xfrm>
            <a:off x="294197" y="1138949"/>
            <a:ext cx="7514297" cy="1477328"/>
          </a:xfrm>
          <a:prstGeom prst="rect">
            <a:avLst/>
          </a:prstGeom>
          <a:noFill/>
        </p:spPr>
        <p:txBody>
          <a:bodyPr wrap="square" rtlCol="0">
            <a:spAutoFit/>
          </a:bodyPr>
          <a:lstStyle/>
          <a:p>
            <a:r>
              <a:rPr lang="en-US" dirty="0"/>
              <a:t>Researchers who have been finding nanotechnology when they are looking at the blood under the microscope need to understand that there is an industry of people who work daily jobs that are regulating these nano networks. These are the biosensors and components that make up the Wireless Body Area Network and the Internet of Bodies. </a:t>
            </a:r>
          </a:p>
        </p:txBody>
      </p:sp>
      <p:sp>
        <p:nvSpPr>
          <p:cNvPr id="5" name="TextBox 4">
            <a:extLst>
              <a:ext uri="{FF2B5EF4-FFF2-40B4-BE49-F238E27FC236}">
                <a16:creationId xmlns:a16="http://schemas.microsoft.com/office/drawing/2014/main" id="{3E3F3ABF-1171-468C-AC97-DC328D358240}"/>
              </a:ext>
            </a:extLst>
          </p:cNvPr>
          <p:cNvSpPr txBox="1"/>
          <p:nvPr/>
        </p:nvSpPr>
        <p:spPr>
          <a:xfrm>
            <a:off x="294197" y="428012"/>
            <a:ext cx="11729305" cy="646331"/>
          </a:xfrm>
          <a:prstGeom prst="rect">
            <a:avLst/>
          </a:prstGeom>
          <a:noFill/>
        </p:spPr>
        <p:txBody>
          <a:bodyPr wrap="square" rtlCol="0">
            <a:spAutoFit/>
          </a:bodyPr>
          <a:lstStyle/>
          <a:p>
            <a:r>
              <a:rPr lang="en-US" dirty="0"/>
              <a:t> </a:t>
            </a:r>
            <a:r>
              <a:rPr lang="en-US" dirty="0" err="1"/>
              <a:t>IoB</a:t>
            </a:r>
            <a:r>
              <a:rPr lang="en-US" dirty="0"/>
              <a:t> is “a growing industry of devices that monitor the human body, collect health and other personal information, and transmit that data over the Internet.” </a:t>
            </a:r>
          </a:p>
        </p:txBody>
      </p:sp>
      <p:pic>
        <p:nvPicPr>
          <p:cNvPr id="12" name="Picture 11">
            <a:extLst>
              <a:ext uri="{FF2B5EF4-FFF2-40B4-BE49-F238E27FC236}">
                <a16:creationId xmlns:a16="http://schemas.microsoft.com/office/drawing/2014/main" id="{285CAD57-940C-4DEE-951A-A678531CEB54}"/>
              </a:ext>
            </a:extLst>
          </p:cNvPr>
          <p:cNvPicPr>
            <a:picLocks noChangeAspect="1"/>
          </p:cNvPicPr>
          <p:nvPr/>
        </p:nvPicPr>
        <p:blipFill>
          <a:blip r:embed="rId2"/>
          <a:stretch>
            <a:fillRect/>
          </a:stretch>
        </p:blipFill>
        <p:spPr>
          <a:xfrm>
            <a:off x="7942951" y="1145272"/>
            <a:ext cx="4017701" cy="4516733"/>
          </a:xfrm>
          <a:prstGeom prst="rect">
            <a:avLst/>
          </a:prstGeom>
        </p:spPr>
      </p:pic>
      <p:pic>
        <p:nvPicPr>
          <p:cNvPr id="14" name="Picture 13">
            <a:extLst>
              <a:ext uri="{FF2B5EF4-FFF2-40B4-BE49-F238E27FC236}">
                <a16:creationId xmlns:a16="http://schemas.microsoft.com/office/drawing/2014/main" id="{ABBFF22E-7E6C-44E9-904A-67BEBDDCF5F0}"/>
              </a:ext>
            </a:extLst>
          </p:cNvPr>
          <p:cNvPicPr>
            <a:picLocks noChangeAspect="1"/>
          </p:cNvPicPr>
          <p:nvPr/>
        </p:nvPicPr>
        <p:blipFill rotWithShape="1">
          <a:blip r:embed="rId3"/>
          <a:srcRect l="2298"/>
          <a:stretch/>
        </p:blipFill>
        <p:spPr>
          <a:xfrm>
            <a:off x="294197" y="2689881"/>
            <a:ext cx="3984958" cy="2161306"/>
          </a:xfrm>
          <a:prstGeom prst="rect">
            <a:avLst/>
          </a:prstGeom>
        </p:spPr>
      </p:pic>
      <p:pic>
        <p:nvPicPr>
          <p:cNvPr id="16" name="Picture 15">
            <a:extLst>
              <a:ext uri="{FF2B5EF4-FFF2-40B4-BE49-F238E27FC236}">
                <a16:creationId xmlns:a16="http://schemas.microsoft.com/office/drawing/2014/main" id="{C6FD33B2-7CD9-4D17-9714-7C72AF551D4E}"/>
              </a:ext>
            </a:extLst>
          </p:cNvPr>
          <p:cNvPicPr>
            <a:picLocks noChangeAspect="1"/>
          </p:cNvPicPr>
          <p:nvPr/>
        </p:nvPicPr>
        <p:blipFill>
          <a:blip r:embed="rId4"/>
          <a:stretch>
            <a:fillRect/>
          </a:stretch>
        </p:blipFill>
        <p:spPr>
          <a:xfrm>
            <a:off x="3595257" y="4381880"/>
            <a:ext cx="4017702" cy="2340277"/>
          </a:xfrm>
          <a:prstGeom prst="rect">
            <a:avLst/>
          </a:prstGeom>
        </p:spPr>
      </p:pic>
      <p:sp>
        <p:nvSpPr>
          <p:cNvPr id="17" name="Oval 16">
            <a:extLst>
              <a:ext uri="{FF2B5EF4-FFF2-40B4-BE49-F238E27FC236}">
                <a16:creationId xmlns:a16="http://schemas.microsoft.com/office/drawing/2014/main" id="{650D05BC-56E0-4887-AEB4-96607CB2A357}"/>
              </a:ext>
            </a:extLst>
          </p:cNvPr>
          <p:cNvSpPr/>
          <p:nvPr/>
        </p:nvSpPr>
        <p:spPr>
          <a:xfrm>
            <a:off x="4413612" y="2309302"/>
            <a:ext cx="3199347" cy="1914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6103EFD-0C2F-4221-B22C-F32BA30099BE}"/>
              </a:ext>
            </a:extLst>
          </p:cNvPr>
          <p:cNvPicPr>
            <a:picLocks noChangeAspect="1"/>
          </p:cNvPicPr>
          <p:nvPr/>
        </p:nvPicPr>
        <p:blipFill>
          <a:blip r:embed="rId5"/>
          <a:stretch>
            <a:fillRect/>
          </a:stretch>
        </p:blipFill>
        <p:spPr>
          <a:xfrm>
            <a:off x="4609147" y="2616277"/>
            <a:ext cx="2802518" cy="1545664"/>
          </a:xfrm>
          <a:prstGeom prst="rect">
            <a:avLst/>
          </a:prstGeom>
        </p:spPr>
      </p:pic>
    </p:spTree>
    <p:extLst>
      <p:ext uri="{BB962C8B-B14F-4D97-AF65-F5344CB8AC3E}">
        <p14:creationId xmlns:p14="http://schemas.microsoft.com/office/powerpoint/2010/main" val="3195780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91C0A0-9A6F-4188-9E13-F7924DFF3794}"/>
              </a:ext>
            </a:extLst>
          </p:cNvPr>
          <p:cNvSpPr txBox="1"/>
          <p:nvPr/>
        </p:nvSpPr>
        <p:spPr>
          <a:xfrm>
            <a:off x="1707296" y="0"/>
            <a:ext cx="10373748" cy="584775"/>
          </a:xfrm>
          <a:prstGeom prst="rect">
            <a:avLst/>
          </a:prstGeom>
          <a:noFill/>
        </p:spPr>
        <p:txBody>
          <a:bodyPr wrap="square" rtlCol="0">
            <a:spAutoFit/>
          </a:bodyPr>
          <a:lstStyle/>
          <a:p>
            <a:r>
              <a:rPr lang="en-US" sz="3200" dirty="0"/>
              <a:t>INTERNET OF BODIES EXAMPLES (FROM RAND.ORG)</a:t>
            </a:r>
          </a:p>
        </p:txBody>
      </p:sp>
      <p:pic>
        <p:nvPicPr>
          <p:cNvPr id="5" name="Picture 4">
            <a:extLst>
              <a:ext uri="{FF2B5EF4-FFF2-40B4-BE49-F238E27FC236}">
                <a16:creationId xmlns:a16="http://schemas.microsoft.com/office/drawing/2014/main" id="{714E0923-0E7A-4D0B-89E7-B7EA47E26478}"/>
              </a:ext>
            </a:extLst>
          </p:cNvPr>
          <p:cNvPicPr>
            <a:picLocks noChangeAspect="1"/>
          </p:cNvPicPr>
          <p:nvPr/>
        </p:nvPicPr>
        <p:blipFill rotWithShape="1">
          <a:blip r:embed="rId2"/>
          <a:srcRect l="9444" r="13069"/>
          <a:stretch/>
        </p:blipFill>
        <p:spPr>
          <a:xfrm>
            <a:off x="222900" y="1039142"/>
            <a:ext cx="3003359" cy="2598151"/>
          </a:xfrm>
          <a:prstGeom prst="rect">
            <a:avLst/>
          </a:prstGeom>
        </p:spPr>
      </p:pic>
      <p:pic>
        <p:nvPicPr>
          <p:cNvPr id="6" name="Picture 5">
            <a:extLst>
              <a:ext uri="{FF2B5EF4-FFF2-40B4-BE49-F238E27FC236}">
                <a16:creationId xmlns:a16="http://schemas.microsoft.com/office/drawing/2014/main" id="{90285483-4991-4585-9B19-9B856842476A}"/>
              </a:ext>
            </a:extLst>
          </p:cNvPr>
          <p:cNvPicPr>
            <a:picLocks noChangeAspect="1"/>
          </p:cNvPicPr>
          <p:nvPr/>
        </p:nvPicPr>
        <p:blipFill>
          <a:blip r:embed="rId3"/>
          <a:stretch>
            <a:fillRect/>
          </a:stretch>
        </p:blipFill>
        <p:spPr>
          <a:xfrm>
            <a:off x="6360534" y="1030687"/>
            <a:ext cx="2682243" cy="2606606"/>
          </a:xfrm>
          <a:prstGeom prst="rect">
            <a:avLst/>
          </a:prstGeom>
        </p:spPr>
      </p:pic>
      <p:pic>
        <p:nvPicPr>
          <p:cNvPr id="7" name="Picture 6">
            <a:extLst>
              <a:ext uri="{FF2B5EF4-FFF2-40B4-BE49-F238E27FC236}">
                <a16:creationId xmlns:a16="http://schemas.microsoft.com/office/drawing/2014/main" id="{EDB77CA0-A211-4F6F-AD5E-51F2C14D55BA}"/>
              </a:ext>
            </a:extLst>
          </p:cNvPr>
          <p:cNvPicPr>
            <a:picLocks noChangeAspect="1"/>
          </p:cNvPicPr>
          <p:nvPr/>
        </p:nvPicPr>
        <p:blipFill rotWithShape="1">
          <a:blip r:embed="rId4"/>
          <a:srcRect b="5058"/>
          <a:stretch/>
        </p:blipFill>
        <p:spPr>
          <a:xfrm>
            <a:off x="3370687" y="1039142"/>
            <a:ext cx="2823492" cy="2598151"/>
          </a:xfrm>
          <a:prstGeom prst="rect">
            <a:avLst/>
          </a:prstGeom>
        </p:spPr>
      </p:pic>
      <p:pic>
        <p:nvPicPr>
          <p:cNvPr id="8" name="Picture 7">
            <a:extLst>
              <a:ext uri="{FF2B5EF4-FFF2-40B4-BE49-F238E27FC236}">
                <a16:creationId xmlns:a16="http://schemas.microsoft.com/office/drawing/2014/main" id="{883A619F-086F-4123-8428-D06C1EC05E8F}"/>
              </a:ext>
            </a:extLst>
          </p:cNvPr>
          <p:cNvPicPr>
            <a:picLocks noChangeAspect="1"/>
          </p:cNvPicPr>
          <p:nvPr/>
        </p:nvPicPr>
        <p:blipFill rotWithShape="1">
          <a:blip r:embed="rId5"/>
          <a:srcRect b="4179"/>
          <a:stretch/>
        </p:blipFill>
        <p:spPr>
          <a:xfrm>
            <a:off x="3370687" y="3831609"/>
            <a:ext cx="2717889" cy="2760022"/>
          </a:xfrm>
          <a:prstGeom prst="rect">
            <a:avLst/>
          </a:prstGeom>
        </p:spPr>
      </p:pic>
      <p:pic>
        <p:nvPicPr>
          <p:cNvPr id="9" name="Picture 8">
            <a:extLst>
              <a:ext uri="{FF2B5EF4-FFF2-40B4-BE49-F238E27FC236}">
                <a16:creationId xmlns:a16="http://schemas.microsoft.com/office/drawing/2014/main" id="{3160E5F4-D0CB-4156-BB8A-93568AF0E9AE}"/>
              </a:ext>
            </a:extLst>
          </p:cNvPr>
          <p:cNvPicPr>
            <a:picLocks noChangeAspect="1"/>
          </p:cNvPicPr>
          <p:nvPr/>
        </p:nvPicPr>
        <p:blipFill rotWithShape="1">
          <a:blip r:embed="rId6"/>
          <a:srcRect b="5532"/>
          <a:stretch/>
        </p:blipFill>
        <p:spPr>
          <a:xfrm>
            <a:off x="302665" y="3831609"/>
            <a:ext cx="2809261" cy="2760022"/>
          </a:xfrm>
          <a:prstGeom prst="rect">
            <a:avLst/>
          </a:prstGeom>
        </p:spPr>
      </p:pic>
      <p:pic>
        <p:nvPicPr>
          <p:cNvPr id="10" name="Picture 9">
            <a:extLst>
              <a:ext uri="{FF2B5EF4-FFF2-40B4-BE49-F238E27FC236}">
                <a16:creationId xmlns:a16="http://schemas.microsoft.com/office/drawing/2014/main" id="{5E539FAC-EDF9-4FA5-940F-4A717EE224CE}"/>
              </a:ext>
            </a:extLst>
          </p:cNvPr>
          <p:cNvPicPr>
            <a:picLocks noChangeAspect="1"/>
          </p:cNvPicPr>
          <p:nvPr/>
        </p:nvPicPr>
        <p:blipFill>
          <a:blip r:embed="rId7"/>
          <a:stretch>
            <a:fillRect/>
          </a:stretch>
        </p:blipFill>
        <p:spPr>
          <a:xfrm>
            <a:off x="6248294" y="3831608"/>
            <a:ext cx="2794483" cy="2688461"/>
          </a:xfrm>
          <a:prstGeom prst="rect">
            <a:avLst/>
          </a:prstGeom>
        </p:spPr>
      </p:pic>
      <p:pic>
        <p:nvPicPr>
          <p:cNvPr id="11" name="Picture 10">
            <a:extLst>
              <a:ext uri="{FF2B5EF4-FFF2-40B4-BE49-F238E27FC236}">
                <a16:creationId xmlns:a16="http://schemas.microsoft.com/office/drawing/2014/main" id="{BCAA214D-D7BD-4D37-8083-54DDFD59D23D}"/>
              </a:ext>
            </a:extLst>
          </p:cNvPr>
          <p:cNvPicPr>
            <a:picLocks noChangeAspect="1"/>
          </p:cNvPicPr>
          <p:nvPr/>
        </p:nvPicPr>
        <p:blipFill>
          <a:blip r:embed="rId8"/>
          <a:stretch>
            <a:fillRect/>
          </a:stretch>
        </p:blipFill>
        <p:spPr>
          <a:xfrm>
            <a:off x="9167124" y="3831607"/>
            <a:ext cx="2955927" cy="2688461"/>
          </a:xfrm>
          <a:prstGeom prst="rect">
            <a:avLst/>
          </a:prstGeom>
        </p:spPr>
      </p:pic>
      <p:pic>
        <p:nvPicPr>
          <p:cNvPr id="12" name="Picture 11">
            <a:extLst>
              <a:ext uri="{FF2B5EF4-FFF2-40B4-BE49-F238E27FC236}">
                <a16:creationId xmlns:a16="http://schemas.microsoft.com/office/drawing/2014/main" id="{F567B21E-E67E-47A7-89EE-EC69B59217D0}"/>
              </a:ext>
            </a:extLst>
          </p:cNvPr>
          <p:cNvPicPr>
            <a:picLocks noChangeAspect="1"/>
          </p:cNvPicPr>
          <p:nvPr/>
        </p:nvPicPr>
        <p:blipFill>
          <a:blip r:embed="rId9"/>
          <a:stretch>
            <a:fillRect/>
          </a:stretch>
        </p:blipFill>
        <p:spPr>
          <a:xfrm>
            <a:off x="9209133" y="1043043"/>
            <a:ext cx="2871911" cy="2606606"/>
          </a:xfrm>
          <a:prstGeom prst="rect">
            <a:avLst/>
          </a:prstGeom>
        </p:spPr>
      </p:pic>
      <p:pic>
        <p:nvPicPr>
          <p:cNvPr id="13" name="Picture 12">
            <a:extLst>
              <a:ext uri="{FF2B5EF4-FFF2-40B4-BE49-F238E27FC236}">
                <a16:creationId xmlns:a16="http://schemas.microsoft.com/office/drawing/2014/main" id="{3C6FF913-9A02-4280-AC23-BCC909B3694F}"/>
              </a:ext>
            </a:extLst>
          </p:cNvPr>
          <p:cNvPicPr>
            <a:picLocks noChangeAspect="1"/>
          </p:cNvPicPr>
          <p:nvPr/>
        </p:nvPicPr>
        <p:blipFill>
          <a:blip r:embed="rId10"/>
          <a:stretch>
            <a:fillRect/>
          </a:stretch>
        </p:blipFill>
        <p:spPr>
          <a:xfrm>
            <a:off x="335999" y="4585536"/>
            <a:ext cx="1985732" cy="2006095"/>
          </a:xfrm>
          <a:prstGeom prst="rect">
            <a:avLst/>
          </a:prstGeom>
        </p:spPr>
      </p:pic>
      <p:pic>
        <p:nvPicPr>
          <p:cNvPr id="14" name="Picture 13">
            <a:extLst>
              <a:ext uri="{FF2B5EF4-FFF2-40B4-BE49-F238E27FC236}">
                <a16:creationId xmlns:a16="http://schemas.microsoft.com/office/drawing/2014/main" id="{68367E8E-3F4A-43DE-AD24-99079882FBD9}"/>
              </a:ext>
            </a:extLst>
          </p:cNvPr>
          <p:cNvPicPr>
            <a:picLocks noChangeAspect="1"/>
          </p:cNvPicPr>
          <p:nvPr/>
        </p:nvPicPr>
        <p:blipFill>
          <a:blip r:embed="rId11"/>
          <a:stretch>
            <a:fillRect/>
          </a:stretch>
        </p:blipFill>
        <p:spPr>
          <a:xfrm>
            <a:off x="6373947" y="1605460"/>
            <a:ext cx="1760047" cy="1654576"/>
          </a:xfrm>
          <a:prstGeom prst="rect">
            <a:avLst/>
          </a:prstGeom>
        </p:spPr>
      </p:pic>
      <p:pic>
        <p:nvPicPr>
          <p:cNvPr id="15" name="Picture 14">
            <a:extLst>
              <a:ext uri="{FF2B5EF4-FFF2-40B4-BE49-F238E27FC236}">
                <a16:creationId xmlns:a16="http://schemas.microsoft.com/office/drawing/2014/main" id="{F2561C67-F510-4FDE-9E57-E75B56ADFB63}"/>
              </a:ext>
            </a:extLst>
          </p:cNvPr>
          <p:cNvPicPr>
            <a:picLocks noChangeAspect="1"/>
          </p:cNvPicPr>
          <p:nvPr/>
        </p:nvPicPr>
        <p:blipFill>
          <a:blip r:embed="rId12"/>
          <a:stretch>
            <a:fillRect/>
          </a:stretch>
        </p:blipFill>
        <p:spPr>
          <a:xfrm>
            <a:off x="3423401" y="1731397"/>
            <a:ext cx="1729077" cy="1830787"/>
          </a:xfrm>
          <a:prstGeom prst="rect">
            <a:avLst/>
          </a:prstGeom>
        </p:spPr>
      </p:pic>
      <p:pic>
        <p:nvPicPr>
          <p:cNvPr id="16" name="Picture 15">
            <a:extLst>
              <a:ext uri="{FF2B5EF4-FFF2-40B4-BE49-F238E27FC236}">
                <a16:creationId xmlns:a16="http://schemas.microsoft.com/office/drawing/2014/main" id="{27B1AABC-49E7-464B-9729-02410412CEBD}"/>
              </a:ext>
            </a:extLst>
          </p:cNvPr>
          <p:cNvPicPr>
            <a:picLocks noChangeAspect="1"/>
          </p:cNvPicPr>
          <p:nvPr/>
        </p:nvPicPr>
        <p:blipFill>
          <a:blip r:embed="rId13"/>
          <a:stretch>
            <a:fillRect/>
          </a:stretch>
        </p:blipFill>
        <p:spPr>
          <a:xfrm>
            <a:off x="3400320" y="4604336"/>
            <a:ext cx="1752158" cy="1001333"/>
          </a:xfrm>
          <a:prstGeom prst="rect">
            <a:avLst/>
          </a:prstGeom>
        </p:spPr>
      </p:pic>
      <p:pic>
        <p:nvPicPr>
          <p:cNvPr id="17" name="Picture 16">
            <a:extLst>
              <a:ext uri="{FF2B5EF4-FFF2-40B4-BE49-F238E27FC236}">
                <a16:creationId xmlns:a16="http://schemas.microsoft.com/office/drawing/2014/main" id="{FB0F9394-F505-4735-A185-B0544D037F35}"/>
              </a:ext>
            </a:extLst>
          </p:cNvPr>
          <p:cNvPicPr>
            <a:picLocks noChangeAspect="1"/>
          </p:cNvPicPr>
          <p:nvPr/>
        </p:nvPicPr>
        <p:blipFill>
          <a:blip r:embed="rId14"/>
          <a:stretch>
            <a:fillRect/>
          </a:stretch>
        </p:blipFill>
        <p:spPr>
          <a:xfrm>
            <a:off x="3423402" y="5512864"/>
            <a:ext cx="1657482" cy="1078768"/>
          </a:xfrm>
          <a:prstGeom prst="rect">
            <a:avLst/>
          </a:prstGeom>
        </p:spPr>
      </p:pic>
      <p:pic>
        <p:nvPicPr>
          <p:cNvPr id="18" name="Picture 17">
            <a:extLst>
              <a:ext uri="{FF2B5EF4-FFF2-40B4-BE49-F238E27FC236}">
                <a16:creationId xmlns:a16="http://schemas.microsoft.com/office/drawing/2014/main" id="{A118221F-805F-4B9A-91ED-481190F6AAB3}"/>
              </a:ext>
            </a:extLst>
          </p:cNvPr>
          <p:cNvPicPr>
            <a:picLocks noChangeAspect="1"/>
          </p:cNvPicPr>
          <p:nvPr/>
        </p:nvPicPr>
        <p:blipFill>
          <a:blip r:embed="rId15"/>
          <a:stretch>
            <a:fillRect/>
          </a:stretch>
        </p:blipFill>
        <p:spPr>
          <a:xfrm>
            <a:off x="6303458" y="4492486"/>
            <a:ext cx="1867662" cy="1876509"/>
          </a:xfrm>
          <a:prstGeom prst="rect">
            <a:avLst/>
          </a:prstGeom>
        </p:spPr>
      </p:pic>
      <p:pic>
        <p:nvPicPr>
          <p:cNvPr id="19" name="Picture 18">
            <a:extLst>
              <a:ext uri="{FF2B5EF4-FFF2-40B4-BE49-F238E27FC236}">
                <a16:creationId xmlns:a16="http://schemas.microsoft.com/office/drawing/2014/main" id="{175E94F9-8B00-467F-8B74-659B5C9C2D69}"/>
              </a:ext>
            </a:extLst>
          </p:cNvPr>
          <p:cNvPicPr>
            <a:picLocks noChangeAspect="1"/>
          </p:cNvPicPr>
          <p:nvPr/>
        </p:nvPicPr>
        <p:blipFill>
          <a:blip r:embed="rId16"/>
          <a:stretch>
            <a:fillRect/>
          </a:stretch>
        </p:blipFill>
        <p:spPr>
          <a:xfrm>
            <a:off x="9224945" y="4604336"/>
            <a:ext cx="1911138" cy="1457325"/>
          </a:xfrm>
          <a:prstGeom prst="rect">
            <a:avLst/>
          </a:prstGeom>
        </p:spPr>
      </p:pic>
      <p:pic>
        <p:nvPicPr>
          <p:cNvPr id="20" name="Picture 19">
            <a:extLst>
              <a:ext uri="{FF2B5EF4-FFF2-40B4-BE49-F238E27FC236}">
                <a16:creationId xmlns:a16="http://schemas.microsoft.com/office/drawing/2014/main" id="{810F7A10-2BA1-4568-A7F9-281F2847C031}"/>
              </a:ext>
            </a:extLst>
          </p:cNvPr>
          <p:cNvPicPr>
            <a:picLocks noChangeAspect="1"/>
          </p:cNvPicPr>
          <p:nvPr/>
        </p:nvPicPr>
        <p:blipFill>
          <a:blip r:embed="rId17"/>
          <a:stretch>
            <a:fillRect/>
          </a:stretch>
        </p:blipFill>
        <p:spPr>
          <a:xfrm>
            <a:off x="9236453" y="1907650"/>
            <a:ext cx="1783794" cy="1654534"/>
          </a:xfrm>
          <a:prstGeom prst="rect">
            <a:avLst/>
          </a:prstGeom>
        </p:spPr>
      </p:pic>
      <p:sp>
        <p:nvSpPr>
          <p:cNvPr id="21" name="TextBox 20">
            <a:extLst>
              <a:ext uri="{FF2B5EF4-FFF2-40B4-BE49-F238E27FC236}">
                <a16:creationId xmlns:a16="http://schemas.microsoft.com/office/drawing/2014/main" id="{BCD177C9-DE75-44AF-A83E-B76FC0C9FD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2424818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543397" y="81989"/>
            <a:ext cx="8468139" cy="584775"/>
          </a:xfrm>
          <a:prstGeom prst="rect">
            <a:avLst/>
          </a:prstGeom>
          <a:noFill/>
        </p:spPr>
        <p:txBody>
          <a:bodyPr wrap="square" rtlCol="0">
            <a:spAutoFit/>
          </a:bodyPr>
          <a:lstStyle/>
          <a:p>
            <a:r>
              <a:rPr lang="en-US" sz="3200" dirty="0"/>
              <a:t>“GREEN ENERGY” IS SOYLENT GREEN ENERGY</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C67639B8-9DE6-437F-A89A-B9C1258843B5}"/>
              </a:ext>
            </a:extLst>
          </p:cNvPr>
          <p:cNvPicPr>
            <a:picLocks noChangeAspect="1"/>
          </p:cNvPicPr>
          <p:nvPr/>
        </p:nvPicPr>
        <p:blipFill>
          <a:blip r:embed="rId2"/>
          <a:stretch>
            <a:fillRect/>
          </a:stretch>
        </p:blipFill>
        <p:spPr>
          <a:xfrm>
            <a:off x="5777466" y="1506772"/>
            <a:ext cx="6049008" cy="4684464"/>
          </a:xfrm>
          <a:prstGeom prst="rect">
            <a:avLst/>
          </a:prstGeom>
        </p:spPr>
      </p:pic>
      <p:pic>
        <p:nvPicPr>
          <p:cNvPr id="7" name="Picture 6">
            <a:extLst>
              <a:ext uri="{FF2B5EF4-FFF2-40B4-BE49-F238E27FC236}">
                <a16:creationId xmlns:a16="http://schemas.microsoft.com/office/drawing/2014/main" id="{DA5D71D8-65AA-4688-B945-00C78AD2B52D}"/>
              </a:ext>
            </a:extLst>
          </p:cNvPr>
          <p:cNvPicPr>
            <a:picLocks noChangeAspect="1"/>
          </p:cNvPicPr>
          <p:nvPr/>
        </p:nvPicPr>
        <p:blipFill rotWithShape="1">
          <a:blip r:embed="rId3"/>
          <a:srcRect b="86115"/>
          <a:stretch/>
        </p:blipFill>
        <p:spPr>
          <a:xfrm>
            <a:off x="326050" y="3213629"/>
            <a:ext cx="4896498" cy="315894"/>
          </a:xfrm>
          <a:prstGeom prst="rect">
            <a:avLst/>
          </a:prstGeom>
        </p:spPr>
      </p:pic>
      <p:sp>
        <p:nvSpPr>
          <p:cNvPr id="8" name="TextBox 7">
            <a:extLst>
              <a:ext uri="{FF2B5EF4-FFF2-40B4-BE49-F238E27FC236}">
                <a16:creationId xmlns:a16="http://schemas.microsoft.com/office/drawing/2014/main" id="{259E44F0-BB21-4D44-921E-CD6B0D7C24D4}"/>
              </a:ext>
            </a:extLst>
          </p:cNvPr>
          <p:cNvSpPr txBox="1"/>
          <p:nvPr/>
        </p:nvSpPr>
        <p:spPr>
          <a:xfrm>
            <a:off x="413467" y="666764"/>
            <a:ext cx="4794495" cy="2585323"/>
          </a:xfrm>
          <a:prstGeom prst="rect">
            <a:avLst/>
          </a:prstGeom>
          <a:noFill/>
        </p:spPr>
        <p:txBody>
          <a:bodyPr wrap="square" rtlCol="0">
            <a:spAutoFit/>
          </a:bodyPr>
          <a:lstStyle/>
          <a:p>
            <a:r>
              <a:rPr lang="en-US" dirty="0"/>
              <a:t>“Nanoscale wireless networks are expected to revolutionize a variety of domains, with significant advances conceivable in in-body healthcare. In healthcare, these nanonetworks will consist of energy-harvesting nanodevices passively flowing through the bloodstream, taking actions at certain locations, and communicating results to more powerful Body Area Network (BAN) nodes. From Paper Below.</a:t>
            </a:r>
          </a:p>
        </p:txBody>
      </p:sp>
      <p:pic>
        <p:nvPicPr>
          <p:cNvPr id="10" name="Picture 9">
            <a:extLst>
              <a:ext uri="{FF2B5EF4-FFF2-40B4-BE49-F238E27FC236}">
                <a16:creationId xmlns:a16="http://schemas.microsoft.com/office/drawing/2014/main" id="{730849E5-A042-49DC-9197-13D6304F3EF8}"/>
              </a:ext>
            </a:extLst>
          </p:cNvPr>
          <p:cNvPicPr>
            <a:picLocks noChangeAspect="1"/>
          </p:cNvPicPr>
          <p:nvPr/>
        </p:nvPicPr>
        <p:blipFill rotWithShape="1">
          <a:blip r:embed="rId4"/>
          <a:srcRect t="34837" b="-1"/>
          <a:stretch/>
        </p:blipFill>
        <p:spPr>
          <a:xfrm>
            <a:off x="306754" y="3491536"/>
            <a:ext cx="4935089" cy="1494375"/>
          </a:xfrm>
          <a:prstGeom prst="rect">
            <a:avLst/>
          </a:prstGeom>
        </p:spPr>
      </p:pic>
      <p:pic>
        <p:nvPicPr>
          <p:cNvPr id="5" name="Picture 4">
            <a:extLst>
              <a:ext uri="{FF2B5EF4-FFF2-40B4-BE49-F238E27FC236}">
                <a16:creationId xmlns:a16="http://schemas.microsoft.com/office/drawing/2014/main" id="{81F2669A-D202-47F0-8214-011BA35E869D}"/>
              </a:ext>
            </a:extLst>
          </p:cNvPr>
          <p:cNvPicPr>
            <a:picLocks noChangeAspect="1"/>
          </p:cNvPicPr>
          <p:nvPr/>
        </p:nvPicPr>
        <p:blipFill>
          <a:blip r:embed="rId5"/>
          <a:stretch>
            <a:fillRect/>
          </a:stretch>
        </p:blipFill>
        <p:spPr>
          <a:xfrm>
            <a:off x="4947196" y="906213"/>
            <a:ext cx="7340220" cy="663463"/>
          </a:xfrm>
          <a:prstGeom prst="rect">
            <a:avLst/>
          </a:prstGeom>
        </p:spPr>
      </p:pic>
      <p:pic>
        <p:nvPicPr>
          <p:cNvPr id="11" name="Picture 10">
            <a:extLst>
              <a:ext uri="{FF2B5EF4-FFF2-40B4-BE49-F238E27FC236}">
                <a16:creationId xmlns:a16="http://schemas.microsoft.com/office/drawing/2014/main" id="{FB0615F3-AF87-488D-973D-9AF5ADBE4DB7}"/>
              </a:ext>
            </a:extLst>
          </p:cNvPr>
          <p:cNvPicPr>
            <a:picLocks noChangeAspect="1"/>
          </p:cNvPicPr>
          <p:nvPr/>
        </p:nvPicPr>
        <p:blipFill>
          <a:blip r:embed="rId6"/>
          <a:stretch>
            <a:fillRect/>
          </a:stretch>
        </p:blipFill>
        <p:spPr>
          <a:xfrm>
            <a:off x="193064" y="5372195"/>
            <a:ext cx="5480779" cy="853514"/>
          </a:xfrm>
          <a:prstGeom prst="rect">
            <a:avLst/>
          </a:prstGeom>
        </p:spPr>
      </p:pic>
    </p:spTree>
    <p:extLst>
      <p:ext uri="{BB962C8B-B14F-4D97-AF65-F5344CB8AC3E}">
        <p14:creationId xmlns:p14="http://schemas.microsoft.com/office/powerpoint/2010/main" val="2606602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62393" y="100334"/>
            <a:ext cx="11990567" cy="584775"/>
          </a:xfrm>
          <a:prstGeom prst="rect">
            <a:avLst/>
          </a:prstGeom>
          <a:noFill/>
        </p:spPr>
        <p:txBody>
          <a:bodyPr wrap="square" rtlCol="0">
            <a:spAutoFit/>
          </a:bodyPr>
          <a:lstStyle/>
          <a:p>
            <a:r>
              <a:rPr lang="en-US" sz="3200" dirty="0"/>
              <a:t>WIRELESS HEALTHCARE HOW THEY CONTROL </a:t>
            </a:r>
            <a:r>
              <a:rPr lang="en-US" sz="3200" b="1" u="sng" dirty="0">
                <a:solidFill>
                  <a:srgbClr val="FE762A"/>
                </a:solidFill>
              </a:rPr>
              <a:t>YOUR</a:t>
            </a:r>
            <a:r>
              <a:rPr lang="en-US" sz="3200" dirty="0"/>
              <a:t> HEALTH</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3244449"/>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BD2FDBBD-25D7-420D-9D22-9CB4397D7D19}"/>
              </a:ext>
            </a:extLst>
          </p:cNvPr>
          <p:cNvPicPr>
            <a:picLocks noChangeAspect="1"/>
          </p:cNvPicPr>
          <p:nvPr/>
        </p:nvPicPr>
        <p:blipFill>
          <a:blip r:embed="rId2"/>
          <a:stretch>
            <a:fillRect/>
          </a:stretch>
        </p:blipFill>
        <p:spPr>
          <a:xfrm>
            <a:off x="262393" y="853907"/>
            <a:ext cx="6189540" cy="4249316"/>
          </a:xfrm>
          <a:prstGeom prst="rect">
            <a:avLst/>
          </a:prstGeom>
        </p:spPr>
      </p:pic>
      <p:sp>
        <p:nvSpPr>
          <p:cNvPr id="6" name="TextBox 5">
            <a:extLst>
              <a:ext uri="{FF2B5EF4-FFF2-40B4-BE49-F238E27FC236}">
                <a16:creationId xmlns:a16="http://schemas.microsoft.com/office/drawing/2014/main" id="{5BA72C7E-CDE1-4A8A-A40A-5E723C1CB950}"/>
              </a:ext>
            </a:extLst>
          </p:cNvPr>
          <p:cNvSpPr txBox="1"/>
          <p:nvPr/>
        </p:nvSpPr>
        <p:spPr>
          <a:xfrm>
            <a:off x="7032738" y="2297148"/>
            <a:ext cx="4598126" cy="2585323"/>
          </a:xfrm>
          <a:prstGeom prst="rect">
            <a:avLst/>
          </a:prstGeom>
          <a:noFill/>
        </p:spPr>
        <p:txBody>
          <a:bodyPr wrap="square" rtlCol="0">
            <a:spAutoFit/>
          </a:bodyPr>
          <a:lstStyle/>
          <a:p>
            <a:r>
              <a:rPr lang="en-US" dirty="0"/>
              <a:t>WIRELESS HEALTH CARE IS WHAT THEY ARE CALLING:</a:t>
            </a:r>
          </a:p>
          <a:p>
            <a:endParaRPr lang="en-US" dirty="0"/>
          </a:p>
          <a:p>
            <a:r>
              <a:rPr lang="en-US" dirty="0"/>
              <a:t>Precision Health Care</a:t>
            </a:r>
            <a:br>
              <a:rPr lang="en-US" dirty="0"/>
            </a:br>
            <a:r>
              <a:rPr lang="en-US" dirty="0"/>
              <a:t>Designer Drugging</a:t>
            </a:r>
            <a:br>
              <a:rPr lang="en-US" dirty="0"/>
            </a:br>
            <a:r>
              <a:rPr lang="en-US" dirty="0"/>
              <a:t>Electroceuticals</a:t>
            </a:r>
            <a:br>
              <a:rPr lang="en-US" dirty="0"/>
            </a:br>
            <a:r>
              <a:rPr lang="en-US" dirty="0" err="1"/>
              <a:t>Nanothermonostics</a:t>
            </a:r>
            <a:br>
              <a:rPr lang="en-US" dirty="0"/>
            </a:br>
            <a:r>
              <a:rPr lang="en-US" dirty="0"/>
              <a:t>Biomedical Tissue Engineering</a:t>
            </a:r>
            <a:br>
              <a:rPr lang="en-US" dirty="0"/>
            </a:br>
            <a:r>
              <a:rPr lang="en-US" dirty="0"/>
              <a:t>Regenerative Medicine</a:t>
            </a:r>
          </a:p>
        </p:txBody>
      </p:sp>
      <p:sp>
        <p:nvSpPr>
          <p:cNvPr id="7" name="TextBox 6">
            <a:extLst>
              <a:ext uri="{FF2B5EF4-FFF2-40B4-BE49-F238E27FC236}">
                <a16:creationId xmlns:a16="http://schemas.microsoft.com/office/drawing/2014/main" id="{61F7916B-79E0-47CC-8027-4135916F7E35}"/>
              </a:ext>
            </a:extLst>
          </p:cNvPr>
          <p:cNvSpPr txBox="1"/>
          <p:nvPr/>
        </p:nvSpPr>
        <p:spPr>
          <a:xfrm>
            <a:off x="6780189" y="1197235"/>
            <a:ext cx="5268686" cy="923330"/>
          </a:xfrm>
          <a:prstGeom prst="rect">
            <a:avLst/>
          </a:prstGeom>
          <a:noFill/>
        </p:spPr>
        <p:txBody>
          <a:bodyPr wrap="square" rtlCol="0">
            <a:spAutoFit/>
          </a:bodyPr>
          <a:lstStyle/>
          <a:p>
            <a:r>
              <a:rPr lang="en-US" dirty="0"/>
              <a:t>IEEE EMBS are the WORLDS LARGEST international society of </a:t>
            </a:r>
            <a:r>
              <a:rPr lang="en-US" dirty="0">
                <a:solidFill>
                  <a:srgbClr val="FF0000"/>
                </a:solidFill>
              </a:rPr>
              <a:t>BIOMEDICAL ENGINEERS.</a:t>
            </a:r>
          </a:p>
          <a:p>
            <a:endParaRPr lang="en-US" dirty="0"/>
          </a:p>
        </p:txBody>
      </p:sp>
      <p:sp>
        <p:nvSpPr>
          <p:cNvPr id="8" name="TextBox 7">
            <a:extLst>
              <a:ext uri="{FF2B5EF4-FFF2-40B4-BE49-F238E27FC236}">
                <a16:creationId xmlns:a16="http://schemas.microsoft.com/office/drawing/2014/main" id="{538ADB0D-CBFA-4B9A-AAEF-097CC44B3071}"/>
              </a:ext>
            </a:extLst>
          </p:cNvPr>
          <p:cNvSpPr txBox="1"/>
          <p:nvPr/>
        </p:nvSpPr>
        <p:spPr>
          <a:xfrm>
            <a:off x="719024" y="5880234"/>
            <a:ext cx="11077303" cy="369332"/>
          </a:xfrm>
          <a:prstGeom prst="rect">
            <a:avLst/>
          </a:prstGeom>
          <a:noFill/>
        </p:spPr>
        <p:txBody>
          <a:bodyPr wrap="square" rtlCol="0">
            <a:spAutoFit/>
          </a:bodyPr>
          <a:lstStyle/>
          <a:p>
            <a:r>
              <a:rPr lang="en-US" dirty="0"/>
              <a:t>This is the industry that is changing your DNA, bringing in transhumanism and hooking your body up to the cloud. </a:t>
            </a:r>
          </a:p>
        </p:txBody>
      </p:sp>
    </p:spTree>
    <p:extLst>
      <p:ext uri="{BB962C8B-B14F-4D97-AF65-F5344CB8AC3E}">
        <p14:creationId xmlns:p14="http://schemas.microsoft.com/office/powerpoint/2010/main" val="3742081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661883" y="81989"/>
            <a:ext cx="6442361" cy="584775"/>
          </a:xfrm>
          <a:prstGeom prst="rect">
            <a:avLst/>
          </a:prstGeom>
          <a:noFill/>
        </p:spPr>
        <p:txBody>
          <a:bodyPr wrap="square" rtlCol="0">
            <a:spAutoFit/>
          </a:bodyPr>
          <a:lstStyle/>
          <a:p>
            <a:r>
              <a:rPr lang="en-US" sz="3200" dirty="0"/>
              <a:t>MEDICAL BODY AREA NETWORK</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4B1F9D75-4F58-4804-862F-D9D80D5342AF}"/>
              </a:ext>
            </a:extLst>
          </p:cNvPr>
          <p:cNvPicPr>
            <a:picLocks noChangeAspect="1"/>
          </p:cNvPicPr>
          <p:nvPr/>
        </p:nvPicPr>
        <p:blipFill>
          <a:blip r:embed="rId2"/>
          <a:stretch>
            <a:fillRect/>
          </a:stretch>
        </p:blipFill>
        <p:spPr>
          <a:xfrm>
            <a:off x="216845" y="733674"/>
            <a:ext cx="5206435" cy="2975106"/>
          </a:xfrm>
          <a:prstGeom prst="rect">
            <a:avLst/>
          </a:prstGeom>
        </p:spPr>
      </p:pic>
      <p:pic>
        <p:nvPicPr>
          <p:cNvPr id="5" name="Picture 4">
            <a:extLst>
              <a:ext uri="{FF2B5EF4-FFF2-40B4-BE49-F238E27FC236}">
                <a16:creationId xmlns:a16="http://schemas.microsoft.com/office/drawing/2014/main" id="{3AD8F630-71D8-4E70-A40F-626F53BA162F}"/>
              </a:ext>
            </a:extLst>
          </p:cNvPr>
          <p:cNvPicPr>
            <a:picLocks noChangeAspect="1"/>
          </p:cNvPicPr>
          <p:nvPr/>
        </p:nvPicPr>
        <p:blipFill>
          <a:blip r:embed="rId3"/>
          <a:stretch>
            <a:fillRect/>
          </a:stretch>
        </p:blipFill>
        <p:spPr>
          <a:xfrm>
            <a:off x="216844" y="3785463"/>
            <a:ext cx="5206435" cy="2928620"/>
          </a:xfrm>
          <a:prstGeom prst="rect">
            <a:avLst/>
          </a:prstGeom>
        </p:spPr>
      </p:pic>
      <p:sp>
        <p:nvSpPr>
          <p:cNvPr id="6" name="TextBox 5">
            <a:extLst>
              <a:ext uri="{FF2B5EF4-FFF2-40B4-BE49-F238E27FC236}">
                <a16:creationId xmlns:a16="http://schemas.microsoft.com/office/drawing/2014/main" id="{27E12297-8CAB-4629-B66B-C7D49AD93664}"/>
              </a:ext>
            </a:extLst>
          </p:cNvPr>
          <p:cNvSpPr txBox="1"/>
          <p:nvPr/>
        </p:nvSpPr>
        <p:spPr>
          <a:xfrm>
            <a:off x="5643155" y="670001"/>
            <a:ext cx="6332000" cy="3754874"/>
          </a:xfrm>
          <a:prstGeom prst="rect">
            <a:avLst/>
          </a:prstGeom>
          <a:noFill/>
        </p:spPr>
        <p:txBody>
          <a:bodyPr wrap="square" rtlCol="0">
            <a:spAutoFit/>
          </a:bodyPr>
          <a:lstStyle/>
          <a:p>
            <a:r>
              <a:rPr lang="en-US" sz="1400" dirty="0"/>
              <a:t>MEDICA BODY AREA NETWORS FIRST REPORT AND ORDER FROM THE FCC 2012</a:t>
            </a:r>
            <a:br>
              <a:rPr lang="en-US" sz="1400" dirty="0"/>
            </a:br>
            <a:br>
              <a:rPr lang="en-US" sz="1400" dirty="0"/>
            </a:br>
            <a:r>
              <a:rPr lang="en-US" sz="1400" dirty="0"/>
              <a:t>INTRODUCTION</a:t>
            </a:r>
            <a:br>
              <a:rPr lang="en-US" sz="1400" dirty="0"/>
            </a:br>
            <a:r>
              <a:rPr lang="en-US" sz="1400" dirty="0"/>
              <a:t>1. By this Report and Order and Further Notice of Proposed Rulemaking (Further Notice), we expand our Part 95 </a:t>
            </a:r>
            <a:r>
              <a:rPr lang="en-US" sz="1400" dirty="0" err="1"/>
              <a:t>MedRadio</a:t>
            </a:r>
            <a:r>
              <a:rPr lang="en-US" sz="1400" dirty="0"/>
              <a:t> rules to permit the development of new Medical Body Area Network (MBAN) devices in the 2360-2400 MHz band, and propose procedures for selecting a party to register and coordinate MBAN use of the 2360-2390 MHz portion of the band. </a:t>
            </a:r>
            <a:br>
              <a:rPr lang="en-US" sz="1400" dirty="0"/>
            </a:br>
            <a:br>
              <a:rPr lang="en-US" sz="1400" dirty="0"/>
            </a:br>
            <a:r>
              <a:rPr lang="en-US" sz="1400" dirty="0"/>
              <a:t>The MBAN technology will provide a flexible platform for the wireless networking of multiple body transmitters used for the purpose of measuring and recording physiological parameters and other patient information or for performing diagnostic or therapeutic functions, primarily in health care facilities. This platform will enhance patient safety, care and comfort by reducing the need to physically connect sensors to essential monitoring equipment by cables and wires. Our decision herein is the latest in a series of actions to expand the spectrum available for wireless medical use.</a:t>
            </a:r>
          </a:p>
        </p:txBody>
      </p:sp>
      <p:sp>
        <p:nvSpPr>
          <p:cNvPr id="8" name="TextBox 7">
            <a:extLst>
              <a:ext uri="{FF2B5EF4-FFF2-40B4-BE49-F238E27FC236}">
                <a16:creationId xmlns:a16="http://schemas.microsoft.com/office/drawing/2014/main" id="{0712121B-7303-4707-ABCD-90A3B3B13A4D}"/>
              </a:ext>
            </a:extLst>
          </p:cNvPr>
          <p:cNvSpPr txBox="1"/>
          <p:nvPr/>
        </p:nvSpPr>
        <p:spPr>
          <a:xfrm>
            <a:off x="5619685" y="4382187"/>
            <a:ext cx="6187966" cy="2062103"/>
          </a:xfrm>
          <a:prstGeom prst="rect">
            <a:avLst/>
          </a:prstGeom>
          <a:noFill/>
        </p:spPr>
        <p:txBody>
          <a:bodyPr wrap="square" rtlCol="0">
            <a:spAutoFit/>
          </a:bodyPr>
          <a:lstStyle/>
          <a:p>
            <a:r>
              <a:rPr lang="en-US" sz="1600" dirty="0"/>
              <a:t>Hospitals use Medical Body Area Networks and a software called OMNET to report data from human bodies up to the cloud. This was done in hospitals during COVID. Data ran through PROJECT SALUS - A Pentagon effort that provided predictive logistics tools for </a:t>
            </a:r>
            <a:r>
              <a:rPr lang="en-US" sz="1600" b="1" dirty="0"/>
              <a:t>COVID</a:t>
            </a:r>
            <a:r>
              <a:rPr lang="en-US" sz="1600" dirty="0"/>
              <a:t>-19 response to the command. </a:t>
            </a:r>
            <a:br>
              <a:rPr lang="en-US" sz="1600" dirty="0"/>
            </a:br>
            <a:br>
              <a:rPr lang="en-US" sz="1600" dirty="0"/>
            </a:br>
            <a:r>
              <a:rPr lang="en-US" sz="1600" dirty="0"/>
              <a:t>We did a report with Todd Callender about this data being reported to a database in ISRAEL. </a:t>
            </a:r>
          </a:p>
        </p:txBody>
      </p:sp>
    </p:spTree>
    <p:extLst>
      <p:ext uri="{BB962C8B-B14F-4D97-AF65-F5344CB8AC3E}">
        <p14:creationId xmlns:p14="http://schemas.microsoft.com/office/powerpoint/2010/main" val="2150725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831E413D-45A1-4606-B9A1-3B43021F4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636" y="3740465"/>
            <a:ext cx="4803414" cy="2743200"/>
          </a:xfrm>
          <a:prstGeom prst="rect">
            <a:avLst/>
          </a:prstGeom>
        </p:spPr>
      </p:pic>
      <p:pic>
        <p:nvPicPr>
          <p:cNvPr id="7" name="Picture 6">
            <a:extLst>
              <a:ext uri="{FF2B5EF4-FFF2-40B4-BE49-F238E27FC236}">
                <a16:creationId xmlns:a16="http://schemas.microsoft.com/office/drawing/2014/main" id="{87E9A9F9-4DFC-426C-89D3-2BBAD0BFD383}"/>
              </a:ext>
            </a:extLst>
          </p:cNvPr>
          <p:cNvPicPr>
            <a:picLocks noChangeAspect="1"/>
          </p:cNvPicPr>
          <p:nvPr/>
        </p:nvPicPr>
        <p:blipFill>
          <a:blip r:embed="rId3"/>
          <a:stretch>
            <a:fillRect/>
          </a:stretch>
        </p:blipFill>
        <p:spPr>
          <a:xfrm>
            <a:off x="436378" y="666764"/>
            <a:ext cx="5067300" cy="2447925"/>
          </a:xfrm>
          <a:prstGeom prst="rect">
            <a:avLst/>
          </a:prstGeom>
        </p:spPr>
      </p:pic>
      <p:sp>
        <p:nvSpPr>
          <p:cNvPr id="8" name="TextBox 7">
            <a:extLst>
              <a:ext uri="{FF2B5EF4-FFF2-40B4-BE49-F238E27FC236}">
                <a16:creationId xmlns:a16="http://schemas.microsoft.com/office/drawing/2014/main" id="{36EDCFA7-14B3-49D2-8673-5FA2B9474DF9}"/>
              </a:ext>
            </a:extLst>
          </p:cNvPr>
          <p:cNvSpPr txBox="1"/>
          <p:nvPr/>
        </p:nvSpPr>
        <p:spPr>
          <a:xfrm>
            <a:off x="360937" y="3314908"/>
            <a:ext cx="6578107" cy="3416320"/>
          </a:xfrm>
          <a:prstGeom prst="rect">
            <a:avLst/>
          </a:prstGeom>
          <a:noFill/>
        </p:spPr>
        <p:txBody>
          <a:bodyPr wrap="square" rtlCol="0">
            <a:spAutoFit/>
          </a:bodyPr>
          <a:lstStyle/>
          <a:p>
            <a:r>
              <a:rPr lang="en-US" dirty="0"/>
              <a:t>Internet of Behavior (</a:t>
            </a:r>
            <a:r>
              <a:rPr lang="en-US" dirty="0" err="1"/>
              <a:t>IoB</a:t>
            </a:r>
            <a:r>
              <a:rPr lang="en-US" dirty="0"/>
              <a:t>). </a:t>
            </a:r>
            <a:r>
              <a:rPr lang="en-US" dirty="0" err="1"/>
              <a:t>IoB</a:t>
            </a:r>
            <a:r>
              <a:rPr lang="en-US" dirty="0"/>
              <a:t> offers a revolutionary way to</a:t>
            </a:r>
          </a:p>
          <a:p>
            <a:r>
              <a:rPr lang="en-US" dirty="0"/>
              <a:t>monitor, control and model human behavior</a:t>
            </a:r>
            <a:br>
              <a:rPr lang="en-US" dirty="0"/>
            </a:br>
            <a:br>
              <a:rPr lang="en-US" dirty="0"/>
            </a:br>
            <a:r>
              <a:rPr lang="en-US" dirty="0" err="1"/>
              <a:t>IoB</a:t>
            </a:r>
            <a:r>
              <a:rPr lang="en-US" dirty="0"/>
              <a:t> is a system that uses sensors and other technologies to monitor, analyze and predict human behavior. It combines artificial intelligence (AI), machine learning (ML), big data analytics, cloud computing, Internet of Things (IoT) devices, mobile applications, wearable devices, augmented reality (AR), virtual reality (VR), robotics automation systems and more into one comprehensive platform for collecting behavioral data from individuals or groups. The collected data can then be used for various purposes such as predictive analytics or automated decision-making processes.</a:t>
            </a:r>
          </a:p>
        </p:txBody>
      </p:sp>
      <p:pic>
        <p:nvPicPr>
          <p:cNvPr id="10" name="Picture 9">
            <a:extLst>
              <a:ext uri="{FF2B5EF4-FFF2-40B4-BE49-F238E27FC236}">
                <a16:creationId xmlns:a16="http://schemas.microsoft.com/office/drawing/2014/main" id="{71361DB5-A402-41AF-BD00-A831863D77F5}"/>
              </a:ext>
            </a:extLst>
          </p:cNvPr>
          <p:cNvPicPr>
            <a:picLocks noChangeAspect="1"/>
          </p:cNvPicPr>
          <p:nvPr/>
        </p:nvPicPr>
        <p:blipFill>
          <a:blip r:embed="rId4"/>
          <a:stretch>
            <a:fillRect/>
          </a:stretch>
        </p:blipFill>
        <p:spPr>
          <a:xfrm>
            <a:off x="360937" y="0"/>
            <a:ext cx="12192000" cy="681361"/>
          </a:xfrm>
          <a:prstGeom prst="rect">
            <a:avLst/>
          </a:prstGeom>
        </p:spPr>
      </p:pic>
      <p:sp>
        <p:nvSpPr>
          <p:cNvPr id="11" name="TextBox 10">
            <a:extLst>
              <a:ext uri="{FF2B5EF4-FFF2-40B4-BE49-F238E27FC236}">
                <a16:creationId xmlns:a16="http://schemas.microsoft.com/office/drawing/2014/main" id="{5D4F0C8D-CDE9-46AB-85CF-8499CF2C3586}"/>
              </a:ext>
            </a:extLst>
          </p:cNvPr>
          <p:cNvSpPr txBox="1"/>
          <p:nvPr/>
        </p:nvSpPr>
        <p:spPr>
          <a:xfrm>
            <a:off x="6360348" y="769694"/>
            <a:ext cx="5399392" cy="2031325"/>
          </a:xfrm>
          <a:prstGeom prst="rect">
            <a:avLst/>
          </a:prstGeom>
          <a:noFill/>
        </p:spPr>
        <p:txBody>
          <a:bodyPr wrap="square" rtlCol="0">
            <a:spAutoFit/>
          </a:bodyPr>
          <a:lstStyle/>
          <a:p>
            <a:r>
              <a:rPr lang="en-US" dirty="0"/>
              <a:t>Mass formation psychosis</a:t>
            </a:r>
            <a:br>
              <a:rPr lang="en-US" dirty="0"/>
            </a:br>
            <a:r>
              <a:rPr lang="en-US" dirty="0"/>
              <a:t>Division Right / Left</a:t>
            </a:r>
            <a:br>
              <a:rPr lang="en-US" dirty="0"/>
            </a:br>
            <a:r>
              <a:rPr lang="en-US" dirty="0"/>
              <a:t>Psychologic OPS</a:t>
            </a:r>
            <a:br>
              <a:rPr lang="en-US" dirty="0"/>
            </a:br>
            <a:r>
              <a:rPr lang="en-US" dirty="0"/>
              <a:t>Planned Protests and Movements </a:t>
            </a:r>
          </a:p>
          <a:p>
            <a:endParaRPr lang="en-US" dirty="0"/>
          </a:p>
          <a:p>
            <a:r>
              <a:rPr lang="en-US" dirty="0"/>
              <a:t>General Behavior Changes in our Family Friends and Loved ones, especially after the vaccines. </a:t>
            </a:r>
          </a:p>
        </p:txBody>
      </p:sp>
    </p:spTree>
    <p:extLst>
      <p:ext uri="{BB962C8B-B14F-4D97-AF65-F5344CB8AC3E}">
        <p14:creationId xmlns:p14="http://schemas.microsoft.com/office/powerpoint/2010/main" val="2423828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101623"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03486" y="734061"/>
            <a:ext cx="3641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3"/>
          <a:stretch>
            <a:fillRect/>
          </a:stretch>
        </p:blipFill>
        <p:spPr>
          <a:xfrm>
            <a:off x="7222234" y="713117"/>
            <a:ext cx="1023869" cy="1012233"/>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9"/>
          <a:stretch>
            <a:fillRect/>
          </a:stretch>
        </p:blipFill>
        <p:spPr>
          <a:xfrm>
            <a:off x="6889011" y="4982977"/>
            <a:ext cx="1888419" cy="1591194"/>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37994" y="47320"/>
            <a:ext cx="12639835" cy="584775"/>
          </a:xfrm>
          <a:prstGeom prst="rect">
            <a:avLst/>
          </a:prstGeom>
          <a:noFill/>
        </p:spPr>
        <p:txBody>
          <a:bodyPr wrap="square" rtlCol="0">
            <a:spAutoFit/>
          </a:bodyPr>
          <a:lstStyle/>
          <a:p>
            <a:r>
              <a:rPr lang="en-US" sz="3200" dirty="0"/>
              <a:t>INSTITUTE OF ELECTRICAL AND ELECTRONICS ENGINEERS (IEEE)</a:t>
            </a:r>
          </a:p>
        </p:txBody>
      </p:sp>
      <p:sp>
        <p:nvSpPr>
          <p:cNvPr id="4" name="TextBox 3">
            <a:extLst>
              <a:ext uri="{FF2B5EF4-FFF2-40B4-BE49-F238E27FC236}">
                <a16:creationId xmlns:a16="http://schemas.microsoft.com/office/drawing/2014/main" id="{4919BA9E-57F3-4A77-B3AC-9B275419A6E5}"/>
              </a:ext>
            </a:extLst>
          </p:cNvPr>
          <p:cNvSpPr txBox="1"/>
          <p:nvPr/>
        </p:nvSpPr>
        <p:spPr>
          <a:xfrm>
            <a:off x="5172890" y="2029319"/>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7F0F1968-1949-4396-8808-A141F9E54F8E}"/>
              </a:ext>
            </a:extLst>
          </p:cNvPr>
          <p:cNvPicPr>
            <a:picLocks noChangeAspect="1"/>
          </p:cNvPicPr>
          <p:nvPr/>
        </p:nvPicPr>
        <p:blipFill>
          <a:blip r:embed="rId2"/>
          <a:stretch>
            <a:fillRect/>
          </a:stretch>
        </p:blipFill>
        <p:spPr>
          <a:xfrm>
            <a:off x="376522" y="3828051"/>
            <a:ext cx="2069229" cy="2934822"/>
          </a:xfrm>
          <a:prstGeom prst="rect">
            <a:avLst/>
          </a:prstGeom>
        </p:spPr>
      </p:pic>
      <p:sp>
        <p:nvSpPr>
          <p:cNvPr id="6" name="TextBox 5">
            <a:extLst>
              <a:ext uri="{FF2B5EF4-FFF2-40B4-BE49-F238E27FC236}">
                <a16:creationId xmlns:a16="http://schemas.microsoft.com/office/drawing/2014/main" id="{21CC6DF2-D161-498B-8145-13E562C66ED8}"/>
              </a:ext>
            </a:extLst>
          </p:cNvPr>
          <p:cNvSpPr txBox="1"/>
          <p:nvPr/>
        </p:nvSpPr>
        <p:spPr>
          <a:xfrm>
            <a:off x="3288672" y="1804864"/>
            <a:ext cx="5669088" cy="4462760"/>
          </a:xfrm>
          <a:prstGeom prst="rect">
            <a:avLst/>
          </a:prstGeom>
          <a:noFill/>
        </p:spPr>
        <p:txBody>
          <a:bodyPr wrap="square" rtlCol="0">
            <a:spAutoFit/>
          </a:bodyPr>
          <a:lstStyle/>
          <a:p>
            <a:r>
              <a:rPr lang="en-US" sz="1400" dirty="0"/>
              <a:t>Comprised of: Physicists, Chemists, Engineers, Electricians, Radio Engineers, Computer Networking and </a:t>
            </a:r>
            <a:r>
              <a:rPr lang="en-US" sz="1400" dirty="0">
                <a:solidFill>
                  <a:srgbClr val="00B0F0"/>
                </a:solidFill>
              </a:rPr>
              <a:t>MUCH MORE THAN ELECTRICAL ENGINEERS. </a:t>
            </a:r>
          </a:p>
          <a:p>
            <a:endParaRPr lang="en-US" sz="1400" dirty="0"/>
          </a:p>
          <a:p>
            <a:r>
              <a:rPr lang="en-US" sz="1400" dirty="0"/>
              <a:t>They are the WORLDS LARGEST international society of </a:t>
            </a:r>
            <a:r>
              <a:rPr lang="en-US" sz="1400" dirty="0">
                <a:solidFill>
                  <a:srgbClr val="FF0000"/>
                </a:solidFill>
              </a:rPr>
              <a:t>BIOMEDICAL ENGINEERS.</a:t>
            </a:r>
          </a:p>
          <a:p>
            <a:endParaRPr lang="en-US" sz="1400" dirty="0"/>
          </a:p>
          <a:p>
            <a:r>
              <a:rPr lang="en-US" sz="1400" dirty="0"/>
              <a:t>They make all the standards for the internet and wireless world wide. They are involved in forming public policy for all governments. </a:t>
            </a:r>
          </a:p>
          <a:p>
            <a:endParaRPr lang="en-US" sz="1400" dirty="0"/>
          </a:p>
          <a:p>
            <a:r>
              <a:rPr lang="en-US" sz="1400" dirty="0"/>
              <a:t>They are in 190 countries, 64 percent of their organizations membership is located OUTSIDE of the United States.</a:t>
            </a:r>
          </a:p>
          <a:p>
            <a:endParaRPr lang="en-US" sz="1400" dirty="0"/>
          </a:p>
          <a:p>
            <a:r>
              <a:rPr lang="en-US" sz="1400" dirty="0"/>
              <a:t>They have more than 5 million white papers with 200,000 more added annually and sponsor 2,000 conferences and events in 106 countries. </a:t>
            </a:r>
          </a:p>
          <a:p>
            <a:endParaRPr lang="en-US" sz="1400" dirty="0"/>
          </a:p>
          <a:p>
            <a:r>
              <a:rPr lang="en-US" sz="1400" dirty="0"/>
              <a:t>They have 3,700 branches at colleges and universities in over 100 countries</a:t>
            </a:r>
          </a:p>
          <a:p>
            <a:br>
              <a:rPr lang="en-US" sz="1400" dirty="0"/>
            </a:br>
            <a:r>
              <a:rPr lang="en-US" sz="1400" dirty="0"/>
              <a:t>They have 3625 Student branch Chapters of IEEE technical societies</a:t>
            </a:r>
            <a:br>
              <a:rPr lang="en-US" dirty="0"/>
            </a:br>
            <a:endParaRPr lang="en-US" dirty="0"/>
          </a:p>
        </p:txBody>
      </p:sp>
      <p:sp>
        <p:nvSpPr>
          <p:cNvPr id="7" name="TextBox 6">
            <a:extLst>
              <a:ext uri="{FF2B5EF4-FFF2-40B4-BE49-F238E27FC236}">
                <a16:creationId xmlns:a16="http://schemas.microsoft.com/office/drawing/2014/main" id="{E5853EC7-36FB-46DF-8836-8B60FBA10325}"/>
              </a:ext>
            </a:extLst>
          </p:cNvPr>
          <p:cNvSpPr txBox="1"/>
          <p:nvPr/>
        </p:nvSpPr>
        <p:spPr>
          <a:xfrm>
            <a:off x="3265998" y="772625"/>
            <a:ext cx="7235687" cy="646331"/>
          </a:xfrm>
          <a:prstGeom prst="rect">
            <a:avLst/>
          </a:prstGeom>
          <a:noFill/>
        </p:spPr>
        <p:txBody>
          <a:bodyPr wrap="square" rtlCol="0">
            <a:spAutoFit/>
          </a:bodyPr>
          <a:lstStyle/>
          <a:p>
            <a:r>
              <a:rPr lang="en-US" dirty="0"/>
              <a:t>The IEEE is the WORLDS LARGEST technical professional organization dedicated to advancing technology for the benefit of humanity. </a:t>
            </a:r>
          </a:p>
        </p:txBody>
      </p:sp>
      <p:pic>
        <p:nvPicPr>
          <p:cNvPr id="10" name="Picture 9">
            <a:extLst>
              <a:ext uri="{FF2B5EF4-FFF2-40B4-BE49-F238E27FC236}">
                <a16:creationId xmlns:a16="http://schemas.microsoft.com/office/drawing/2014/main" id="{CDC57B06-3460-49FA-BB90-25CEC8A380EF}"/>
              </a:ext>
            </a:extLst>
          </p:cNvPr>
          <p:cNvPicPr>
            <a:picLocks noChangeAspect="1"/>
          </p:cNvPicPr>
          <p:nvPr/>
        </p:nvPicPr>
        <p:blipFill>
          <a:blip r:embed="rId3"/>
          <a:stretch>
            <a:fillRect/>
          </a:stretch>
        </p:blipFill>
        <p:spPr>
          <a:xfrm>
            <a:off x="232035" y="2160033"/>
            <a:ext cx="2419429" cy="1567014"/>
          </a:xfrm>
          <a:prstGeom prst="rect">
            <a:avLst/>
          </a:prstGeom>
        </p:spPr>
      </p:pic>
      <p:pic>
        <p:nvPicPr>
          <p:cNvPr id="12" name="Picture 11">
            <a:extLst>
              <a:ext uri="{FF2B5EF4-FFF2-40B4-BE49-F238E27FC236}">
                <a16:creationId xmlns:a16="http://schemas.microsoft.com/office/drawing/2014/main" id="{BA598C35-D647-494B-803C-14A1BD0E2D5B}"/>
              </a:ext>
            </a:extLst>
          </p:cNvPr>
          <p:cNvPicPr>
            <a:picLocks noChangeAspect="1"/>
          </p:cNvPicPr>
          <p:nvPr/>
        </p:nvPicPr>
        <p:blipFill>
          <a:blip r:embed="rId4"/>
          <a:stretch>
            <a:fillRect/>
          </a:stretch>
        </p:blipFill>
        <p:spPr>
          <a:xfrm>
            <a:off x="0" y="445579"/>
            <a:ext cx="2883500" cy="1841298"/>
          </a:xfrm>
          <a:prstGeom prst="rect">
            <a:avLst/>
          </a:prstGeom>
        </p:spPr>
      </p:pic>
      <p:sp>
        <p:nvSpPr>
          <p:cNvPr id="13" name="Oval 12">
            <a:extLst>
              <a:ext uri="{FF2B5EF4-FFF2-40B4-BE49-F238E27FC236}">
                <a16:creationId xmlns:a16="http://schemas.microsoft.com/office/drawing/2014/main" id="{40262414-9896-4F7A-BBF8-AE919798F26A}"/>
              </a:ext>
            </a:extLst>
          </p:cNvPr>
          <p:cNvSpPr/>
          <p:nvPr/>
        </p:nvSpPr>
        <p:spPr>
          <a:xfrm>
            <a:off x="9479182" y="1418956"/>
            <a:ext cx="2336296" cy="3113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F68E9A3-983E-445A-B1AD-8E90510E21B8}"/>
              </a:ext>
            </a:extLst>
          </p:cNvPr>
          <p:cNvSpPr txBox="1"/>
          <p:nvPr/>
        </p:nvSpPr>
        <p:spPr>
          <a:xfrm>
            <a:off x="9479182" y="1597435"/>
            <a:ext cx="2336296" cy="1938992"/>
          </a:xfrm>
          <a:prstGeom prst="rect">
            <a:avLst/>
          </a:prstGeom>
          <a:noFill/>
        </p:spPr>
        <p:txBody>
          <a:bodyPr wrap="square" rtlCol="0">
            <a:spAutoFit/>
          </a:bodyPr>
          <a:lstStyle/>
          <a:p>
            <a:pPr algn="ctr"/>
            <a:r>
              <a:rPr lang="en-US" sz="2400" dirty="0"/>
              <a:t>DO NOT IGNORE</a:t>
            </a:r>
            <a:br>
              <a:rPr lang="en-US" sz="2400" dirty="0"/>
            </a:br>
            <a:r>
              <a:rPr lang="en-US" sz="2400" dirty="0"/>
              <a:t>IEEE</a:t>
            </a:r>
            <a:br>
              <a:rPr lang="en-US" sz="2400" dirty="0"/>
            </a:br>
            <a:r>
              <a:rPr lang="en-US" sz="2400" dirty="0"/>
              <a:t>WHITE PAPER</a:t>
            </a:r>
            <a:br>
              <a:rPr lang="en-US" sz="2400" dirty="0"/>
            </a:br>
            <a:r>
              <a:rPr lang="en-US" sz="2400" dirty="0"/>
              <a:t>REFERENCES!</a:t>
            </a:r>
          </a:p>
        </p:txBody>
      </p:sp>
      <p:sp>
        <p:nvSpPr>
          <p:cNvPr id="16" name="TextBox 15">
            <a:extLst>
              <a:ext uri="{FF2B5EF4-FFF2-40B4-BE49-F238E27FC236}">
                <a16:creationId xmlns:a16="http://schemas.microsoft.com/office/drawing/2014/main" id="{FB010E18-5DC5-45DD-9EEF-45D5CF1529AF}"/>
              </a:ext>
            </a:extLst>
          </p:cNvPr>
          <p:cNvSpPr txBox="1"/>
          <p:nvPr/>
        </p:nvSpPr>
        <p:spPr>
          <a:xfrm>
            <a:off x="9800681" y="3536427"/>
            <a:ext cx="2019471" cy="923330"/>
          </a:xfrm>
          <a:prstGeom prst="rect">
            <a:avLst/>
          </a:prstGeom>
          <a:noFill/>
        </p:spPr>
        <p:txBody>
          <a:bodyPr wrap="square" rtlCol="0">
            <a:spAutoFit/>
          </a:bodyPr>
          <a:lstStyle/>
          <a:p>
            <a:r>
              <a:rPr lang="en-US" dirty="0"/>
              <a:t>“that’s not real, </a:t>
            </a:r>
            <a:br>
              <a:rPr lang="en-US" dirty="0"/>
            </a:br>
            <a:r>
              <a:rPr lang="en-US" dirty="0"/>
              <a:t>it doesn’t exist”</a:t>
            </a:r>
            <a:br>
              <a:rPr lang="en-US" dirty="0"/>
            </a:br>
            <a:endParaRPr lang="en-US" dirty="0"/>
          </a:p>
        </p:txBody>
      </p:sp>
      <p:sp>
        <p:nvSpPr>
          <p:cNvPr id="17" name="TextBox 16">
            <a:extLst>
              <a:ext uri="{FF2B5EF4-FFF2-40B4-BE49-F238E27FC236}">
                <a16:creationId xmlns:a16="http://schemas.microsoft.com/office/drawing/2014/main" id="{9C2F2EB6-715D-48AA-941B-24970143D88C}"/>
              </a:ext>
            </a:extLst>
          </p:cNvPr>
          <p:cNvSpPr txBox="1"/>
          <p:nvPr/>
        </p:nvSpPr>
        <p:spPr>
          <a:xfrm>
            <a:off x="9557468" y="4626872"/>
            <a:ext cx="2441050" cy="1477328"/>
          </a:xfrm>
          <a:prstGeom prst="rect">
            <a:avLst/>
          </a:prstGeom>
          <a:noFill/>
        </p:spPr>
        <p:txBody>
          <a:bodyPr wrap="square" rtlCol="0">
            <a:spAutoFit/>
          </a:bodyPr>
          <a:lstStyle/>
          <a:p>
            <a:r>
              <a:rPr lang="en-US" dirty="0"/>
              <a:t>IEEE research is accessible through membership and a pay wall. We joined, here is what we found. </a:t>
            </a:r>
          </a:p>
        </p:txBody>
      </p:sp>
    </p:spTree>
    <p:extLst>
      <p:ext uri="{BB962C8B-B14F-4D97-AF65-F5344CB8AC3E}">
        <p14:creationId xmlns:p14="http://schemas.microsoft.com/office/powerpoint/2010/main" val="4102932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19BA9E-57F3-4A77-B3AC-9B275419A6E5}"/>
              </a:ext>
            </a:extLst>
          </p:cNvPr>
          <p:cNvSpPr txBox="1"/>
          <p:nvPr/>
        </p:nvSpPr>
        <p:spPr>
          <a:xfrm>
            <a:off x="2190534" y="458351"/>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10" name="TextBox 9">
            <a:extLst>
              <a:ext uri="{FF2B5EF4-FFF2-40B4-BE49-F238E27FC236}">
                <a16:creationId xmlns:a16="http://schemas.microsoft.com/office/drawing/2014/main" id="{C6A7C2C6-2F89-42E0-AD21-602B5BBF3905}"/>
              </a:ext>
            </a:extLst>
          </p:cNvPr>
          <p:cNvSpPr txBox="1"/>
          <p:nvPr/>
        </p:nvSpPr>
        <p:spPr>
          <a:xfrm>
            <a:off x="4835917" y="110800"/>
            <a:ext cx="2181571" cy="584775"/>
          </a:xfrm>
          <a:prstGeom prst="rect">
            <a:avLst/>
          </a:prstGeom>
          <a:noFill/>
        </p:spPr>
        <p:txBody>
          <a:bodyPr wrap="square" rtlCol="0">
            <a:spAutoFit/>
          </a:bodyPr>
          <a:lstStyle/>
          <a:p>
            <a:r>
              <a:rPr lang="en-US" sz="3200" dirty="0"/>
              <a:t>BIOFIELD</a:t>
            </a:r>
          </a:p>
        </p:txBody>
      </p:sp>
      <p:pic>
        <p:nvPicPr>
          <p:cNvPr id="8" name="Picture 7">
            <a:extLst>
              <a:ext uri="{FF2B5EF4-FFF2-40B4-BE49-F238E27FC236}">
                <a16:creationId xmlns:a16="http://schemas.microsoft.com/office/drawing/2014/main" id="{63305873-5431-41F5-B995-13C3277A1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16" y="695575"/>
            <a:ext cx="5485582" cy="3753293"/>
          </a:xfrm>
          <a:prstGeom prst="rect">
            <a:avLst/>
          </a:prstGeom>
        </p:spPr>
      </p:pic>
      <p:sp>
        <p:nvSpPr>
          <p:cNvPr id="12" name="TextBox 11">
            <a:extLst>
              <a:ext uri="{FF2B5EF4-FFF2-40B4-BE49-F238E27FC236}">
                <a16:creationId xmlns:a16="http://schemas.microsoft.com/office/drawing/2014/main" id="{E0E216A3-F749-4B58-B142-EA8FC8448A71}"/>
              </a:ext>
            </a:extLst>
          </p:cNvPr>
          <p:cNvSpPr txBox="1"/>
          <p:nvPr/>
        </p:nvSpPr>
        <p:spPr>
          <a:xfrm>
            <a:off x="5884892" y="695575"/>
            <a:ext cx="5734075" cy="6463308"/>
          </a:xfrm>
          <a:prstGeom prst="rect">
            <a:avLst/>
          </a:prstGeom>
          <a:noFill/>
        </p:spPr>
        <p:txBody>
          <a:bodyPr wrap="square" rtlCol="0">
            <a:spAutoFit/>
          </a:bodyPr>
          <a:lstStyle/>
          <a:p>
            <a:r>
              <a:rPr lang="en-US" dirty="0"/>
              <a:t>The human body is electrical and has an electromagnetic field. All the chemical reactions in our body are mediated by an electrical signal that goes through our systems. </a:t>
            </a:r>
          </a:p>
          <a:p>
            <a:endParaRPr lang="en-US" dirty="0"/>
          </a:p>
          <a:p>
            <a:r>
              <a:rPr lang="en-US" dirty="0"/>
              <a:t>The biofield or biological field, a complex organizing energy field engaged in the generation, maintenance, and regulation of biological </a:t>
            </a:r>
            <a:r>
              <a:rPr lang="en-US" dirty="0" err="1"/>
              <a:t>homeodynamics</a:t>
            </a:r>
            <a:r>
              <a:rPr lang="en-US" dirty="0"/>
              <a:t> (systems). FROM NIH WEBSITE</a:t>
            </a:r>
          </a:p>
          <a:p>
            <a:endParaRPr lang="en-US" dirty="0"/>
          </a:p>
          <a:p>
            <a:r>
              <a:rPr lang="en-US" dirty="0"/>
              <a:t>There are tons of medical journal articles and white papers that discuss using the electricity produced by the human body as a conductor for a wireless power transfer. </a:t>
            </a:r>
          </a:p>
          <a:p>
            <a:endParaRPr lang="en-US" dirty="0"/>
          </a:p>
          <a:p>
            <a:r>
              <a:rPr lang="en-US" dirty="0"/>
              <a:t>The biofield Is the “scientifically accepted” term in Western medicine. In other cultures through history it has also been referred to as “CHI” “Prana” etc.  It is the life force that is emitted through all living things. </a:t>
            </a:r>
          </a:p>
          <a:p>
            <a:endParaRPr lang="en-US" dirty="0"/>
          </a:p>
          <a:p>
            <a:r>
              <a:rPr lang="en-US" dirty="0"/>
              <a:t>Your body naturally has electromagnetic frequency waves from your biofield. This is what they are measuring on an EEG in a hospital for example for signs of life. </a:t>
            </a:r>
            <a:br>
              <a:rPr lang="en-US" dirty="0"/>
            </a:br>
            <a:br>
              <a:rPr lang="en-US" dirty="0"/>
            </a:br>
            <a:endParaRPr lang="en-US" dirty="0"/>
          </a:p>
        </p:txBody>
      </p:sp>
      <p:pic>
        <p:nvPicPr>
          <p:cNvPr id="13" name="Picture 12">
            <a:extLst>
              <a:ext uri="{FF2B5EF4-FFF2-40B4-BE49-F238E27FC236}">
                <a16:creationId xmlns:a16="http://schemas.microsoft.com/office/drawing/2014/main" id="{E774F3A6-D651-476F-8296-9C3963BBF9DC}"/>
              </a:ext>
            </a:extLst>
          </p:cNvPr>
          <p:cNvPicPr>
            <a:picLocks noChangeAspect="1"/>
          </p:cNvPicPr>
          <p:nvPr/>
        </p:nvPicPr>
        <p:blipFill>
          <a:blip r:embed="rId3"/>
          <a:stretch>
            <a:fillRect/>
          </a:stretch>
        </p:blipFill>
        <p:spPr>
          <a:xfrm>
            <a:off x="164877" y="4729594"/>
            <a:ext cx="3047110" cy="1943432"/>
          </a:xfrm>
          <a:prstGeom prst="rect">
            <a:avLst/>
          </a:prstGeom>
        </p:spPr>
      </p:pic>
      <p:pic>
        <p:nvPicPr>
          <p:cNvPr id="14" name="Picture 13">
            <a:extLst>
              <a:ext uri="{FF2B5EF4-FFF2-40B4-BE49-F238E27FC236}">
                <a16:creationId xmlns:a16="http://schemas.microsoft.com/office/drawing/2014/main" id="{77CA2EBB-5C24-4696-9412-0F7936A513E9}"/>
              </a:ext>
            </a:extLst>
          </p:cNvPr>
          <p:cNvPicPr>
            <a:picLocks noChangeAspect="1"/>
          </p:cNvPicPr>
          <p:nvPr/>
        </p:nvPicPr>
        <p:blipFill>
          <a:blip r:embed="rId4"/>
          <a:stretch>
            <a:fillRect/>
          </a:stretch>
        </p:blipFill>
        <p:spPr>
          <a:xfrm>
            <a:off x="3380738" y="4674538"/>
            <a:ext cx="2335402" cy="2030436"/>
          </a:xfrm>
          <a:prstGeom prst="rect">
            <a:avLst/>
          </a:prstGeom>
        </p:spPr>
      </p:pic>
    </p:spTree>
    <p:extLst>
      <p:ext uri="{BB962C8B-B14F-4D97-AF65-F5344CB8AC3E}">
        <p14:creationId xmlns:p14="http://schemas.microsoft.com/office/powerpoint/2010/main" val="390806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602002" y="100334"/>
            <a:ext cx="2773356" cy="584775"/>
          </a:xfrm>
          <a:prstGeom prst="rect">
            <a:avLst/>
          </a:prstGeom>
          <a:noFill/>
        </p:spPr>
        <p:txBody>
          <a:bodyPr wrap="square" rtlCol="0">
            <a:spAutoFit/>
          </a:bodyPr>
          <a:lstStyle/>
          <a:p>
            <a:r>
              <a:rPr lang="en-US" sz="3200" dirty="0"/>
              <a:t>BIOSENSORS</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EA55D07E-AC71-47FA-B2F8-8B5B8683FCA0}"/>
              </a:ext>
            </a:extLst>
          </p:cNvPr>
          <p:cNvPicPr>
            <a:picLocks noChangeAspect="1"/>
          </p:cNvPicPr>
          <p:nvPr/>
        </p:nvPicPr>
        <p:blipFill rotWithShape="1">
          <a:blip r:embed="rId2"/>
          <a:srcRect r="45959"/>
          <a:stretch/>
        </p:blipFill>
        <p:spPr>
          <a:xfrm>
            <a:off x="166415" y="666764"/>
            <a:ext cx="2784329" cy="2982885"/>
          </a:xfrm>
          <a:prstGeom prst="rect">
            <a:avLst/>
          </a:prstGeom>
        </p:spPr>
      </p:pic>
      <p:pic>
        <p:nvPicPr>
          <p:cNvPr id="3" name="Picture 2">
            <a:extLst>
              <a:ext uri="{FF2B5EF4-FFF2-40B4-BE49-F238E27FC236}">
                <a16:creationId xmlns:a16="http://schemas.microsoft.com/office/drawing/2014/main" id="{7DDE5C97-5C7B-4D0B-B80E-020F663E1500}"/>
              </a:ext>
            </a:extLst>
          </p:cNvPr>
          <p:cNvPicPr>
            <a:picLocks noChangeAspect="1"/>
          </p:cNvPicPr>
          <p:nvPr/>
        </p:nvPicPr>
        <p:blipFill>
          <a:blip r:embed="rId3"/>
          <a:stretch>
            <a:fillRect/>
          </a:stretch>
        </p:blipFill>
        <p:spPr>
          <a:xfrm>
            <a:off x="164043" y="4990906"/>
            <a:ext cx="5357405" cy="1200330"/>
          </a:xfrm>
          <a:prstGeom prst="rect">
            <a:avLst/>
          </a:prstGeom>
        </p:spPr>
      </p:pic>
      <p:sp>
        <p:nvSpPr>
          <p:cNvPr id="7" name="TextBox 6">
            <a:extLst>
              <a:ext uri="{FF2B5EF4-FFF2-40B4-BE49-F238E27FC236}">
                <a16:creationId xmlns:a16="http://schemas.microsoft.com/office/drawing/2014/main" id="{43693667-5C59-4216-A6AE-BE6046471685}"/>
              </a:ext>
            </a:extLst>
          </p:cNvPr>
          <p:cNvSpPr txBox="1"/>
          <p:nvPr/>
        </p:nvSpPr>
        <p:spPr>
          <a:xfrm>
            <a:off x="3116912" y="761844"/>
            <a:ext cx="8825947" cy="3754874"/>
          </a:xfrm>
          <a:prstGeom prst="rect">
            <a:avLst/>
          </a:prstGeom>
          <a:noFill/>
        </p:spPr>
        <p:txBody>
          <a:bodyPr wrap="square" rtlCol="0">
            <a:spAutoFit/>
          </a:bodyPr>
          <a:lstStyle/>
          <a:p>
            <a:r>
              <a:rPr lang="en-US" sz="1400" dirty="0"/>
              <a:t>A biosensor is an integrated receptor-transducer device, which can convert a biological response into an electrical signal. The design and development of biosensors have taken a center stage for researchers or scientists in the recent decade owing to the wide range of biosensor applications, such as health care and disease diagnosis, environmental monitoring, water and food quality monitoring, and drug delivery. </a:t>
            </a:r>
          </a:p>
          <a:p>
            <a:endParaRPr lang="en-US" sz="1400" dirty="0"/>
          </a:p>
          <a:p>
            <a:r>
              <a:rPr lang="en-US" sz="1400" dirty="0"/>
              <a:t>-Biosensors have been around since 1956 (the first being </a:t>
            </a:r>
            <a:r>
              <a:rPr lang="en-US" sz="1400" dirty="0" err="1"/>
              <a:t>elecro</a:t>
            </a:r>
            <a:r>
              <a:rPr lang="en-US" sz="1400" dirty="0"/>
              <a:t>-chemical), they were made commercially available in 2010 and many different kinds of biosensors have been developed and are used for all sorts of different things.</a:t>
            </a:r>
          </a:p>
          <a:p>
            <a:r>
              <a:rPr lang="en-US" sz="1400" dirty="0"/>
              <a:t>-There are several kinds of biosensors: optical, piezoelectric,  electrochemical, hybridized synthetic biology.</a:t>
            </a:r>
            <a:br>
              <a:rPr lang="en-US" sz="1400" dirty="0"/>
            </a:br>
            <a:r>
              <a:rPr lang="en-US" sz="1400" dirty="0"/>
              <a:t>-There are a million ways that biosensors have been put into human bodies without a persons knowledge or consent. (air, water, food, vaccines, etc.) </a:t>
            </a:r>
            <a:br>
              <a:rPr lang="en-US" sz="1400" dirty="0"/>
            </a:br>
            <a:r>
              <a:rPr lang="en-US" sz="1400" dirty="0"/>
              <a:t>-Biosensors also have the ability to modify the DNA of the subject.</a:t>
            </a:r>
          </a:p>
          <a:p>
            <a:r>
              <a:rPr lang="en-US" sz="1400" dirty="0"/>
              <a:t>-They are Micro and NANO in scale and located in the interstitial fluid in between your cells.  </a:t>
            </a:r>
            <a:br>
              <a:rPr lang="en-US" sz="1400" dirty="0"/>
            </a:br>
            <a:r>
              <a:rPr lang="en-US" sz="1400" dirty="0"/>
              <a:t>-Biosensors use your bodies natural electric energy to power themselves and emit a data signal that is connected to the internet of things. They communicate with electricity just like your cell phone. Cell phones can be “bootstrapping” devices for biosensors. </a:t>
            </a:r>
          </a:p>
          <a:p>
            <a:r>
              <a:rPr lang="en-US" sz="1400" dirty="0"/>
              <a:t>-Biosensors that are made out of hybridizing your DNA emit a signal using electrochemical elements such as light and can be controlled using optogenetics (controlling biological systems through light)</a:t>
            </a:r>
          </a:p>
        </p:txBody>
      </p:sp>
      <p:sp>
        <p:nvSpPr>
          <p:cNvPr id="8" name="TextBox 7">
            <a:extLst>
              <a:ext uri="{FF2B5EF4-FFF2-40B4-BE49-F238E27FC236}">
                <a16:creationId xmlns:a16="http://schemas.microsoft.com/office/drawing/2014/main" id="{00B9991F-B1D5-478C-99A4-E8D5CBD77057}"/>
              </a:ext>
            </a:extLst>
          </p:cNvPr>
          <p:cNvSpPr txBox="1"/>
          <p:nvPr/>
        </p:nvSpPr>
        <p:spPr>
          <a:xfrm>
            <a:off x="5700251" y="4913315"/>
            <a:ext cx="6242607" cy="1477328"/>
          </a:xfrm>
          <a:prstGeom prst="rect">
            <a:avLst/>
          </a:prstGeom>
          <a:noFill/>
        </p:spPr>
        <p:txBody>
          <a:bodyPr wrap="square" rtlCol="0">
            <a:spAutoFit/>
          </a:bodyPr>
          <a:lstStyle/>
          <a:p>
            <a:r>
              <a:rPr lang="en-US" dirty="0"/>
              <a:t>Whistleblower in the field comes forward. </a:t>
            </a:r>
            <a:br>
              <a:rPr lang="en-US" dirty="0"/>
            </a:br>
            <a:br>
              <a:rPr lang="en-US" dirty="0"/>
            </a:br>
            <a:r>
              <a:rPr lang="en-US" dirty="0"/>
              <a:t>Mentions the Abuse of Wireless Sensor Network and </a:t>
            </a:r>
            <a:r>
              <a:rPr lang="en-US" dirty="0" err="1"/>
              <a:t>Covid</a:t>
            </a:r>
            <a:br>
              <a:rPr lang="en-US" dirty="0"/>
            </a:br>
            <a:br>
              <a:rPr lang="en-US" dirty="0"/>
            </a:br>
            <a:r>
              <a:rPr lang="en-US" dirty="0"/>
              <a:t>Paper Discussed Between Todd Callender and Maria </a:t>
            </a:r>
            <a:r>
              <a:rPr lang="en-US" dirty="0" err="1"/>
              <a:t>Zeee</a:t>
            </a:r>
            <a:endParaRPr lang="en-US" dirty="0"/>
          </a:p>
        </p:txBody>
      </p:sp>
    </p:spTree>
    <p:extLst>
      <p:ext uri="{BB962C8B-B14F-4D97-AF65-F5344CB8AC3E}">
        <p14:creationId xmlns:p14="http://schemas.microsoft.com/office/powerpoint/2010/main" val="87220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530440" y="-31574"/>
            <a:ext cx="2773356" cy="584775"/>
          </a:xfrm>
          <a:prstGeom prst="rect">
            <a:avLst/>
          </a:prstGeom>
          <a:noFill/>
        </p:spPr>
        <p:txBody>
          <a:bodyPr wrap="square" rtlCol="0">
            <a:spAutoFit/>
          </a:bodyPr>
          <a:lstStyle/>
          <a:p>
            <a:r>
              <a:rPr lang="en-US" sz="3200" dirty="0"/>
              <a:t>BIOSENSORS</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6" name="Picture 5">
            <a:extLst>
              <a:ext uri="{FF2B5EF4-FFF2-40B4-BE49-F238E27FC236}">
                <a16:creationId xmlns:a16="http://schemas.microsoft.com/office/drawing/2014/main" id="{9B688E04-E206-4548-BA9B-CE9C603460B2}"/>
              </a:ext>
            </a:extLst>
          </p:cNvPr>
          <p:cNvPicPr>
            <a:picLocks noChangeAspect="1"/>
          </p:cNvPicPr>
          <p:nvPr/>
        </p:nvPicPr>
        <p:blipFill>
          <a:blip r:embed="rId2"/>
          <a:stretch>
            <a:fillRect/>
          </a:stretch>
        </p:blipFill>
        <p:spPr>
          <a:xfrm>
            <a:off x="184355" y="666764"/>
            <a:ext cx="4667416" cy="3487067"/>
          </a:xfrm>
          <a:prstGeom prst="rect">
            <a:avLst/>
          </a:prstGeom>
        </p:spPr>
      </p:pic>
      <p:sp>
        <p:nvSpPr>
          <p:cNvPr id="12" name="TextBox 11">
            <a:extLst>
              <a:ext uri="{FF2B5EF4-FFF2-40B4-BE49-F238E27FC236}">
                <a16:creationId xmlns:a16="http://schemas.microsoft.com/office/drawing/2014/main" id="{1C12BFEB-802A-4B8C-83A1-78BD327D7227}"/>
              </a:ext>
            </a:extLst>
          </p:cNvPr>
          <p:cNvSpPr txBox="1"/>
          <p:nvPr/>
        </p:nvSpPr>
        <p:spPr>
          <a:xfrm>
            <a:off x="4977516" y="526184"/>
            <a:ext cx="6122505" cy="3693319"/>
          </a:xfrm>
          <a:prstGeom prst="rect">
            <a:avLst/>
          </a:prstGeom>
          <a:noFill/>
        </p:spPr>
        <p:txBody>
          <a:bodyPr wrap="square" rtlCol="0">
            <a:spAutoFit/>
          </a:bodyPr>
          <a:lstStyle/>
          <a:p>
            <a:r>
              <a:rPr lang="en-US" dirty="0"/>
              <a:t>There are 4 Main Components of a Biosensor</a:t>
            </a:r>
            <a:br>
              <a:rPr lang="en-US" dirty="0"/>
            </a:br>
            <a:br>
              <a:rPr lang="en-US" dirty="0"/>
            </a:br>
            <a:r>
              <a:rPr lang="en-US" dirty="0"/>
              <a:t>1) Analyte = a chemical or biological material that gives the electron reaction as it is  connected</a:t>
            </a:r>
          </a:p>
          <a:p>
            <a:endParaRPr lang="en-US" dirty="0"/>
          </a:p>
          <a:p>
            <a:r>
              <a:rPr lang="en-US" dirty="0"/>
              <a:t>2) Receptor = also known as the recognition layer that binds to the target component</a:t>
            </a:r>
          </a:p>
          <a:p>
            <a:endParaRPr lang="en-US" dirty="0"/>
          </a:p>
          <a:p>
            <a:r>
              <a:rPr lang="en-US" dirty="0"/>
              <a:t>3) Transducer = acts as an interface measuring the production that occurs with the bioreceptor, transforms energy into a measurement</a:t>
            </a:r>
          </a:p>
          <a:p>
            <a:endParaRPr lang="en-US" dirty="0"/>
          </a:p>
          <a:p>
            <a:r>
              <a:rPr lang="en-US" dirty="0"/>
              <a:t>4) Signal = Component that Displays the information</a:t>
            </a:r>
          </a:p>
        </p:txBody>
      </p:sp>
      <p:pic>
        <p:nvPicPr>
          <p:cNvPr id="13" name="Picture 12">
            <a:extLst>
              <a:ext uri="{FF2B5EF4-FFF2-40B4-BE49-F238E27FC236}">
                <a16:creationId xmlns:a16="http://schemas.microsoft.com/office/drawing/2014/main" id="{6342D674-E609-4C81-B447-B22E23AA2FE3}"/>
              </a:ext>
            </a:extLst>
          </p:cNvPr>
          <p:cNvPicPr>
            <a:picLocks noChangeAspect="1"/>
          </p:cNvPicPr>
          <p:nvPr/>
        </p:nvPicPr>
        <p:blipFill>
          <a:blip r:embed="rId3"/>
          <a:stretch>
            <a:fillRect/>
          </a:stretch>
        </p:blipFill>
        <p:spPr>
          <a:xfrm>
            <a:off x="184355" y="4899622"/>
            <a:ext cx="5480779" cy="853514"/>
          </a:xfrm>
          <a:prstGeom prst="rect">
            <a:avLst/>
          </a:prstGeom>
        </p:spPr>
      </p:pic>
      <p:sp>
        <p:nvSpPr>
          <p:cNvPr id="14" name="TextBox 13">
            <a:extLst>
              <a:ext uri="{FF2B5EF4-FFF2-40B4-BE49-F238E27FC236}">
                <a16:creationId xmlns:a16="http://schemas.microsoft.com/office/drawing/2014/main" id="{4C6615F4-2167-4D05-8F84-B0D7193FEE31}"/>
              </a:ext>
            </a:extLst>
          </p:cNvPr>
          <p:cNvSpPr txBox="1"/>
          <p:nvPr/>
        </p:nvSpPr>
        <p:spPr>
          <a:xfrm>
            <a:off x="6044381" y="4223917"/>
            <a:ext cx="5326413" cy="2308324"/>
          </a:xfrm>
          <a:prstGeom prst="rect">
            <a:avLst/>
          </a:prstGeom>
          <a:noFill/>
        </p:spPr>
        <p:txBody>
          <a:bodyPr wrap="square" rtlCol="0">
            <a:spAutoFit/>
          </a:bodyPr>
          <a:lstStyle/>
          <a:p>
            <a:r>
              <a:rPr lang="en-US" b="1" u="sng" dirty="0"/>
              <a:t>What Biosensors are used for: </a:t>
            </a:r>
            <a:br>
              <a:rPr lang="en-US" dirty="0"/>
            </a:br>
            <a:r>
              <a:rPr lang="en-US" dirty="0"/>
              <a:t>-Analysis of Living subjects remotely can use anything in your body (blood, glucose, etc.) </a:t>
            </a:r>
            <a:br>
              <a:rPr lang="en-US" dirty="0"/>
            </a:br>
            <a:r>
              <a:rPr lang="en-US" dirty="0"/>
              <a:t>-Obtain Sample, analyze and transmit data</a:t>
            </a:r>
            <a:br>
              <a:rPr lang="en-US" dirty="0"/>
            </a:br>
            <a:r>
              <a:rPr lang="en-US" dirty="0"/>
              <a:t>-Uses your body natural electric energy to power itself and to send and receive data.</a:t>
            </a:r>
            <a:br>
              <a:rPr lang="en-US" dirty="0"/>
            </a:br>
            <a:br>
              <a:rPr lang="en-US" dirty="0"/>
            </a:br>
            <a:r>
              <a:rPr lang="en-US" dirty="0"/>
              <a:t>HUMAN BODIES ARE  NODES ON THE NETWORK</a:t>
            </a:r>
          </a:p>
        </p:txBody>
      </p:sp>
    </p:spTree>
    <p:extLst>
      <p:ext uri="{BB962C8B-B14F-4D97-AF65-F5344CB8AC3E}">
        <p14:creationId xmlns:p14="http://schemas.microsoft.com/office/powerpoint/2010/main" val="246142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121059" y="184227"/>
            <a:ext cx="5536323" cy="1569660"/>
          </a:xfrm>
          <a:prstGeom prst="rect">
            <a:avLst/>
          </a:prstGeom>
          <a:noFill/>
        </p:spPr>
        <p:txBody>
          <a:bodyPr wrap="square" rtlCol="0">
            <a:spAutoFit/>
          </a:bodyPr>
          <a:lstStyle/>
          <a:p>
            <a:r>
              <a:rPr lang="en-US" sz="3200" dirty="0"/>
              <a:t>IEEE 802.15.4</a:t>
            </a:r>
          </a:p>
          <a:p>
            <a:endParaRPr lang="en-US" sz="3200" dirty="0"/>
          </a:p>
          <a:p>
            <a:endParaRPr lang="en-US" sz="3200" dirty="0"/>
          </a:p>
        </p:txBody>
      </p:sp>
      <p:sp>
        <p:nvSpPr>
          <p:cNvPr id="4" name="TextBox 3">
            <a:extLst>
              <a:ext uri="{FF2B5EF4-FFF2-40B4-BE49-F238E27FC236}">
                <a16:creationId xmlns:a16="http://schemas.microsoft.com/office/drawing/2014/main" id="{4919BA9E-57F3-4A77-B3AC-9B275419A6E5}"/>
              </a:ext>
            </a:extLst>
          </p:cNvPr>
          <p:cNvSpPr txBox="1"/>
          <p:nvPr/>
        </p:nvSpPr>
        <p:spPr>
          <a:xfrm>
            <a:off x="2413726" y="739258"/>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D9BF4114-D672-4807-8F5C-9F2207F97507}"/>
              </a:ext>
            </a:extLst>
          </p:cNvPr>
          <p:cNvPicPr>
            <a:picLocks noChangeAspect="1"/>
          </p:cNvPicPr>
          <p:nvPr/>
        </p:nvPicPr>
        <p:blipFill>
          <a:blip r:embed="rId3"/>
          <a:stretch>
            <a:fillRect/>
          </a:stretch>
        </p:blipFill>
        <p:spPr>
          <a:xfrm>
            <a:off x="136887" y="120360"/>
            <a:ext cx="2397731" cy="1181980"/>
          </a:xfrm>
          <a:prstGeom prst="rect">
            <a:avLst/>
          </a:prstGeom>
        </p:spPr>
      </p:pic>
      <p:sp>
        <p:nvSpPr>
          <p:cNvPr id="3" name="TextBox 2">
            <a:extLst>
              <a:ext uri="{FF2B5EF4-FFF2-40B4-BE49-F238E27FC236}">
                <a16:creationId xmlns:a16="http://schemas.microsoft.com/office/drawing/2014/main" id="{C7134CE1-98E2-44B3-B0B7-78C3218064E2}"/>
              </a:ext>
            </a:extLst>
          </p:cNvPr>
          <p:cNvSpPr txBox="1"/>
          <p:nvPr/>
        </p:nvSpPr>
        <p:spPr>
          <a:xfrm>
            <a:off x="3449912" y="683442"/>
            <a:ext cx="5599668" cy="646331"/>
          </a:xfrm>
          <a:prstGeom prst="rect">
            <a:avLst/>
          </a:prstGeom>
          <a:noFill/>
        </p:spPr>
        <p:txBody>
          <a:bodyPr wrap="square" rtlCol="0">
            <a:spAutoFit/>
          </a:bodyPr>
          <a:lstStyle/>
          <a:p>
            <a:r>
              <a:rPr lang="en-US" dirty="0"/>
              <a:t>Dealing with standards for communication with portable devices BODIES INCLUDED</a:t>
            </a:r>
          </a:p>
        </p:txBody>
      </p:sp>
      <p:grpSp>
        <p:nvGrpSpPr>
          <p:cNvPr id="11" name="Group 10">
            <a:extLst>
              <a:ext uri="{FF2B5EF4-FFF2-40B4-BE49-F238E27FC236}">
                <a16:creationId xmlns:a16="http://schemas.microsoft.com/office/drawing/2014/main" id="{7A0A302D-12F3-404C-912F-993F320E1D0C}"/>
              </a:ext>
            </a:extLst>
          </p:cNvPr>
          <p:cNvGrpSpPr/>
          <p:nvPr/>
        </p:nvGrpSpPr>
        <p:grpSpPr>
          <a:xfrm>
            <a:off x="2711335" y="1385589"/>
            <a:ext cx="6769330" cy="4581679"/>
            <a:chOff x="2322382" y="1302340"/>
            <a:chExt cx="6769330" cy="4581679"/>
          </a:xfrm>
        </p:grpSpPr>
        <p:pic>
          <p:nvPicPr>
            <p:cNvPr id="10" name="Picture 9">
              <a:extLst>
                <a:ext uri="{FF2B5EF4-FFF2-40B4-BE49-F238E27FC236}">
                  <a16:creationId xmlns:a16="http://schemas.microsoft.com/office/drawing/2014/main" id="{305E17C6-2F4D-4022-A8AA-BF9115DF5ECC}"/>
                </a:ext>
              </a:extLst>
            </p:cNvPr>
            <p:cNvPicPr>
              <a:picLocks noChangeAspect="1"/>
            </p:cNvPicPr>
            <p:nvPr/>
          </p:nvPicPr>
          <p:blipFill rotWithShape="1">
            <a:blip r:embed="rId4">
              <a:extLst>
                <a:ext uri="{28A0092B-C50C-407E-A947-70E740481C1C}">
                  <a14:useLocalDpi xmlns:a14="http://schemas.microsoft.com/office/drawing/2010/main" val="0"/>
                </a:ext>
              </a:extLst>
            </a:blip>
            <a:srcRect r="15916" b="41941"/>
            <a:stretch/>
          </p:blipFill>
          <p:spPr>
            <a:xfrm>
              <a:off x="2322382" y="1302340"/>
              <a:ext cx="6769330" cy="4018597"/>
            </a:xfrm>
            <a:prstGeom prst="rect">
              <a:avLst/>
            </a:prstGeom>
          </p:spPr>
        </p:pic>
        <p:pic>
          <p:nvPicPr>
            <p:cNvPr id="5" name="Picture 4">
              <a:extLst>
                <a:ext uri="{FF2B5EF4-FFF2-40B4-BE49-F238E27FC236}">
                  <a16:creationId xmlns:a16="http://schemas.microsoft.com/office/drawing/2014/main" id="{C139FDFA-0BD5-4FF6-BAB1-71F31968D726}"/>
                </a:ext>
              </a:extLst>
            </p:cNvPr>
            <p:cNvPicPr>
              <a:picLocks noChangeAspect="1"/>
            </p:cNvPicPr>
            <p:nvPr/>
          </p:nvPicPr>
          <p:blipFill>
            <a:blip r:embed="rId5"/>
            <a:stretch>
              <a:fillRect/>
            </a:stretch>
          </p:blipFill>
          <p:spPr>
            <a:xfrm>
              <a:off x="2322382" y="3900407"/>
              <a:ext cx="6769330" cy="1983612"/>
            </a:xfrm>
            <a:prstGeom prst="rect">
              <a:avLst/>
            </a:prstGeom>
          </p:spPr>
        </p:pic>
      </p:grpSp>
    </p:spTree>
    <p:extLst>
      <p:ext uri="{BB962C8B-B14F-4D97-AF65-F5344CB8AC3E}">
        <p14:creationId xmlns:p14="http://schemas.microsoft.com/office/powerpoint/2010/main" val="151536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121059" y="184227"/>
            <a:ext cx="5536323" cy="1569660"/>
          </a:xfrm>
          <a:prstGeom prst="rect">
            <a:avLst/>
          </a:prstGeom>
          <a:noFill/>
        </p:spPr>
        <p:txBody>
          <a:bodyPr wrap="square" rtlCol="0">
            <a:spAutoFit/>
          </a:bodyPr>
          <a:lstStyle/>
          <a:p>
            <a:r>
              <a:rPr lang="en-US" sz="3200" dirty="0"/>
              <a:t>IEEE 802.15.6</a:t>
            </a:r>
          </a:p>
          <a:p>
            <a:endParaRPr lang="en-US" sz="3200" dirty="0"/>
          </a:p>
          <a:p>
            <a:endParaRPr lang="en-US" sz="3200" dirty="0"/>
          </a:p>
        </p:txBody>
      </p:sp>
      <p:sp>
        <p:nvSpPr>
          <p:cNvPr id="4" name="TextBox 3">
            <a:extLst>
              <a:ext uri="{FF2B5EF4-FFF2-40B4-BE49-F238E27FC236}">
                <a16:creationId xmlns:a16="http://schemas.microsoft.com/office/drawing/2014/main" id="{4919BA9E-57F3-4A77-B3AC-9B275419A6E5}"/>
              </a:ext>
            </a:extLst>
          </p:cNvPr>
          <p:cNvSpPr txBox="1"/>
          <p:nvPr/>
        </p:nvSpPr>
        <p:spPr>
          <a:xfrm>
            <a:off x="2413726" y="739258"/>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D9BF4114-D672-4807-8F5C-9F2207F97507}"/>
              </a:ext>
            </a:extLst>
          </p:cNvPr>
          <p:cNvPicPr>
            <a:picLocks noChangeAspect="1"/>
          </p:cNvPicPr>
          <p:nvPr/>
        </p:nvPicPr>
        <p:blipFill>
          <a:blip r:embed="rId3"/>
          <a:stretch>
            <a:fillRect/>
          </a:stretch>
        </p:blipFill>
        <p:spPr>
          <a:xfrm>
            <a:off x="136887" y="120360"/>
            <a:ext cx="2397731" cy="1181980"/>
          </a:xfrm>
          <a:prstGeom prst="rect">
            <a:avLst/>
          </a:prstGeom>
        </p:spPr>
      </p:pic>
      <p:grpSp>
        <p:nvGrpSpPr>
          <p:cNvPr id="6" name="Group 5">
            <a:extLst>
              <a:ext uri="{FF2B5EF4-FFF2-40B4-BE49-F238E27FC236}">
                <a16:creationId xmlns:a16="http://schemas.microsoft.com/office/drawing/2014/main" id="{E4712FE0-2584-4169-AFCD-438D92B16981}"/>
              </a:ext>
            </a:extLst>
          </p:cNvPr>
          <p:cNvGrpSpPr/>
          <p:nvPr/>
        </p:nvGrpSpPr>
        <p:grpSpPr>
          <a:xfrm>
            <a:off x="2842110" y="1425094"/>
            <a:ext cx="6815272" cy="5135467"/>
            <a:chOff x="1850889" y="1538306"/>
            <a:chExt cx="6815272" cy="5135467"/>
          </a:xfrm>
        </p:grpSpPr>
        <p:pic>
          <p:nvPicPr>
            <p:cNvPr id="7" name="Picture 6">
              <a:extLst>
                <a:ext uri="{FF2B5EF4-FFF2-40B4-BE49-F238E27FC236}">
                  <a16:creationId xmlns:a16="http://schemas.microsoft.com/office/drawing/2014/main" id="{8E01B956-A851-46B5-ABD2-58976F306885}"/>
                </a:ext>
              </a:extLst>
            </p:cNvPr>
            <p:cNvPicPr>
              <a:picLocks noChangeAspect="1"/>
            </p:cNvPicPr>
            <p:nvPr/>
          </p:nvPicPr>
          <p:blipFill rotWithShape="1">
            <a:blip r:embed="rId4">
              <a:extLst>
                <a:ext uri="{28A0092B-C50C-407E-A947-70E740481C1C}">
                  <a14:useLocalDpi xmlns:a14="http://schemas.microsoft.com/office/drawing/2010/main" val="0"/>
                </a:ext>
              </a:extLst>
            </a:blip>
            <a:srcRect l="1" r="40067" b="38471"/>
            <a:stretch/>
          </p:blipFill>
          <p:spPr>
            <a:xfrm>
              <a:off x="1850889" y="1538306"/>
              <a:ext cx="6815272" cy="4764067"/>
            </a:xfrm>
            <a:prstGeom prst="rect">
              <a:avLst/>
            </a:prstGeom>
          </p:spPr>
        </p:pic>
        <p:pic>
          <p:nvPicPr>
            <p:cNvPr id="8" name="Picture 7">
              <a:extLst>
                <a:ext uri="{FF2B5EF4-FFF2-40B4-BE49-F238E27FC236}">
                  <a16:creationId xmlns:a16="http://schemas.microsoft.com/office/drawing/2014/main" id="{0CF1EACD-8516-4B26-BF87-10729DA1AD9B}"/>
                </a:ext>
              </a:extLst>
            </p:cNvPr>
            <p:cNvPicPr>
              <a:picLocks noChangeAspect="1"/>
            </p:cNvPicPr>
            <p:nvPr/>
          </p:nvPicPr>
          <p:blipFill>
            <a:blip r:embed="rId5"/>
            <a:stretch>
              <a:fillRect/>
            </a:stretch>
          </p:blipFill>
          <p:spPr>
            <a:xfrm>
              <a:off x="1856332" y="4011586"/>
              <a:ext cx="6809829" cy="2662187"/>
            </a:xfrm>
            <a:prstGeom prst="rect">
              <a:avLst/>
            </a:prstGeom>
          </p:spPr>
        </p:pic>
      </p:grpSp>
      <p:sp>
        <p:nvSpPr>
          <p:cNvPr id="3" name="TextBox 2">
            <a:extLst>
              <a:ext uri="{FF2B5EF4-FFF2-40B4-BE49-F238E27FC236}">
                <a16:creationId xmlns:a16="http://schemas.microsoft.com/office/drawing/2014/main" id="{C7134CE1-98E2-44B3-B0B7-78C3218064E2}"/>
              </a:ext>
            </a:extLst>
          </p:cNvPr>
          <p:cNvSpPr txBox="1"/>
          <p:nvPr/>
        </p:nvSpPr>
        <p:spPr>
          <a:xfrm>
            <a:off x="3449912" y="683442"/>
            <a:ext cx="5599668" cy="646331"/>
          </a:xfrm>
          <a:prstGeom prst="rect">
            <a:avLst/>
          </a:prstGeom>
          <a:noFill/>
        </p:spPr>
        <p:txBody>
          <a:bodyPr wrap="square" rtlCol="0">
            <a:spAutoFit/>
          </a:bodyPr>
          <a:lstStyle/>
          <a:p>
            <a:r>
              <a:rPr lang="en-US" dirty="0"/>
              <a:t>Dealing with standards for inter body communication INSIDE THE BODY THEN GOING OUT FROM THE BODY</a:t>
            </a:r>
          </a:p>
        </p:txBody>
      </p:sp>
    </p:spTree>
    <p:extLst>
      <p:ext uri="{BB962C8B-B14F-4D97-AF65-F5344CB8AC3E}">
        <p14:creationId xmlns:p14="http://schemas.microsoft.com/office/powerpoint/2010/main" val="1185085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709911" y="80843"/>
            <a:ext cx="7920983" cy="584775"/>
          </a:xfrm>
          <a:prstGeom prst="rect">
            <a:avLst/>
          </a:prstGeom>
          <a:noFill/>
        </p:spPr>
        <p:txBody>
          <a:bodyPr wrap="square" rtlCol="0">
            <a:spAutoFit/>
          </a:bodyPr>
          <a:lstStyle/>
          <a:p>
            <a:r>
              <a:rPr lang="en-US" sz="3200" dirty="0"/>
              <a:t>BIO PHOTONICS / OPTIGENETICS / VLC</a:t>
            </a:r>
          </a:p>
        </p:txBody>
      </p:sp>
      <p:sp>
        <p:nvSpPr>
          <p:cNvPr id="4" name="TextBox 3">
            <a:extLst>
              <a:ext uri="{FF2B5EF4-FFF2-40B4-BE49-F238E27FC236}">
                <a16:creationId xmlns:a16="http://schemas.microsoft.com/office/drawing/2014/main" id="{4919BA9E-57F3-4A77-B3AC-9B275419A6E5}"/>
              </a:ext>
            </a:extLst>
          </p:cNvPr>
          <p:cNvSpPr txBox="1"/>
          <p:nvPr/>
        </p:nvSpPr>
        <p:spPr>
          <a:xfrm>
            <a:off x="791839" y="570832"/>
            <a:ext cx="10608322"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768E7C77-8950-40F3-BBEF-00755FA4864D}"/>
              </a:ext>
            </a:extLst>
          </p:cNvPr>
          <p:cNvPicPr>
            <a:picLocks noChangeAspect="1"/>
          </p:cNvPicPr>
          <p:nvPr/>
        </p:nvPicPr>
        <p:blipFill>
          <a:blip r:embed="rId2"/>
          <a:stretch>
            <a:fillRect/>
          </a:stretch>
        </p:blipFill>
        <p:spPr>
          <a:xfrm>
            <a:off x="8558555" y="867557"/>
            <a:ext cx="3269057" cy="1834534"/>
          </a:xfrm>
          <a:prstGeom prst="rect">
            <a:avLst/>
          </a:prstGeom>
        </p:spPr>
      </p:pic>
      <p:pic>
        <p:nvPicPr>
          <p:cNvPr id="3" name="Picture 2">
            <a:extLst>
              <a:ext uri="{FF2B5EF4-FFF2-40B4-BE49-F238E27FC236}">
                <a16:creationId xmlns:a16="http://schemas.microsoft.com/office/drawing/2014/main" id="{D2CED315-DFAD-4B45-A9FE-4022DA04F0B7}"/>
              </a:ext>
            </a:extLst>
          </p:cNvPr>
          <p:cNvPicPr>
            <a:picLocks noChangeAspect="1"/>
          </p:cNvPicPr>
          <p:nvPr/>
        </p:nvPicPr>
        <p:blipFill rotWithShape="1">
          <a:blip r:embed="rId3"/>
          <a:srcRect b="6321"/>
          <a:stretch/>
        </p:blipFill>
        <p:spPr>
          <a:xfrm>
            <a:off x="252156" y="695065"/>
            <a:ext cx="2457755" cy="2472952"/>
          </a:xfrm>
          <a:prstGeom prst="rect">
            <a:avLst/>
          </a:prstGeom>
        </p:spPr>
      </p:pic>
      <p:sp>
        <p:nvSpPr>
          <p:cNvPr id="5" name="TextBox 4">
            <a:extLst>
              <a:ext uri="{FF2B5EF4-FFF2-40B4-BE49-F238E27FC236}">
                <a16:creationId xmlns:a16="http://schemas.microsoft.com/office/drawing/2014/main" id="{FF1B25DD-CEF3-4B76-A4AC-2D81BA15D896}"/>
              </a:ext>
            </a:extLst>
          </p:cNvPr>
          <p:cNvSpPr txBox="1"/>
          <p:nvPr/>
        </p:nvSpPr>
        <p:spPr>
          <a:xfrm>
            <a:off x="2935305" y="595532"/>
            <a:ext cx="5477691" cy="2893100"/>
          </a:xfrm>
          <a:prstGeom prst="rect">
            <a:avLst/>
          </a:prstGeom>
          <a:noFill/>
        </p:spPr>
        <p:txBody>
          <a:bodyPr wrap="square" rtlCol="0">
            <a:spAutoFit/>
          </a:bodyPr>
          <a:lstStyle/>
          <a:p>
            <a:r>
              <a:rPr lang="en-US" sz="1400" b="1" dirty="0"/>
              <a:t>BIOPHOTONICS</a:t>
            </a:r>
            <a:r>
              <a:rPr lang="en-US" sz="1400" dirty="0"/>
              <a:t> is a field of biology and photonics that combines the interaction of light and biological materials.</a:t>
            </a:r>
            <a:br>
              <a:rPr lang="en-US" sz="1400" b="1" dirty="0"/>
            </a:br>
            <a:br>
              <a:rPr lang="en-US" sz="1400" b="1" dirty="0"/>
            </a:br>
            <a:r>
              <a:rPr lang="en-US" sz="1400" b="1" dirty="0"/>
              <a:t>OPTIGENETICS</a:t>
            </a:r>
            <a:r>
              <a:rPr lang="en-US" sz="1400" dirty="0"/>
              <a:t> is a biological technique to control the activity of neurons or other cell types with light. This is achieved by expression of light-sensitive ion channels, pumps or enzymes specifically in the target cells. </a:t>
            </a:r>
          </a:p>
          <a:p>
            <a:endParaRPr lang="en-US" sz="1400" dirty="0"/>
          </a:p>
          <a:p>
            <a:r>
              <a:rPr lang="en-US" sz="1400" dirty="0"/>
              <a:t>Biosensors could be used to make a change to peoples receptors within their body. For people who’s receptors have been changed, they can be more sensitive to certain kinds of light signaling from the environment or a wireless network. </a:t>
            </a:r>
            <a:br>
              <a:rPr lang="en-US" sz="1400" dirty="0"/>
            </a:br>
            <a:endParaRPr lang="en-US" sz="1400" dirty="0"/>
          </a:p>
        </p:txBody>
      </p:sp>
      <p:pic>
        <p:nvPicPr>
          <p:cNvPr id="6" name="Picture 5">
            <a:extLst>
              <a:ext uri="{FF2B5EF4-FFF2-40B4-BE49-F238E27FC236}">
                <a16:creationId xmlns:a16="http://schemas.microsoft.com/office/drawing/2014/main" id="{D0BA8CCA-E131-4A7D-A89F-7C3B3B0448BC}"/>
              </a:ext>
            </a:extLst>
          </p:cNvPr>
          <p:cNvPicPr>
            <a:picLocks noChangeAspect="1"/>
          </p:cNvPicPr>
          <p:nvPr/>
        </p:nvPicPr>
        <p:blipFill>
          <a:blip r:embed="rId4"/>
          <a:stretch>
            <a:fillRect/>
          </a:stretch>
        </p:blipFill>
        <p:spPr>
          <a:xfrm>
            <a:off x="8222720" y="3701076"/>
            <a:ext cx="3726082" cy="2374002"/>
          </a:xfrm>
          <a:prstGeom prst="rect">
            <a:avLst/>
          </a:prstGeom>
        </p:spPr>
      </p:pic>
      <p:sp>
        <p:nvSpPr>
          <p:cNvPr id="10" name="TextBox 9">
            <a:extLst>
              <a:ext uri="{FF2B5EF4-FFF2-40B4-BE49-F238E27FC236}">
                <a16:creationId xmlns:a16="http://schemas.microsoft.com/office/drawing/2014/main" id="{34729FDF-2C4C-454B-9E2F-22FC37D772DF}"/>
              </a:ext>
            </a:extLst>
          </p:cNvPr>
          <p:cNvSpPr txBox="1"/>
          <p:nvPr/>
        </p:nvSpPr>
        <p:spPr>
          <a:xfrm>
            <a:off x="559199" y="3612865"/>
            <a:ext cx="3588872" cy="2462213"/>
          </a:xfrm>
          <a:prstGeom prst="rect">
            <a:avLst/>
          </a:prstGeom>
          <a:noFill/>
        </p:spPr>
        <p:txBody>
          <a:bodyPr wrap="square" rtlCol="0">
            <a:spAutoFit/>
          </a:bodyPr>
          <a:lstStyle/>
          <a:p>
            <a:r>
              <a:rPr lang="en-US" sz="1400" b="1" dirty="0"/>
              <a:t>Visible Light Communication (VLC) </a:t>
            </a:r>
            <a:br>
              <a:rPr lang="en-US" sz="1400" dirty="0"/>
            </a:br>
            <a:r>
              <a:rPr lang="en-US" sz="1400" dirty="0"/>
              <a:t>In telecommunications, visible light communication is the use of visible light as a transmission medium. VLC is a subset of optical wireless communications technologies. The technology uses fluorescent lamps to transmit signals at 10 </a:t>
            </a:r>
            <a:r>
              <a:rPr lang="en-US" sz="1400" dirty="0" err="1"/>
              <a:t>kbit</a:t>
            </a:r>
            <a:r>
              <a:rPr lang="en-US" sz="1400" dirty="0"/>
              <a:t>/s, or LEDs for up to 500 Mbit/s over short distances.</a:t>
            </a:r>
          </a:p>
          <a:p>
            <a:br>
              <a:rPr lang="en-US" sz="1400" dirty="0"/>
            </a:br>
            <a:r>
              <a:rPr lang="en-US" sz="1400" dirty="0"/>
              <a:t>Examples: New VLC Lighting that will be used to control people.</a:t>
            </a:r>
          </a:p>
        </p:txBody>
      </p:sp>
      <p:pic>
        <p:nvPicPr>
          <p:cNvPr id="7" name="Picture 6">
            <a:extLst>
              <a:ext uri="{FF2B5EF4-FFF2-40B4-BE49-F238E27FC236}">
                <a16:creationId xmlns:a16="http://schemas.microsoft.com/office/drawing/2014/main" id="{8BBBA91B-5950-444F-B291-CB7901EE52B8}"/>
              </a:ext>
            </a:extLst>
          </p:cNvPr>
          <p:cNvPicPr>
            <a:picLocks noChangeAspect="1"/>
          </p:cNvPicPr>
          <p:nvPr/>
        </p:nvPicPr>
        <p:blipFill>
          <a:blip r:embed="rId5"/>
          <a:stretch>
            <a:fillRect/>
          </a:stretch>
        </p:blipFill>
        <p:spPr>
          <a:xfrm>
            <a:off x="4207973" y="3701076"/>
            <a:ext cx="3835958" cy="2374002"/>
          </a:xfrm>
          <a:prstGeom prst="rect">
            <a:avLst/>
          </a:prstGeom>
        </p:spPr>
      </p:pic>
    </p:spTree>
    <p:extLst>
      <p:ext uri="{BB962C8B-B14F-4D97-AF65-F5344CB8AC3E}">
        <p14:creationId xmlns:p14="http://schemas.microsoft.com/office/powerpoint/2010/main" val="92933404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17455</TotalTime>
  <Words>3491</Words>
  <Application>Microsoft Office PowerPoint</Application>
  <PresentationFormat>Widescreen</PresentationFormat>
  <Paragraphs>229</Paragraphs>
  <Slides>26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294</cp:revision>
  <dcterms:created xsi:type="dcterms:W3CDTF">2022-12-08T09:33:17Z</dcterms:created>
  <dcterms:modified xsi:type="dcterms:W3CDTF">2023-11-17T21:43:35Z</dcterms:modified>
</cp:coreProperties>
</file>