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8"/>
  </p:notesMasterIdLst>
  <p:sldIdLst>
    <p:sldId id="557" r:id="rId2"/>
    <p:sldId id="453" r:id="rId3"/>
    <p:sldId id="379" r:id="rId4"/>
    <p:sldId id="576" r:id="rId5"/>
    <p:sldId id="460" r:id="rId6"/>
    <p:sldId id="586" r:id="rId7"/>
    <p:sldId id="589" r:id="rId8"/>
    <p:sldId id="556" r:id="rId9"/>
    <p:sldId id="558" r:id="rId10"/>
    <p:sldId id="590" r:id="rId11"/>
    <p:sldId id="593" r:id="rId12"/>
    <p:sldId id="559" r:id="rId13"/>
    <p:sldId id="587" r:id="rId14"/>
    <p:sldId id="588" r:id="rId15"/>
    <p:sldId id="592" r:id="rId16"/>
    <p:sldId id="560" r:id="rId17"/>
    <p:sldId id="591" r:id="rId18"/>
    <p:sldId id="562" r:id="rId19"/>
    <p:sldId id="561" r:id="rId20"/>
    <p:sldId id="596" r:id="rId21"/>
    <p:sldId id="594" r:id="rId22"/>
    <p:sldId id="597" r:id="rId23"/>
    <p:sldId id="595" r:id="rId24"/>
    <p:sldId id="461" r:id="rId25"/>
    <p:sldId id="564" r:id="rId26"/>
    <p:sldId id="45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F0F3"/>
    <a:srgbClr val="4DC9EF"/>
    <a:srgbClr val="FE762A"/>
    <a:srgbClr val="B29FFF"/>
    <a:srgbClr val="58C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9" autoAdjust="0"/>
    <p:restoredTop sz="96859" autoAdjust="0"/>
  </p:normalViewPr>
  <p:slideViewPr>
    <p:cSldViewPr snapToGrid="0">
      <p:cViewPr varScale="1">
        <p:scale>
          <a:sx n="84" d="100"/>
          <a:sy n="84" d="100"/>
        </p:scale>
        <p:origin x="114"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4E2A5-7F91-4205-AAD8-A2CDED53C677}" type="datetimeFigureOut">
              <a:rPr lang="en-US" smtClean="0"/>
              <a:t>4/5/2024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20E31-B0CE-4185-A8D9-7BA478908C16}" type="slidenum">
              <a:rPr lang="en-US" smtClean="0"/>
              <a:t>‹#›</a:t>
            </a:fld>
            <a:endParaRPr lang="en-US"/>
          </a:p>
        </p:txBody>
      </p:sp>
    </p:spTree>
    <p:extLst>
      <p:ext uri="{BB962C8B-B14F-4D97-AF65-F5344CB8AC3E}">
        <p14:creationId xmlns:p14="http://schemas.microsoft.com/office/powerpoint/2010/main" val="24273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E20E31-B0CE-4185-A8D9-7BA478908C16}" type="slidenum">
              <a:rPr lang="en-US" smtClean="0"/>
              <a:t>6</a:t>
            </a:fld>
            <a:endParaRPr lang="en-US"/>
          </a:p>
        </p:txBody>
      </p:sp>
    </p:spTree>
    <p:extLst>
      <p:ext uri="{BB962C8B-B14F-4D97-AF65-F5344CB8AC3E}">
        <p14:creationId xmlns:p14="http://schemas.microsoft.com/office/powerpoint/2010/main" val="4026461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0295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7535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951170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3645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019238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794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22263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277084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2719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6665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2226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03313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4057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90550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81368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40534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88240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4/5/2024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2508542649"/>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s://www.researchgate.net/publication/350732597_A_digital_nervous_system_aiming_toward_personalized_IoT_healthcare?_tp=eyJjb250ZXh0Ijp7ImZpcnN0UGFnZSI6Il9kaXJlY3QiLCJwYWdlIjoiX2RpcmVjdCJ9fQ"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ricsson.com/en/blog/2017/12/wake-up-radio--a-key-component-of-iot" TargetMode="External"/><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E9934-728B-4673-90C3-22DDBB8BA236}"/>
              </a:ext>
            </a:extLst>
          </p:cNvPr>
          <p:cNvPicPr>
            <a:picLocks noChangeAspect="1"/>
          </p:cNvPicPr>
          <p:nvPr/>
        </p:nvPicPr>
        <p:blipFill>
          <a:blip r:embed="rId2"/>
          <a:stretch>
            <a:fillRect/>
          </a:stretch>
        </p:blipFill>
        <p:spPr>
          <a:xfrm>
            <a:off x="0" y="0"/>
            <a:ext cx="12173220" cy="6858000"/>
          </a:xfrm>
          <a:prstGeom prst="rect">
            <a:avLst/>
          </a:prstGeom>
        </p:spPr>
      </p:pic>
      <p:pic>
        <p:nvPicPr>
          <p:cNvPr id="6" name="Picture 5">
            <a:extLst>
              <a:ext uri="{FF2B5EF4-FFF2-40B4-BE49-F238E27FC236}">
                <a16:creationId xmlns:a16="http://schemas.microsoft.com/office/drawing/2014/main" id="{169510EC-6B79-4128-B6D6-BCDC16F87A36}"/>
              </a:ext>
            </a:extLst>
          </p:cNvPr>
          <p:cNvPicPr>
            <a:picLocks noChangeAspect="1"/>
          </p:cNvPicPr>
          <p:nvPr/>
        </p:nvPicPr>
        <p:blipFill>
          <a:blip r:embed="rId3"/>
          <a:stretch>
            <a:fillRect/>
          </a:stretch>
        </p:blipFill>
        <p:spPr>
          <a:xfrm>
            <a:off x="73371" y="4855479"/>
            <a:ext cx="12373387" cy="2002521"/>
          </a:xfrm>
          <a:prstGeom prst="rect">
            <a:avLst/>
          </a:prstGeom>
          <a:effectLst>
            <a:glow rad="127000">
              <a:schemeClr val="bg1"/>
            </a:glow>
          </a:effectLst>
        </p:spPr>
      </p:pic>
      <p:pic>
        <p:nvPicPr>
          <p:cNvPr id="8" name="Picture 7">
            <a:extLst>
              <a:ext uri="{FF2B5EF4-FFF2-40B4-BE49-F238E27FC236}">
                <a16:creationId xmlns:a16="http://schemas.microsoft.com/office/drawing/2014/main" id="{65978F1A-0D6A-449C-A582-37197E7EE9D8}"/>
              </a:ext>
            </a:extLst>
          </p:cNvPr>
          <p:cNvPicPr>
            <a:picLocks noChangeAspect="1"/>
          </p:cNvPicPr>
          <p:nvPr/>
        </p:nvPicPr>
        <p:blipFill>
          <a:blip r:embed="rId4"/>
          <a:stretch>
            <a:fillRect/>
          </a:stretch>
        </p:blipFill>
        <p:spPr>
          <a:xfrm>
            <a:off x="251952" y="5977556"/>
            <a:ext cx="13220699" cy="939438"/>
          </a:xfrm>
          <a:prstGeom prst="rect">
            <a:avLst/>
          </a:prstGeom>
          <a:effectLst>
            <a:glow rad="127000">
              <a:schemeClr val="bg1"/>
            </a:glow>
          </a:effectLst>
        </p:spPr>
      </p:pic>
    </p:spTree>
    <p:extLst>
      <p:ext uri="{BB962C8B-B14F-4D97-AF65-F5344CB8AC3E}">
        <p14:creationId xmlns:p14="http://schemas.microsoft.com/office/powerpoint/2010/main" val="114171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3A15A641-1A6D-4B44-A649-E5ED8BBFE415}"/>
              </a:ext>
            </a:extLst>
          </p:cNvPr>
          <p:cNvSpPr txBox="1"/>
          <p:nvPr/>
        </p:nvSpPr>
        <p:spPr>
          <a:xfrm>
            <a:off x="-4154905" y="-1531562"/>
            <a:ext cx="989797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WIRELESS DRUGGING AND THE DIGITAL NERVOUS SYSTEM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62DD669B-4F59-4E09-88EF-74EE905F39A0}"/>
              </a:ext>
            </a:extLst>
          </p:cNvPr>
          <p:cNvPicPr>
            <a:picLocks noChangeAspect="1"/>
          </p:cNvPicPr>
          <p:nvPr/>
        </p:nvPicPr>
        <p:blipFill>
          <a:blip r:embed="rId2"/>
          <a:stretch>
            <a:fillRect/>
          </a:stretch>
        </p:blipFill>
        <p:spPr>
          <a:xfrm>
            <a:off x="136358" y="0"/>
            <a:ext cx="12055642" cy="1203158"/>
          </a:xfrm>
          <a:prstGeom prst="rect">
            <a:avLst/>
          </a:prstGeom>
        </p:spPr>
      </p:pic>
      <p:sp>
        <p:nvSpPr>
          <p:cNvPr id="7" name="TextBox 6">
            <a:extLst>
              <a:ext uri="{FF2B5EF4-FFF2-40B4-BE49-F238E27FC236}">
                <a16:creationId xmlns:a16="http://schemas.microsoft.com/office/drawing/2014/main" id="{3E4CE18C-3FCE-44CF-A271-F0D8E620CA51}"/>
              </a:ext>
            </a:extLst>
          </p:cNvPr>
          <p:cNvSpPr txBox="1"/>
          <p:nvPr/>
        </p:nvSpPr>
        <p:spPr>
          <a:xfrm>
            <a:off x="4194018" y="833826"/>
            <a:ext cx="5574818" cy="369332"/>
          </a:xfrm>
          <a:prstGeom prst="rect">
            <a:avLst/>
          </a:prstGeom>
          <a:noFill/>
        </p:spPr>
        <p:txBody>
          <a:bodyPr wrap="square" rtlCol="0">
            <a:spAutoFit/>
          </a:bodyPr>
          <a:lstStyle/>
          <a:p>
            <a:r>
              <a:rPr lang="en-US" dirty="0"/>
              <a:t>DIGITAL DRUG DELIVERY USING AI DECISION MAKING</a:t>
            </a:r>
          </a:p>
        </p:txBody>
      </p:sp>
      <p:sp>
        <p:nvSpPr>
          <p:cNvPr id="8" name="TextBox 7">
            <a:extLst>
              <a:ext uri="{FF2B5EF4-FFF2-40B4-BE49-F238E27FC236}">
                <a16:creationId xmlns:a16="http://schemas.microsoft.com/office/drawing/2014/main" id="{2202B227-0AAD-459C-B2DB-4A63EEAACA76}"/>
              </a:ext>
            </a:extLst>
          </p:cNvPr>
          <p:cNvSpPr txBox="1"/>
          <p:nvPr/>
        </p:nvSpPr>
        <p:spPr>
          <a:xfrm>
            <a:off x="4194018" y="980542"/>
            <a:ext cx="7861624" cy="5078313"/>
          </a:xfrm>
          <a:prstGeom prst="rect">
            <a:avLst/>
          </a:prstGeom>
          <a:noFill/>
        </p:spPr>
        <p:txBody>
          <a:bodyPr wrap="square" rtlCol="0">
            <a:spAutoFit/>
          </a:bodyPr>
          <a:lstStyle/>
          <a:p>
            <a:endParaRPr lang="en-US" dirty="0"/>
          </a:p>
          <a:p>
            <a:r>
              <a:rPr lang="en-US" dirty="0"/>
              <a:t>The digital nervous system (DNS), a smart healthcare body-area network (BAN). Separate nodes on the human body work in unison to sense and communicate health parameters and </a:t>
            </a:r>
            <a:r>
              <a:rPr lang="en-US" dirty="0">
                <a:solidFill>
                  <a:srgbClr val="69F0F3"/>
                </a:solidFill>
              </a:rPr>
              <a:t>actuate medical treatments</a:t>
            </a:r>
            <a:r>
              <a:rPr lang="en-US" dirty="0"/>
              <a:t>. Sensor nodes (e.g., breathing/sweat, pulse, motion) convert physiological information into digital signals which are wirelessly relayed to a central decision-making base unit, and actuator nodes, exemplified by an implantable drug delivery device, convert digital signals into biochemical fluxes. Data transferred from the BAN to cloud data handling services can be utilized for direct contact with care providers or emergency services, as well as decision making, analysis, and improved treatment schemes (which can be relayed back to the BAN). </a:t>
            </a:r>
          </a:p>
          <a:p>
            <a:endParaRPr lang="en-US" dirty="0"/>
          </a:p>
          <a:p>
            <a:r>
              <a:rPr lang="en-US" dirty="0"/>
              <a:t>Body area networks (BANs), cloud computing, and machine learning are platforms that can potentially enable advanced healthcare outside the hospital. By applying distributed sensors and drug delivery devices on/in our body and connecting to such communication and decision-making technology, a system for remote diagnostics and therapy is achieved</a:t>
            </a:r>
            <a:br>
              <a:rPr lang="en-US" dirty="0"/>
            </a:br>
            <a:endParaRPr lang="en-US" dirty="0"/>
          </a:p>
        </p:txBody>
      </p:sp>
      <p:pic>
        <p:nvPicPr>
          <p:cNvPr id="10" name="Picture 9">
            <a:extLst>
              <a:ext uri="{FF2B5EF4-FFF2-40B4-BE49-F238E27FC236}">
                <a16:creationId xmlns:a16="http://schemas.microsoft.com/office/drawing/2014/main" id="{64585402-C3B8-482B-95F4-D23D3561A5B4}"/>
              </a:ext>
            </a:extLst>
          </p:cNvPr>
          <p:cNvPicPr>
            <a:picLocks noChangeAspect="1"/>
          </p:cNvPicPr>
          <p:nvPr/>
        </p:nvPicPr>
        <p:blipFill>
          <a:blip r:embed="rId3"/>
          <a:stretch>
            <a:fillRect/>
          </a:stretch>
        </p:blipFill>
        <p:spPr>
          <a:xfrm>
            <a:off x="294547" y="1410207"/>
            <a:ext cx="3818628" cy="3534958"/>
          </a:xfrm>
          <a:prstGeom prst="rect">
            <a:avLst/>
          </a:prstGeom>
        </p:spPr>
      </p:pic>
      <p:pic>
        <p:nvPicPr>
          <p:cNvPr id="12" name="Picture 11">
            <a:extLst>
              <a:ext uri="{FF2B5EF4-FFF2-40B4-BE49-F238E27FC236}">
                <a16:creationId xmlns:a16="http://schemas.microsoft.com/office/drawing/2014/main" id="{4A925131-4931-464E-A992-29ECD70A103D}"/>
              </a:ext>
            </a:extLst>
          </p:cNvPr>
          <p:cNvPicPr>
            <a:picLocks noChangeAspect="1"/>
          </p:cNvPicPr>
          <p:nvPr/>
        </p:nvPicPr>
        <p:blipFill>
          <a:blip r:embed="rId4"/>
          <a:stretch>
            <a:fillRect/>
          </a:stretch>
        </p:blipFill>
        <p:spPr>
          <a:xfrm>
            <a:off x="294547" y="5559535"/>
            <a:ext cx="11681637" cy="860343"/>
          </a:xfrm>
          <a:prstGeom prst="rect">
            <a:avLst/>
          </a:prstGeom>
        </p:spPr>
      </p:pic>
      <p:sp>
        <p:nvSpPr>
          <p:cNvPr id="13" name="TextBox 12">
            <a:extLst>
              <a:ext uri="{FF2B5EF4-FFF2-40B4-BE49-F238E27FC236}">
                <a16:creationId xmlns:a16="http://schemas.microsoft.com/office/drawing/2014/main" id="{4B1BBB75-771A-43D3-8AB6-14E0808B6474}"/>
              </a:ext>
            </a:extLst>
          </p:cNvPr>
          <p:cNvSpPr txBox="1"/>
          <p:nvPr/>
        </p:nvSpPr>
        <p:spPr>
          <a:xfrm>
            <a:off x="930442" y="6304441"/>
            <a:ext cx="8229600" cy="369332"/>
          </a:xfrm>
          <a:prstGeom prst="rect">
            <a:avLst/>
          </a:prstGeom>
          <a:noFill/>
        </p:spPr>
        <p:txBody>
          <a:bodyPr wrap="square" rtlCol="0">
            <a:spAutoFit/>
          </a:bodyPr>
          <a:lstStyle/>
          <a:p>
            <a:r>
              <a:rPr lang="en-US" b="1" u="sng" dirty="0">
                <a:hlinkClick r:id="rId5"/>
              </a:rPr>
              <a:t>From: A digital nervous system aiming toward personalized IoT healthcare</a:t>
            </a:r>
            <a:endParaRPr lang="en-US" dirty="0"/>
          </a:p>
        </p:txBody>
      </p:sp>
    </p:spTree>
    <p:extLst>
      <p:ext uri="{BB962C8B-B14F-4D97-AF65-F5344CB8AC3E}">
        <p14:creationId xmlns:p14="http://schemas.microsoft.com/office/powerpoint/2010/main" val="462011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3A15A641-1A6D-4B44-A649-E5ED8BBFE415}"/>
              </a:ext>
            </a:extLst>
          </p:cNvPr>
          <p:cNvSpPr txBox="1"/>
          <p:nvPr/>
        </p:nvSpPr>
        <p:spPr>
          <a:xfrm>
            <a:off x="-4154905" y="-1531562"/>
            <a:ext cx="989797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WIRELESS DRUGGING AND THE DIGITAL NERVOUS SYSTEM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a:extLst>
              <a:ext uri="{FF2B5EF4-FFF2-40B4-BE49-F238E27FC236}">
                <a16:creationId xmlns:a16="http://schemas.microsoft.com/office/drawing/2014/main" id="{62DD669B-4F59-4E09-88EF-74EE905F39A0}"/>
              </a:ext>
            </a:extLst>
          </p:cNvPr>
          <p:cNvPicPr>
            <a:picLocks noChangeAspect="1"/>
          </p:cNvPicPr>
          <p:nvPr/>
        </p:nvPicPr>
        <p:blipFill>
          <a:blip r:embed="rId2"/>
          <a:stretch>
            <a:fillRect/>
          </a:stretch>
        </p:blipFill>
        <p:spPr>
          <a:xfrm>
            <a:off x="136358" y="0"/>
            <a:ext cx="12055642" cy="1203158"/>
          </a:xfrm>
          <a:prstGeom prst="rect">
            <a:avLst/>
          </a:prstGeom>
        </p:spPr>
      </p:pic>
      <p:pic>
        <p:nvPicPr>
          <p:cNvPr id="6" name="Picture 5">
            <a:extLst>
              <a:ext uri="{FF2B5EF4-FFF2-40B4-BE49-F238E27FC236}">
                <a16:creationId xmlns:a16="http://schemas.microsoft.com/office/drawing/2014/main" id="{667029F6-AF2C-433E-B5F9-8EA7BAF63119}"/>
              </a:ext>
            </a:extLst>
          </p:cNvPr>
          <p:cNvPicPr>
            <a:picLocks noChangeAspect="1"/>
          </p:cNvPicPr>
          <p:nvPr/>
        </p:nvPicPr>
        <p:blipFill>
          <a:blip r:embed="rId3"/>
          <a:stretch>
            <a:fillRect/>
          </a:stretch>
        </p:blipFill>
        <p:spPr>
          <a:xfrm>
            <a:off x="270167" y="1271841"/>
            <a:ext cx="7414001" cy="4792075"/>
          </a:xfrm>
          <a:prstGeom prst="rect">
            <a:avLst/>
          </a:prstGeom>
        </p:spPr>
      </p:pic>
      <p:sp>
        <p:nvSpPr>
          <p:cNvPr id="8" name="TextBox 7">
            <a:extLst>
              <a:ext uri="{FF2B5EF4-FFF2-40B4-BE49-F238E27FC236}">
                <a16:creationId xmlns:a16="http://schemas.microsoft.com/office/drawing/2014/main" id="{2202B227-0AAD-459C-B2DB-4A63EEAACA76}"/>
              </a:ext>
            </a:extLst>
          </p:cNvPr>
          <p:cNvSpPr txBox="1"/>
          <p:nvPr/>
        </p:nvSpPr>
        <p:spPr>
          <a:xfrm>
            <a:off x="7879222" y="1271841"/>
            <a:ext cx="4042611" cy="4985980"/>
          </a:xfrm>
          <a:prstGeom prst="rect">
            <a:avLst/>
          </a:prstGeom>
          <a:noFill/>
        </p:spPr>
        <p:txBody>
          <a:bodyPr wrap="square" rtlCol="0">
            <a:spAutoFit/>
          </a:bodyPr>
          <a:lstStyle/>
          <a:p>
            <a:r>
              <a:rPr lang="en-US" sz="2000" dirty="0"/>
              <a:t>Here we see the actuator in the brain for the bio electronic drug delivery. The Body Area Network Base unit that can be activated through a wearable, your breathing and sweat censor to watch your interstitial fluids with a pulse sensor, which will be on the inside of your body to verify the drug delivery. On the right is a data base for decision making with an artificial intelligence making the decision on when to drug you all connected to your medical industrial complex “emergency services” personnel. </a:t>
            </a:r>
          </a:p>
          <a:p>
            <a:endParaRPr lang="en-US" dirty="0"/>
          </a:p>
        </p:txBody>
      </p:sp>
      <p:pic>
        <p:nvPicPr>
          <p:cNvPr id="3" name="Picture 2">
            <a:extLst>
              <a:ext uri="{FF2B5EF4-FFF2-40B4-BE49-F238E27FC236}">
                <a16:creationId xmlns:a16="http://schemas.microsoft.com/office/drawing/2014/main" id="{51DE5628-6851-40BF-B2C1-B831BE37F5D4}"/>
              </a:ext>
            </a:extLst>
          </p:cNvPr>
          <p:cNvPicPr>
            <a:picLocks noChangeAspect="1"/>
          </p:cNvPicPr>
          <p:nvPr/>
        </p:nvPicPr>
        <p:blipFill>
          <a:blip r:embed="rId4"/>
          <a:stretch>
            <a:fillRect/>
          </a:stretch>
        </p:blipFill>
        <p:spPr>
          <a:xfrm>
            <a:off x="493577" y="6179954"/>
            <a:ext cx="8285182" cy="493819"/>
          </a:xfrm>
          <a:prstGeom prst="rect">
            <a:avLst/>
          </a:prstGeom>
        </p:spPr>
      </p:pic>
    </p:spTree>
    <p:extLst>
      <p:ext uri="{BB962C8B-B14F-4D97-AF65-F5344CB8AC3E}">
        <p14:creationId xmlns:p14="http://schemas.microsoft.com/office/powerpoint/2010/main" val="756919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DBB0FA-E7AC-4953-8AAA-19042E5101AA}"/>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CBC708EB-91B4-4AA3-B65B-746B4CC7066F}"/>
              </a:ext>
            </a:extLst>
          </p:cNvPr>
          <p:cNvSpPr txBox="1"/>
          <p:nvPr/>
        </p:nvSpPr>
        <p:spPr>
          <a:xfrm>
            <a:off x="-4154905" y="-1531562"/>
            <a:ext cx="1096513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TELEHEALTH TECHNOLOGY AND REMOTE HEALTH MONITORING</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B5DECD8D-5FE5-4F57-BC1B-89B399A2AEE5}"/>
              </a:ext>
            </a:extLst>
          </p:cNvPr>
          <p:cNvPicPr>
            <a:picLocks noChangeAspect="1"/>
          </p:cNvPicPr>
          <p:nvPr/>
        </p:nvPicPr>
        <p:blipFill>
          <a:blip r:embed="rId2"/>
          <a:stretch>
            <a:fillRect/>
          </a:stretch>
        </p:blipFill>
        <p:spPr>
          <a:xfrm>
            <a:off x="128126" y="12168"/>
            <a:ext cx="12605235" cy="1097905"/>
          </a:xfrm>
          <a:prstGeom prst="rect">
            <a:avLst/>
          </a:prstGeom>
        </p:spPr>
      </p:pic>
      <p:sp>
        <p:nvSpPr>
          <p:cNvPr id="5" name="TextBox 4">
            <a:extLst>
              <a:ext uri="{FF2B5EF4-FFF2-40B4-BE49-F238E27FC236}">
                <a16:creationId xmlns:a16="http://schemas.microsoft.com/office/drawing/2014/main" id="{84F0B18E-071E-4374-9944-7E7F82ECEB74}"/>
              </a:ext>
            </a:extLst>
          </p:cNvPr>
          <p:cNvSpPr txBox="1"/>
          <p:nvPr/>
        </p:nvSpPr>
        <p:spPr>
          <a:xfrm>
            <a:off x="128127" y="783380"/>
            <a:ext cx="5967874" cy="6032421"/>
          </a:xfrm>
          <a:prstGeom prst="rect">
            <a:avLst/>
          </a:prstGeom>
          <a:noFill/>
        </p:spPr>
        <p:txBody>
          <a:bodyPr wrap="square" rtlCol="0">
            <a:spAutoFit/>
          </a:bodyPr>
          <a:lstStyle/>
          <a:p>
            <a:r>
              <a:rPr lang="en-US" sz="1600" dirty="0"/>
              <a:t>Telehealth is the use of digital information and communication technologies to access health care services remotely and manage your health care. Technologies can include computers and mobile devices, such as tablets and smartphones. This may be technology you use from home. Or a nurse or other health care professional may provide telehealth from a medical office or mobile van, such as in rural areas. Telehealth can also be technology that your health care provider uses to improve or support health care services.</a:t>
            </a:r>
            <a:br>
              <a:rPr lang="en-US" sz="1600" dirty="0"/>
            </a:br>
            <a:br>
              <a:rPr lang="en-US" sz="1600" dirty="0"/>
            </a:br>
            <a:r>
              <a:rPr lang="en-US" sz="1600" dirty="0"/>
              <a:t>The Issue with Telehealth is in Remote Monitoring</a:t>
            </a:r>
            <a:br>
              <a:rPr lang="en-US" sz="1600" dirty="0"/>
            </a:br>
            <a:br>
              <a:rPr lang="en-US" sz="1600" dirty="0"/>
            </a:br>
            <a:r>
              <a:rPr lang="en-US" sz="1600" dirty="0"/>
              <a:t>Technology that allows your provider or health care team to check your health remotely: Web-based or mobile apps for uploading data to your provider or health care team. -Devices that measure and wirelessly send data, such as blood pressure, blood sugar and oxygen levels.-Wearable devices that automatically record and send data (heart rate, blood sugar, how you walk, your posture, tremors, physical activity or your sleep).-Home monitoring devices for older people or people with dementia that can find changes in daily activities such as falls.-Devices that send notifications to remind you to do exercises or take drugs</a:t>
            </a:r>
          </a:p>
          <a:p>
            <a:endParaRPr lang="en-US" sz="1600" dirty="0"/>
          </a:p>
          <a:p>
            <a:r>
              <a:rPr lang="en-US" sz="1600" dirty="0"/>
              <a:t>Software for Remote Patient Monitoring Systems</a:t>
            </a:r>
          </a:p>
          <a:p>
            <a:endParaRPr lang="en-US" dirty="0"/>
          </a:p>
        </p:txBody>
      </p:sp>
      <p:pic>
        <p:nvPicPr>
          <p:cNvPr id="7" name="Picture 6">
            <a:extLst>
              <a:ext uri="{FF2B5EF4-FFF2-40B4-BE49-F238E27FC236}">
                <a16:creationId xmlns:a16="http://schemas.microsoft.com/office/drawing/2014/main" id="{0C43CAB1-A484-4A5D-896B-4FAD8F649548}"/>
              </a:ext>
            </a:extLst>
          </p:cNvPr>
          <p:cNvPicPr>
            <a:picLocks noChangeAspect="1"/>
          </p:cNvPicPr>
          <p:nvPr/>
        </p:nvPicPr>
        <p:blipFill>
          <a:blip r:embed="rId3"/>
          <a:stretch>
            <a:fillRect/>
          </a:stretch>
        </p:blipFill>
        <p:spPr>
          <a:xfrm>
            <a:off x="6098652" y="783380"/>
            <a:ext cx="5965221" cy="3587312"/>
          </a:xfrm>
          <a:prstGeom prst="rect">
            <a:avLst/>
          </a:prstGeom>
        </p:spPr>
      </p:pic>
      <p:pic>
        <p:nvPicPr>
          <p:cNvPr id="8" name="Picture 7">
            <a:extLst>
              <a:ext uri="{FF2B5EF4-FFF2-40B4-BE49-F238E27FC236}">
                <a16:creationId xmlns:a16="http://schemas.microsoft.com/office/drawing/2014/main" id="{728123CC-817B-4505-9354-ABAC2A3AD234}"/>
              </a:ext>
            </a:extLst>
          </p:cNvPr>
          <p:cNvPicPr>
            <a:picLocks noChangeAspect="1"/>
          </p:cNvPicPr>
          <p:nvPr/>
        </p:nvPicPr>
        <p:blipFill>
          <a:blip r:embed="rId4"/>
          <a:stretch>
            <a:fillRect/>
          </a:stretch>
        </p:blipFill>
        <p:spPr>
          <a:xfrm>
            <a:off x="7303384" y="4484577"/>
            <a:ext cx="3555755" cy="1890644"/>
          </a:xfrm>
          <a:prstGeom prst="rect">
            <a:avLst/>
          </a:prstGeom>
        </p:spPr>
      </p:pic>
    </p:spTree>
    <p:extLst>
      <p:ext uri="{BB962C8B-B14F-4D97-AF65-F5344CB8AC3E}">
        <p14:creationId xmlns:p14="http://schemas.microsoft.com/office/powerpoint/2010/main" val="546743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8" name="TextBox 7">
            <a:extLst>
              <a:ext uri="{FF2B5EF4-FFF2-40B4-BE49-F238E27FC236}">
                <a16:creationId xmlns:a16="http://schemas.microsoft.com/office/drawing/2014/main" id="{0712121B-7303-4707-ABCD-90A3B3B13A4D}"/>
              </a:ext>
            </a:extLst>
          </p:cNvPr>
          <p:cNvSpPr txBox="1"/>
          <p:nvPr/>
        </p:nvSpPr>
        <p:spPr>
          <a:xfrm>
            <a:off x="4650365" y="732399"/>
            <a:ext cx="7294302" cy="6186309"/>
          </a:xfrm>
          <a:prstGeom prst="rect">
            <a:avLst/>
          </a:prstGeom>
          <a:noFill/>
        </p:spPr>
        <p:txBody>
          <a:bodyPr wrap="square" rtlCol="0">
            <a:spAutoFit/>
          </a:bodyPr>
          <a:lstStyle/>
          <a:p>
            <a:r>
              <a:rPr lang="en-US" b="1" dirty="0"/>
              <a:t>HUMAN ACTIVITY RECOGNITION SYSTEMS: HOW THEY TRACK YOUR EVERY MOVE WHILE IN YOUR HOME USING “MARKERS” SURVEILLANCE AND RADIO FREQUENCY SIGNAL PROCESSING.   </a:t>
            </a:r>
            <a:br>
              <a:rPr lang="en-US" b="1" dirty="0"/>
            </a:br>
            <a:br>
              <a:rPr lang="en-US" b="1" dirty="0"/>
            </a:br>
            <a:r>
              <a:rPr lang="en-US" dirty="0"/>
              <a:t>Abstract</a:t>
            </a:r>
          </a:p>
          <a:p>
            <a:r>
              <a:rPr lang="en-US" dirty="0"/>
              <a:t>Extensive research showed that the physiological response of human tissue to exposure to low-frequency electromagnetic fields is the induction of an electric current in the body segments. As a result, each segment of the human body behaves as a relay, which retransmits the radio-frequency (RF) signal. To investigate the impact of this phenomenon on the Doppler characteristics of the received RF signal, we introduce a new three-dimensional (3D) non-stationary channel model to describe the propagation phenomenon taking place in an indoor environment. Here, the indoor space is equipped with a multiple-input multiple-output (MIMO) system. A single person is moving in the indoor space and is modelled by a cluster of synchronized moving point </a:t>
            </a:r>
            <a:r>
              <a:rPr lang="en-US" dirty="0" err="1"/>
              <a:t>scatterers</a:t>
            </a:r>
            <a:r>
              <a:rPr lang="en-US" dirty="0"/>
              <a:t>, which behave as relays…</a:t>
            </a:r>
          </a:p>
          <a:p>
            <a:endParaRPr lang="en-US" dirty="0"/>
          </a:p>
          <a:p>
            <a:endParaRPr lang="en-US" dirty="0"/>
          </a:p>
          <a:p>
            <a:r>
              <a:rPr lang="en-US" b="1" dirty="0"/>
              <a:t>From “</a:t>
            </a:r>
            <a:r>
              <a:rPr lang="en-US" dirty="0"/>
              <a:t>A non-stationary relay based 3D MIMO channel model with time-</a:t>
            </a:r>
            <a:r>
              <a:rPr lang="en-US" dirty="0" err="1"/>
              <a:t>vairant</a:t>
            </a:r>
            <a:r>
              <a:rPr lang="en-US" dirty="0"/>
              <a:t> path gains for human activity recognition in indoor environments” </a:t>
            </a:r>
            <a:br>
              <a:rPr lang="en-US" dirty="0"/>
            </a:br>
            <a:endParaRPr lang="en-US" dirty="0"/>
          </a:p>
          <a:p>
            <a:endParaRPr lang="en-US" dirty="0"/>
          </a:p>
        </p:txBody>
      </p:sp>
      <p:pic>
        <p:nvPicPr>
          <p:cNvPr id="3" name="Picture 2">
            <a:extLst>
              <a:ext uri="{FF2B5EF4-FFF2-40B4-BE49-F238E27FC236}">
                <a16:creationId xmlns:a16="http://schemas.microsoft.com/office/drawing/2014/main" id="{9C495C47-A588-4378-BDCF-1689AF9D73CE}"/>
              </a:ext>
            </a:extLst>
          </p:cNvPr>
          <p:cNvPicPr>
            <a:picLocks noChangeAspect="1"/>
          </p:cNvPicPr>
          <p:nvPr/>
        </p:nvPicPr>
        <p:blipFill>
          <a:blip r:embed="rId2"/>
          <a:stretch>
            <a:fillRect/>
          </a:stretch>
        </p:blipFill>
        <p:spPr>
          <a:xfrm>
            <a:off x="247333" y="795537"/>
            <a:ext cx="4210866" cy="2905111"/>
          </a:xfrm>
          <a:prstGeom prst="rect">
            <a:avLst/>
          </a:prstGeom>
        </p:spPr>
      </p:pic>
      <p:pic>
        <p:nvPicPr>
          <p:cNvPr id="11" name="Picture 10">
            <a:extLst>
              <a:ext uri="{FF2B5EF4-FFF2-40B4-BE49-F238E27FC236}">
                <a16:creationId xmlns:a16="http://schemas.microsoft.com/office/drawing/2014/main" id="{C6696AC6-5C7F-4000-B349-6956BA1CC262}"/>
              </a:ext>
            </a:extLst>
          </p:cNvPr>
          <p:cNvPicPr>
            <a:picLocks noChangeAspect="1"/>
          </p:cNvPicPr>
          <p:nvPr/>
        </p:nvPicPr>
        <p:blipFill>
          <a:blip r:embed="rId3"/>
          <a:stretch>
            <a:fillRect/>
          </a:stretch>
        </p:blipFill>
        <p:spPr>
          <a:xfrm>
            <a:off x="155163" y="3952889"/>
            <a:ext cx="4395205" cy="2657475"/>
          </a:xfrm>
          <a:prstGeom prst="rect">
            <a:avLst/>
          </a:prstGeom>
        </p:spPr>
      </p:pic>
      <p:pic>
        <p:nvPicPr>
          <p:cNvPr id="2" name="Picture 1">
            <a:extLst>
              <a:ext uri="{FF2B5EF4-FFF2-40B4-BE49-F238E27FC236}">
                <a16:creationId xmlns:a16="http://schemas.microsoft.com/office/drawing/2014/main" id="{CA960120-04A5-4B9F-930B-319A7E3984E9}"/>
              </a:ext>
            </a:extLst>
          </p:cNvPr>
          <p:cNvPicPr>
            <a:picLocks noChangeAspect="1"/>
          </p:cNvPicPr>
          <p:nvPr/>
        </p:nvPicPr>
        <p:blipFill>
          <a:blip r:embed="rId4"/>
          <a:stretch>
            <a:fillRect/>
          </a:stretch>
        </p:blipFill>
        <p:spPr>
          <a:xfrm>
            <a:off x="0" y="18605"/>
            <a:ext cx="12482623" cy="791835"/>
          </a:xfrm>
          <a:prstGeom prst="rect">
            <a:avLst/>
          </a:prstGeom>
        </p:spPr>
      </p:pic>
    </p:spTree>
    <p:extLst>
      <p:ext uri="{BB962C8B-B14F-4D97-AF65-F5344CB8AC3E}">
        <p14:creationId xmlns:p14="http://schemas.microsoft.com/office/powerpoint/2010/main" val="278457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1304925" y="81989"/>
            <a:ext cx="10267950" cy="584775"/>
          </a:xfrm>
          <a:prstGeom prst="rect">
            <a:avLst/>
          </a:prstGeom>
          <a:noFill/>
        </p:spPr>
        <p:txBody>
          <a:bodyPr wrap="square" rtlCol="0">
            <a:spAutoFit/>
          </a:bodyPr>
          <a:lstStyle/>
          <a:p>
            <a:r>
              <a:rPr lang="en-US" sz="3200" dirty="0"/>
              <a:t>C40 KILL BOX CITIES AND REMOTE MONITORING</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8" name="TextBox 7">
            <a:extLst>
              <a:ext uri="{FF2B5EF4-FFF2-40B4-BE49-F238E27FC236}">
                <a16:creationId xmlns:a16="http://schemas.microsoft.com/office/drawing/2014/main" id="{0712121B-7303-4707-ABCD-90A3B3B13A4D}"/>
              </a:ext>
            </a:extLst>
          </p:cNvPr>
          <p:cNvSpPr txBox="1"/>
          <p:nvPr/>
        </p:nvSpPr>
        <p:spPr>
          <a:xfrm>
            <a:off x="3648075" y="571500"/>
            <a:ext cx="8048370" cy="2308324"/>
          </a:xfrm>
          <a:prstGeom prst="rect">
            <a:avLst/>
          </a:prstGeom>
          <a:noFill/>
        </p:spPr>
        <p:txBody>
          <a:bodyPr wrap="square" rtlCol="0">
            <a:spAutoFit/>
          </a:bodyPr>
          <a:lstStyle/>
          <a:p>
            <a:r>
              <a:rPr lang="en-US" dirty="0"/>
              <a:t>A Kill Box is a military strategy or procedure used in warfare where a three dimensional area is set up to enable timely coordination control and facilitate rapid attacks.  </a:t>
            </a:r>
            <a:br>
              <a:rPr lang="en-US" dirty="0"/>
            </a:br>
            <a:br>
              <a:rPr lang="en-US" dirty="0"/>
            </a:br>
            <a:r>
              <a:rPr lang="en-US" dirty="0"/>
              <a:t>Effectively, they are using the MBAN and WBAN to turn your home into a Kill box. The network is connected to an autonomous weapon system where electronic warfare of various kinds can be carried out on civilians. For the ultimate control and extinction of the population. </a:t>
            </a:r>
          </a:p>
        </p:txBody>
      </p:sp>
      <p:pic>
        <p:nvPicPr>
          <p:cNvPr id="2" name="Picture 1">
            <a:extLst>
              <a:ext uri="{FF2B5EF4-FFF2-40B4-BE49-F238E27FC236}">
                <a16:creationId xmlns:a16="http://schemas.microsoft.com/office/drawing/2014/main" id="{04506FAC-0DB1-43A5-96A9-4714A0BCBD3B}"/>
              </a:ext>
            </a:extLst>
          </p:cNvPr>
          <p:cNvPicPr>
            <a:picLocks noChangeAspect="1"/>
          </p:cNvPicPr>
          <p:nvPr/>
        </p:nvPicPr>
        <p:blipFill>
          <a:blip r:embed="rId2"/>
          <a:stretch>
            <a:fillRect/>
          </a:stretch>
        </p:blipFill>
        <p:spPr>
          <a:xfrm>
            <a:off x="190501" y="754939"/>
            <a:ext cx="3381284" cy="4407000"/>
          </a:xfrm>
          <a:prstGeom prst="rect">
            <a:avLst/>
          </a:prstGeom>
        </p:spPr>
      </p:pic>
      <p:pic>
        <p:nvPicPr>
          <p:cNvPr id="5" name="Picture 4">
            <a:extLst>
              <a:ext uri="{FF2B5EF4-FFF2-40B4-BE49-F238E27FC236}">
                <a16:creationId xmlns:a16="http://schemas.microsoft.com/office/drawing/2014/main" id="{6D64784E-0CDF-4716-93AD-3F02B1F50C4F}"/>
              </a:ext>
            </a:extLst>
          </p:cNvPr>
          <p:cNvPicPr>
            <a:picLocks noChangeAspect="1"/>
          </p:cNvPicPr>
          <p:nvPr/>
        </p:nvPicPr>
        <p:blipFill>
          <a:blip r:embed="rId3"/>
          <a:stretch>
            <a:fillRect/>
          </a:stretch>
        </p:blipFill>
        <p:spPr>
          <a:xfrm>
            <a:off x="3795956" y="2897801"/>
            <a:ext cx="4806835" cy="3775972"/>
          </a:xfrm>
          <a:prstGeom prst="rect">
            <a:avLst/>
          </a:prstGeom>
        </p:spPr>
      </p:pic>
      <p:sp>
        <p:nvSpPr>
          <p:cNvPr id="6" name="TextBox 5">
            <a:extLst>
              <a:ext uri="{FF2B5EF4-FFF2-40B4-BE49-F238E27FC236}">
                <a16:creationId xmlns:a16="http://schemas.microsoft.com/office/drawing/2014/main" id="{1D9DCECA-5D0D-4D6C-82A5-2A45F3F7E0EF}"/>
              </a:ext>
            </a:extLst>
          </p:cNvPr>
          <p:cNvSpPr txBox="1"/>
          <p:nvPr/>
        </p:nvSpPr>
        <p:spPr>
          <a:xfrm>
            <a:off x="8844388" y="3009900"/>
            <a:ext cx="2480837" cy="2585323"/>
          </a:xfrm>
          <a:prstGeom prst="rect">
            <a:avLst/>
          </a:prstGeom>
          <a:noFill/>
        </p:spPr>
        <p:txBody>
          <a:bodyPr wrap="square" rtlCol="0">
            <a:spAutoFit/>
          </a:bodyPr>
          <a:lstStyle/>
          <a:p>
            <a:r>
              <a:rPr lang="en-US" dirty="0"/>
              <a:t>The C40 network is a set of major cities around the world that have committed to fighting “climate change.”</a:t>
            </a:r>
            <a:br>
              <a:rPr lang="en-US" dirty="0"/>
            </a:br>
            <a:br>
              <a:rPr lang="en-US" dirty="0"/>
            </a:br>
            <a:r>
              <a:rPr lang="en-US" dirty="0"/>
              <a:t>-15 minute cities</a:t>
            </a:r>
            <a:br>
              <a:rPr lang="en-US" dirty="0"/>
            </a:br>
            <a:r>
              <a:rPr lang="en-US" dirty="0"/>
              <a:t>-You’ll own nothing and you’ll be happy.</a:t>
            </a:r>
          </a:p>
        </p:txBody>
      </p:sp>
    </p:spTree>
    <p:extLst>
      <p:ext uri="{BB962C8B-B14F-4D97-AF65-F5344CB8AC3E}">
        <p14:creationId xmlns:p14="http://schemas.microsoft.com/office/powerpoint/2010/main" val="11619261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9B57DBA8-62DB-4C0F-B177-9754637ACB06}"/>
              </a:ext>
            </a:extLst>
          </p:cNvPr>
          <p:cNvSpPr txBox="1"/>
          <p:nvPr/>
        </p:nvSpPr>
        <p:spPr>
          <a:xfrm>
            <a:off x="908097" y="112295"/>
            <a:ext cx="119576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USING THE INTERNET OF THINGS TO MONITOR YOU AFTER COVID</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7C63D3D5-60D0-41F1-9EDF-687E2AA2B13C}"/>
              </a:ext>
            </a:extLst>
          </p:cNvPr>
          <p:cNvPicPr>
            <a:picLocks noChangeAspect="1"/>
          </p:cNvPicPr>
          <p:nvPr/>
        </p:nvPicPr>
        <p:blipFill>
          <a:blip r:embed="rId2"/>
          <a:stretch>
            <a:fillRect/>
          </a:stretch>
        </p:blipFill>
        <p:spPr>
          <a:xfrm>
            <a:off x="229061" y="893269"/>
            <a:ext cx="5704668" cy="5071461"/>
          </a:xfrm>
          <a:prstGeom prst="rect">
            <a:avLst/>
          </a:prstGeom>
        </p:spPr>
      </p:pic>
      <p:sp>
        <p:nvSpPr>
          <p:cNvPr id="5" name="TextBox 4">
            <a:extLst>
              <a:ext uri="{FF2B5EF4-FFF2-40B4-BE49-F238E27FC236}">
                <a16:creationId xmlns:a16="http://schemas.microsoft.com/office/drawing/2014/main" id="{57E2D3BE-E702-4CB0-AE68-A347DBC75A72}"/>
              </a:ext>
            </a:extLst>
          </p:cNvPr>
          <p:cNvSpPr txBox="1"/>
          <p:nvPr/>
        </p:nvSpPr>
        <p:spPr>
          <a:xfrm>
            <a:off x="6079801" y="635515"/>
            <a:ext cx="5883137" cy="6555641"/>
          </a:xfrm>
          <a:prstGeom prst="rect">
            <a:avLst/>
          </a:prstGeom>
          <a:noFill/>
        </p:spPr>
        <p:txBody>
          <a:bodyPr wrap="square" rtlCol="0">
            <a:spAutoFit/>
          </a:bodyPr>
          <a:lstStyle/>
          <a:p>
            <a:r>
              <a:rPr lang="en-US" sz="2000" dirty="0"/>
              <a:t>“To prevent coronavirus disease 2019 (COVID-19) from spreading, the regular identification and monitoring of infected patients are needed. In this regard, wireless body area networks (WBANs) can be used in conjunction with machine learning and the Internet of Things (IoT) to identify and monitor the human body for health-related information, which in turn can aid in the early diagnosis of diseases. This paper proposes a novel coronavirus-body area network (</a:t>
            </a:r>
            <a:r>
              <a:rPr lang="en-US" sz="2000" dirty="0" err="1"/>
              <a:t>CoV</a:t>
            </a:r>
            <a:r>
              <a:rPr lang="en-US" sz="2000" dirty="0"/>
              <a:t>-BAN) model based on IoT technology as a real-time health monitoring system…       In addition, power consumption is reduced when LoRa technology is used as a relay node.” </a:t>
            </a:r>
            <a:br>
              <a:rPr lang="en-US" sz="2000" dirty="0"/>
            </a:br>
            <a:br>
              <a:rPr lang="en-US" sz="2000" dirty="0"/>
            </a:br>
            <a:r>
              <a:rPr lang="en-US" sz="2000" dirty="0"/>
              <a:t>Just look at what is going on in this image. Identifying Covid patients, masks, sensors, Arduinos, connecting to the internet, reporting to the hospital’s medical servers. LoRa is Low power networking protocols designed to wirelessly connect your body to the internet.</a:t>
            </a:r>
            <a:br>
              <a:rPr lang="en-US" sz="2000" dirty="0"/>
            </a:br>
            <a:endParaRPr lang="en-US" sz="2000" dirty="0"/>
          </a:p>
        </p:txBody>
      </p:sp>
      <p:sp>
        <p:nvSpPr>
          <p:cNvPr id="6" name="TextBox 5">
            <a:extLst>
              <a:ext uri="{FF2B5EF4-FFF2-40B4-BE49-F238E27FC236}">
                <a16:creationId xmlns:a16="http://schemas.microsoft.com/office/drawing/2014/main" id="{C053AE3D-AB4A-4AA7-ADAC-8194CC7D6D74}"/>
              </a:ext>
            </a:extLst>
          </p:cNvPr>
          <p:cNvSpPr txBox="1"/>
          <p:nvPr/>
        </p:nvSpPr>
        <p:spPr>
          <a:xfrm>
            <a:off x="229061" y="6144126"/>
            <a:ext cx="5704668" cy="646331"/>
          </a:xfrm>
          <a:prstGeom prst="rect">
            <a:avLst/>
          </a:prstGeom>
          <a:noFill/>
        </p:spPr>
        <p:txBody>
          <a:bodyPr wrap="square" rtlCol="0">
            <a:spAutoFit/>
          </a:bodyPr>
          <a:lstStyle/>
          <a:p>
            <a:r>
              <a:rPr lang="en-US" dirty="0"/>
              <a:t>From: An Intelligent and Energy-Efficient Wireless Body Area Network to Control Coronavirus Outbreak</a:t>
            </a:r>
          </a:p>
        </p:txBody>
      </p:sp>
    </p:spTree>
    <p:extLst>
      <p:ext uri="{BB962C8B-B14F-4D97-AF65-F5344CB8AC3E}">
        <p14:creationId xmlns:p14="http://schemas.microsoft.com/office/powerpoint/2010/main" val="1347637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9D6F49-2536-427A-8FDC-C7B8F82023FF}"/>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08544F43-3AB8-4D59-8397-383FBA98F194}"/>
              </a:ext>
            </a:extLst>
          </p:cNvPr>
          <p:cNvSpPr txBox="1"/>
          <p:nvPr/>
        </p:nvSpPr>
        <p:spPr>
          <a:xfrm>
            <a:off x="1120748" y="55850"/>
            <a:ext cx="119576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EMERGING TECHNOLOGIES AND AI PRECISION HEALTH CARE</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022ACEE5-A503-4B4E-A621-AB0833A6BFE0}"/>
              </a:ext>
            </a:extLst>
          </p:cNvPr>
          <p:cNvPicPr>
            <a:picLocks noChangeAspect="1"/>
          </p:cNvPicPr>
          <p:nvPr/>
        </p:nvPicPr>
        <p:blipFill>
          <a:blip r:embed="rId2"/>
          <a:stretch>
            <a:fillRect/>
          </a:stretch>
        </p:blipFill>
        <p:spPr>
          <a:xfrm>
            <a:off x="420657" y="876828"/>
            <a:ext cx="3327361" cy="5042709"/>
          </a:xfrm>
          <a:prstGeom prst="rect">
            <a:avLst/>
          </a:prstGeom>
        </p:spPr>
      </p:pic>
      <p:sp>
        <p:nvSpPr>
          <p:cNvPr id="5" name="TextBox 4">
            <a:extLst>
              <a:ext uri="{FF2B5EF4-FFF2-40B4-BE49-F238E27FC236}">
                <a16:creationId xmlns:a16="http://schemas.microsoft.com/office/drawing/2014/main" id="{6496141D-B1A4-46B5-AA90-219197E4590D}"/>
              </a:ext>
            </a:extLst>
          </p:cNvPr>
          <p:cNvSpPr txBox="1"/>
          <p:nvPr/>
        </p:nvSpPr>
        <p:spPr>
          <a:xfrm>
            <a:off x="3914274" y="662111"/>
            <a:ext cx="7443537" cy="7017306"/>
          </a:xfrm>
          <a:prstGeom prst="rect">
            <a:avLst/>
          </a:prstGeom>
          <a:noFill/>
        </p:spPr>
        <p:txBody>
          <a:bodyPr wrap="square" rtlCol="0">
            <a:spAutoFit/>
          </a:bodyPr>
          <a:lstStyle/>
          <a:p>
            <a:r>
              <a:rPr lang="en-US" dirty="0"/>
              <a:t>Healthcare system sustainability by application of advanced technologies in telemedicine and e-health.</a:t>
            </a:r>
            <a:br>
              <a:rPr lang="en-US" dirty="0"/>
            </a:br>
            <a:br>
              <a:rPr lang="en-US" dirty="0"/>
            </a:br>
            <a:r>
              <a:rPr lang="en-US" dirty="0"/>
              <a:t>medical data collection processing Architecture  to assist in the collection of data belonging to patients and will be stored and processed by machine learning algo rhythms. It has 5 layers and we will explain them below. Device layer, patient data is collected and medical devices that can be found in a hospital capture that data, these devices have an interface for data capture and must have another interface to send data over the network. Doctors or health professionals use the devices to capture the data. </a:t>
            </a:r>
            <a:br>
              <a:rPr lang="en-US" dirty="0"/>
            </a:br>
            <a:br>
              <a:rPr lang="en-US" dirty="0"/>
            </a:br>
            <a:r>
              <a:rPr lang="en-US" dirty="0"/>
              <a:t>Modern health is unthinkable without the use of advance technical means. These include communication technologies, specialized computer systems, artificial intelligence and others. </a:t>
            </a:r>
          </a:p>
          <a:p>
            <a:br>
              <a:rPr lang="en-US" dirty="0"/>
            </a:br>
            <a:r>
              <a:rPr lang="en-US" dirty="0"/>
              <a:t>How is AI used in Precision Medicine?</a:t>
            </a:r>
          </a:p>
          <a:p>
            <a:r>
              <a:rPr lang="en-US" dirty="0"/>
              <a:t>Precision medicine methods identify phenotypes of patients with less‐common responses to treatment or unique healthcare needs. AI leverages sophisticated computation and inference to generate insights, enables the system to reason and learn, and empowers clinician decision making through augmented intelligence.</a:t>
            </a:r>
            <a:br>
              <a:rPr lang="en-US" dirty="0"/>
            </a:br>
            <a:br>
              <a:rPr lang="en-US" dirty="0"/>
            </a:br>
            <a:br>
              <a:rPr lang="en-US" dirty="0"/>
            </a:br>
            <a:endParaRPr lang="en-US" dirty="0"/>
          </a:p>
          <a:p>
            <a:endParaRPr lang="en-US" dirty="0"/>
          </a:p>
        </p:txBody>
      </p:sp>
    </p:spTree>
    <p:extLst>
      <p:ext uri="{BB962C8B-B14F-4D97-AF65-F5344CB8AC3E}">
        <p14:creationId xmlns:p14="http://schemas.microsoft.com/office/powerpoint/2010/main" val="3989407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9D6F49-2536-427A-8FDC-C7B8F82023FF}"/>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5" name="TextBox 4">
            <a:extLst>
              <a:ext uri="{FF2B5EF4-FFF2-40B4-BE49-F238E27FC236}">
                <a16:creationId xmlns:a16="http://schemas.microsoft.com/office/drawing/2014/main" id="{846C2FD2-26A3-4C0C-80FD-F2E531074A10}"/>
              </a:ext>
            </a:extLst>
          </p:cNvPr>
          <p:cNvSpPr txBox="1"/>
          <p:nvPr/>
        </p:nvSpPr>
        <p:spPr>
          <a:xfrm>
            <a:off x="2959693" y="0"/>
            <a:ext cx="6055970" cy="584775"/>
          </a:xfrm>
          <a:prstGeom prst="rect">
            <a:avLst/>
          </a:prstGeom>
          <a:noFill/>
        </p:spPr>
        <p:txBody>
          <a:bodyPr wrap="square" rtlCol="0">
            <a:spAutoFit/>
          </a:bodyPr>
          <a:lstStyle/>
          <a:p>
            <a:r>
              <a:rPr lang="en-US" sz="3200" dirty="0"/>
              <a:t>DIGITAL TWINS IN HEALTH CARE</a:t>
            </a:r>
          </a:p>
        </p:txBody>
      </p:sp>
      <p:pic>
        <p:nvPicPr>
          <p:cNvPr id="6" name="Picture 5">
            <a:extLst>
              <a:ext uri="{FF2B5EF4-FFF2-40B4-BE49-F238E27FC236}">
                <a16:creationId xmlns:a16="http://schemas.microsoft.com/office/drawing/2014/main" id="{32C19A71-7E69-4199-AF83-D835CD05CED3}"/>
              </a:ext>
            </a:extLst>
          </p:cNvPr>
          <p:cNvPicPr>
            <a:picLocks noChangeAspect="1"/>
          </p:cNvPicPr>
          <p:nvPr/>
        </p:nvPicPr>
        <p:blipFill>
          <a:blip r:embed="rId2"/>
          <a:stretch>
            <a:fillRect/>
          </a:stretch>
        </p:blipFill>
        <p:spPr>
          <a:xfrm>
            <a:off x="368968" y="612844"/>
            <a:ext cx="6626926" cy="4426080"/>
          </a:xfrm>
          <a:prstGeom prst="rect">
            <a:avLst/>
          </a:prstGeom>
        </p:spPr>
      </p:pic>
      <p:sp>
        <p:nvSpPr>
          <p:cNvPr id="7" name="TextBox 6">
            <a:extLst>
              <a:ext uri="{FF2B5EF4-FFF2-40B4-BE49-F238E27FC236}">
                <a16:creationId xmlns:a16="http://schemas.microsoft.com/office/drawing/2014/main" id="{5E81D7B9-E42F-4703-A5C1-465FF1420330}"/>
              </a:ext>
            </a:extLst>
          </p:cNvPr>
          <p:cNvSpPr txBox="1"/>
          <p:nvPr/>
        </p:nvSpPr>
        <p:spPr>
          <a:xfrm>
            <a:off x="7218947" y="612844"/>
            <a:ext cx="4764506" cy="5078313"/>
          </a:xfrm>
          <a:prstGeom prst="rect">
            <a:avLst/>
          </a:prstGeom>
          <a:noFill/>
        </p:spPr>
        <p:txBody>
          <a:bodyPr wrap="square" rtlCol="0">
            <a:spAutoFit/>
          </a:bodyPr>
          <a:lstStyle/>
          <a:p>
            <a:r>
              <a:rPr lang="en-US" dirty="0"/>
              <a:t>A digital twin is a virtual model of a physical entity, with dynamic, bi-directional links between the physical entity and its corresponding twin in the digital domain. Digital twins are increasingly used today in different industry sectors. Applied to medicine and public health, digital twin technology can drive a much-needed radical transformation of traditional electronic health/medical records (focusing on individuals) and their aggregates (covering populations) to make them ready for a new era of precision (and accuracy) medicine and public health. Digital twins enable learning and discovering new knowledge, new hypothesis generation and testing, and in silico experiments and comparisons. They are poised to play a key role in formulating highly personalized treatments and interventions in the future. </a:t>
            </a:r>
          </a:p>
        </p:txBody>
      </p:sp>
      <p:pic>
        <p:nvPicPr>
          <p:cNvPr id="8" name="Picture 7">
            <a:extLst>
              <a:ext uri="{FF2B5EF4-FFF2-40B4-BE49-F238E27FC236}">
                <a16:creationId xmlns:a16="http://schemas.microsoft.com/office/drawing/2014/main" id="{6328CFC6-9A43-451F-811A-23641AE64BB0}"/>
              </a:ext>
            </a:extLst>
          </p:cNvPr>
          <p:cNvPicPr>
            <a:picLocks noChangeAspect="1"/>
          </p:cNvPicPr>
          <p:nvPr/>
        </p:nvPicPr>
        <p:blipFill>
          <a:blip r:embed="rId3"/>
          <a:stretch>
            <a:fillRect/>
          </a:stretch>
        </p:blipFill>
        <p:spPr>
          <a:xfrm>
            <a:off x="208547" y="5678945"/>
            <a:ext cx="1507958" cy="1115002"/>
          </a:xfrm>
          <a:prstGeom prst="rect">
            <a:avLst/>
          </a:prstGeom>
          <a:solidFill>
            <a:schemeClr val="tx1"/>
          </a:solidFill>
        </p:spPr>
      </p:pic>
      <p:sp>
        <p:nvSpPr>
          <p:cNvPr id="9" name="TextBox 8">
            <a:extLst>
              <a:ext uri="{FF2B5EF4-FFF2-40B4-BE49-F238E27FC236}">
                <a16:creationId xmlns:a16="http://schemas.microsoft.com/office/drawing/2014/main" id="{197E4B8C-CBFE-4337-9FA9-758176133218}"/>
              </a:ext>
            </a:extLst>
          </p:cNvPr>
          <p:cNvSpPr txBox="1"/>
          <p:nvPr/>
        </p:nvSpPr>
        <p:spPr>
          <a:xfrm>
            <a:off x="1716505" y="5709042"/>
            <a:ext cx="9625263" cy="923330"/>
          </a:xfrm>
          <a:prstGeom prst="rect">
            <a:avLst/>
          </a:prstGeom>
          <a:noFill/>
        </p:spPr>
        <p:txBody>
          <a:bodyPr wrap="square" rtlCol="0">
            <a:spAutoFit/>
          </a:bodyPr>
          <a:lstStyle/>
          <a:p>
            <a:r>
              <a:rPr lang="en-US" dirty="0"/>
              <a:t>Note the </a:t>
            </a:r>
            <a:r>
              <a:rPr lang="en-US" dirty="0" err="1"/>
              <a:t>Aleister</a:t>
            </a:r>
            <a:r>
              <a:rPr lang="en-US" dirty="0"/>
              <a:t> </a:t>
            </a:r>
            <a:r>
              <a:rPr lang="en-US" dirty="0" err="1"/>
              <a:t>Crowly</a:t>
            </a:r>
            <a:r>
              <a:rPr lang="en-US" dirty="0"/>
              <a:t> Hexagram which is a symbol equivalent to the pentagram or pentacle. The two symbols together represent the interweaving of the planetary and elemental forces.</a:t>
            </a:r>
            <a:br>
              <a:rPr lang="en-US" dirty="0"/>
            </a:br>
            <a:r>
              <a:rPr lang="en-US" dirty="0"/>
              <a:t>Merging man and machine-Transhumanism</a:t>
            </a:r>
          </a:p>
        </p:txBody>
      </p:sp>
      <p:sp>
        <p:nvSpPr>
          <p:cNvPr id="10" name="TextBox 9">
            <a:extLst>
              <a:ext uri="{FF2B5EF4-FFF2-40B4-BE49-F238E27FC236}">
                <a16:creationId xmlns:a16="http://schemas.microsoft.com/office/drawing/2014/main" id="{5BBEDF0D-0E69-4A63-8644-45C67F8D71DF}"/>
              </a:ext>
            </a:extLst>
          </p:cNvPr>
          <p:cNvSpPr txBox="1"/>
          <p:nvPr/>
        </p:nvSpPr>
        <p:spPr>
          <a:xfrm>
            <a:off x="368968" y="5098210"/>
            <a:ext cx="7427495" cy="738664"/>
          </a:xfrm>
          <a:prstGeom prst="rect">
            <a:avLst/>
          </a:prstGeom>
          <a:noFill/>
        </p:spPr>
        <p:txBody>
          <a:bodyPr wrap="square" rtlCol="0">
            <a:spAutoFit/>
          </a:bodyPr>
          <a:lstStyle/>
          <a:p>
            <a:r>
              <a:rPr lang="en-US" sz="1400" dirty="0"/>
              <a:t>From: Digital Twins: From </a:t>
            </a:r>
            <a:r>
              <a:rPr lang="en-US" sz="1400" dirty="0" err="1"/>
              <a:t>Personalised</a:t>
            </a:r>
            <a:r>
              <a:rPr lang="en-US" sz="1400" dirty="0"/>
              <a:t> Medicine to Precision Public Health</a:t>
            </a:r>
            <a:br>
              <a:rPr lang="en-US" sz="1400" dirty="0"/>
            </a:br>
            <a:r>
              <a:rPr lang="en-US" sz="1400" dirty="0"/>
              <a:t>and Memristor-Based Intelligent Human-Like Neural Computing</a:t>
            </a:r>
            <a:br>
              <a:rPr lang="en-US" sz="1400" dirty="0"/>
            </a:br>
            <a:endParaRPr lang="en-US" sz="1400" dirty="0"/>
          </a:p>
        </p:txBody>
      </p:sp>
    </p:spTree>
    <p:extLst>
      <p:ext uri="{BB962C8B-B14F-4D97-AF65-F5344CB8AC3E}">
        <p14:creationId xmlns:p14="http://schemas.microsoft.com/office/powerpoint/2010/main" val="2325219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DAE89-3497-45D9-86F8-CEECBFDB169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0D1A4185-6B0F-4714-8CD8-70142B1B11C5}"/>
              </a:ext>
            </a:extLst>
          </p:cNvPr>
          <p:cNvSpPr txBox="1"/>
          <p:nvPr/>
        </p:nvSpPr>
        <p:spPr>
          <a:xfrm>
            <a:off x="386729" y="0"/>
            <a:ext cx="11957671" cy="707886"/>
          </a:xfrm>
          <a:prstGeom prst="rect">
            <a:avLst/>
          </a:prstGeom>
          <a:noFill/>
        </p:spPr>
        <p:txBody>
          <a:bodyPr wrap="square" rtlCol="0">
            <a:spAutoFit/>
          </a:bodyPr>
          <a:lstStyle/>
          <a:p>
            <a:pPr lvl="0" defTabSz="457200">
              <a:defRPr/>
            </a:pPr>
            <a:r>
              <a:rPr lang="en-US" sz="4000" dirty="0"/>
              <a:t>"You are now the Guinea Pig" MODERNIZATION ACT</a:t>
            </a: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BAA8E553-F440-4C86-A4E3-0AA0DD62CF30}"/>
              </a:ext>
            </a:extLst>
          </p:cNvPr>
          <p:cNvSpPr txBox="1"/>
          <p:nvPr/>
        </p:nvSpPr>
        <p:spPr>
          <a:xfrm>
            <a:off x="6414121" y="1041505"/>
            <a:ext cx="5391150" cy="5078313"/>
          </a:xfrm>
          <a:prstGeom prst="rect">
            <a:avLst/>
          </a:prstGeom>
          <a:noFill/>
        </p:spPr>
        <p:txBody>
          <a:bodyPr wrap="square" rtlCol="0">
            <a:spAutoFit/>
          </a:bodyPr>
          <a:lstStyle/>
          <a:p>
            <a:r>
              <a:rPr lang="en-US" dirty="0"/>
              <a:t>The FDA has already changed over the system. There is no more animal testing and there is no more testing of any kind that is required to be done before they employ the commercial availability of any new drug.  The congressional bill has language in it that also allows for “cell-based assays and computer models” to be used as testing instead of animal testing of new drugs. This is speaking about using your </a:t>
            </a:r>
            <a:r>
              <a:rPr lang="en-US" dirty="0" err="1"/>
              <a:t>digi</a:t>
            </a:r>
            <a:r>
              <a:rPr lang="en-US" dirty="0"/>
              <a:t> twin to test new drugs. </a:t>
            </a:r>
          </a:p>
          <a:p>
            <a:endParaRPr lang="en-US" dirty="0"/>
          </a:p>
          <a:p>
            <a:r>
              <a:rPr lang="en-US" dirty="0"/>
              <a:t>An understanding of this can lead one to conclude that: </a:t>
            </a:r>
            <a:br>
              <a:rPr lang="en-US" dirty="0"/>
            </a:br>
            <a:br>
              <a:rPr lang="en-US" dirty="0"/>
            </a:br>
            <a:r>
              <a:rPr lang="en-US" dirty="0"/>
              <a:t>They release a new product out onto the market, get a whole bunch of people to take it not knowing that it hasn’t been tested (the people are the test) and then they use the WBAN to pull data from peoples biosensors to see what kind of results they are getting with people. </a:t>
            </a:r>
          </a:p>
        </p:txBody>
      </p:sp>
      <p:pic>
        <p:nvPicPr>
          <p:cNvPr id="5" name="Picture 4">
            <a:extLst>
              <a:ext uri="{FF2B5EF4-FFF2-40B4-BE49-F238E27FC236}">
                <a16:creationId xmlns:a16="http://schemas.microsoft.com/office/drawing/2014/main" id="{1A0F5DB0-5040-4833-BD5F-5EA42E1BC9BE}"/>
              </a:ext>
            </a:extLst>
          </p:cNvPr>
          <p:cNvPicPr>
            <a:picLocks noChangeAspect="1"/>
          </p:cNvPicPr>
          <p:nvPr/>
        </p:nvPicPr>
        <p:blipFill>
          <a:blip r:embed="rId2"/>
          <a:stretch>
            <a:fillRect/>
          </a:stretch>
        </p:blipFill>
        <p:spPr>
          <a:xfrm>
            <a:off x="163286" y="1041505"/>
            <a:ext cx="6202278" cy="5302583"/>
          </a:xfrm>
          <a:prstGeom prst="rect">
            <a:avLst/>
          </a:prstGeom>
        </p:spPr>
      </p:pic>
    </p:spTree>
    <p:extLst>
      <p:ext uri="{BB962C8B-B14F-4D97-AF65-F5344CB8AC3E}">
        <p14:creationId xmlns:p14="http://schemas.microsoft.com/office/powerpoint/2010/main" val="360536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68F38-FFD6-4356-B9AA-01253B06D1C0}"/>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5" name="Picture 4">
            <a:extLst>
              <a:ext uri="{FF2B5EF4-FFF2-40B4-BE49-F238E27FC236}">
                <a16:creationId xmlns:a16="http://schemas.microsoft.com/office/drawing/2014/main" id="{CD6DCA86-F403-451A-BD6F-B9A1EA7B9410}"/>
              </a:ext>
            </a:extLst>
          </p:cNvPr>
          <p:cNvPicPr>
            <a:picLocks noChangeAspect="1"/>
          </p:cNvPicPr>
          <p:nvPr/>
        </p:nvPicPr>
        <p:blipFill>
          <a:blip r:embed="rId2"/>
          <a:stretch>
            <a:fillRect/>
          </a:stretch>
        </p:blipFill>
        <p:spPr>
          <a:xfrm>
            <a:off x="1261771" y="0"/>
            <a:ext cx="10769808" cy="815442"/>
          </a:xfrm>
          <a:prstGeom prst="rect">
            <a:avLst/>
          </a:prstGeom>
        </p:spPr>
      </p:pic>
      <p:pic>
        <p:nvPicPr>
          <p:cNvPr id="6" name="Picture 5">
            <a:extLst>
              <a:ext uri="{FF2B5EF4-FFF2-40B4-BE49-F238E27FC236}">
                <a16:creationId xmlns:a16="http://schemas.microsoft.com/office/drawing/2014/main" id="{2D30D702-E134-4522-BDD9-A05A58C0AC87}"/>
              </a:ext>
            </a:extLst>
          </p:cNvPr>
          <p:cNvPicPr>
            <a:picLocks noChangeAspect="1"/>
          </p:cNvPicPr>
          <p:nvPr/>
        </p:nvPicPr>
        <p:blipFill>
          <a:blip r:embed="rId3"/>
          <a:stretch>
            <a:fillRect/>
          </a:stretch>
        </p:blipFill>
        <p:spPr>
          <a:xfrm>
            <a:off x="399757" y="704616"/>
            <a:ext cx="3981033" cy="2609314"/>
          </a:xfrm>
          <a:prstGeom prst="rect">
            <a:avLst/>
          </a:prstGeom>
        </p:spPr>
      </p:pic>
      <p:sp>
        <p:nvSpPr>
          <p:cNvPr id="7" name="TextBox 6">
            <a:extLst>
              <a:ext uri="{FF2B5EF4-FFF2-40B4-BE49-F238E27FC236}">
                <a16:creationId xmlns:a16="http://schemas.microsoft.com/office/drawing/2014/main" id="{F92CB8DD-88AA-498E-A375-2C894A1C6DFB}"/>
              </a:ext>
            </a:extLst>
          </p:cNvPr>
          <p:cNvSpPr txBox="1"/>
          <p:nvPr/>
        </p:nvSpPr>
        <p:spPr>
          <a:xfrm>
            <a:off x="4620126" y="633525"/>
            <a:ext cx="7571874" cy="2308324"/>
          </a:xfrm>
          <a:prstGeom prst="rect">
            <a:avLst/>
          </a:prstGeom>
          <a:noFill/>
        </p:spPr>
        <p:txBody>
          <a:bodyPr wrap="square" rtlCol="0">
            <a:spAutoFit/>
          </a:bodyPr>
          <a:lstStyle/>
          <a:p>
            <a:r>
              <a:rPr lang="en-US" b="1" dirty="0"/>
              <a:t>Bioluminescence reaction -</a:t>
            </a:r>
            <a:r>
              <a:rPr lang="en-US" dirty="0"/>
              <a:t> a chemical reaction produces an electronically excited substance that emits light. </a:t>
            </a:r>
          </a:p>
          <a:p>
            <a:r>
              <a:rPr lang="en-US" dirty="0"/>
              <a:t> </a:t>
            </a:r>
          </a:p>
          <a:p>
            <a:r>
              <a:rPr lang="en-US" dirty="0"/>
              <a:t>- Is used for tagging, identification of objects or biomarkers in living systems. </a:t>
            </a:r>
          </a:p>
          <a:p>
            <a:r>
              <a:rPr lang="en-US" dirty="0"/>
              <a:t>- Used to monitor the change of metabolic states of living systems under study</a:t>
            </a:r>
          </a:p>
          <a:p>
            <a:r>
              <a:rPr lang="en-US" dirty="0"/>
              <a:t>- In the Internet of Bio-</a:t>
            </a:r>
            <a:r>
              <a:rPr lang="en-US" dirty="0" err="1"/>
              <a:t>nanoThings</a:t>
            </a:r>
            <a:r>
              <a:rPr lang="en-US" dirty="0"/>
              <a:t>, is currently being research as a method to signal the presence concentration of information molecules in the ‘nano-network’</a:t>
            </a:r>
          </a:p>
        </p:txBody>
      </p:sp>
      <p:pic>
        <p:nvPicPr>
          <p:cNvPr id="8" name="Picture 7">
            <a:extLst>
              <a:ext uri="{FF2B5EF4-FFF2-40B4-BE49-F238E27FC236}">
                <a16:creationId xmlns:a16="http://schemas.microsoft.com/office/drawing/2014/main" id="{C393FFBE-AD05-4AA0-9F03-4F6F599F7F72}"/>
              </a:ext>
            </a:extLst>
          </p:cNvPr>
          <p:cNvPicPr>
            <a:picLocks noChangeAspect="1"/>
          </p:cNvPicPr>
          <p:nvPr/>
        </p:nvPicPr>
        <p:blipFill>
          <a:blip r:embed="rId4"/>
          <a:stretch>
            <a:fillRect/>
          </a:stretch>
        </p:blipFill>
        <p:spPr>
          <a:xfrm>
            <a:off x="399757" y="3779767"/>
            <a:ext cx="5405167" cy="2709340"/>
          </a:xfrm>
          <a:prstGeom prst="rect">
            <a:avLst/>
          </a:prstGeom>
        </p:spPr>
      </p:pic>
      <p:pic>
        <p:nvPicPr>
          <p:cNvPr id="9" name="Picture 8">
            <a:extLst>
              <a:ext uri="{FF2B5EF4-FFF2-40B4-BE49-F238E27FC236}">
                <a16:creationId xmlns:a16="http://schemas.microsoft.com/office/drawing/2014/main" id="{78824C58-D077-4908-868B-20F91B7791FD}"/>
              </a:ext>
            </a:extLst>
          </p:cNvPr>
          <p:cNvPicPr>
            <a:picLocks noChangeAspect="1"/>
          </p:cNvPicPr>
          <p:nvPr/>
        </p:nvPicPr>
        <p:blipFill>
          <a:blip r:embed="rId5"/>
          <a:stretch>
            <a:fillRect/>
          </a:stretch>
        </p:blipFill>
        <p:spPr>
          <a:xfrm>
            <a:off x="6003027" y="3779767"/>
            <a:ext cx="6028552" cy="2709339"/>
          </a:xfrm>
          <a:prstGeom prst="rect">
            <a:avLst/>
          </a:prstGeom>
        </p:spPr>
      </p:pic>
    </p:spTree>
    <p:extLst>
      <p:ext uri="{BB962C8B-B14F-4D97-AF65-F5344CB8AC3E}">
        <p14:creationId xmlns:p14="http://schemas.microsoft.com/office/powerpoint/2010/main" val="1950719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7F2633-4303-46AA-82F1-BCCF3C09EECA}"/>
              </a:ext>
            </a:extLst>
          </p:cNvPr>
          <p:cNvSpPr txBox="1"/>
          <p:nvPr/>
        </p:nvSpPr>
        <p:spPr>
          <a:xfrm>
            <a:off x="5111916" y="-817220"/>
            <a:ext cx="1540042" cy="369332"/>
          </a:xfrm>
          <a:prstGeom prst="rect">
            <a:avLst/>
          </a:prstGeom>
          <a:noFill/>
        </p:spPr>
        <p:txBody>
          <a:bodyPr wrap="square" rtlCol="0">
            <a:spAutoFit/>
          </a:bodyPr>
          <a:lstStyle/>
          <a:p>
            <a:r>
              <a:rPr lang="en-US" dirty="0"/>
              <a:t>SUMMARY</a:t>
            </a:r>
          </a:p>
        </p:txBody>
      </p:sp>
      <p:pic>
        <p:nvPicPr>
          <p:cNvPr id="15" name="Picture 14">
            <a:extLst>
              <a:ext uri="{FF2B5EF4-FFF2-40B4-BE49-F238E27FC236}">
                <a16:creationId xmlns:a16="http://schemas.microsoft.com/office/drawing/2014/main" id="{4FC13D47-70A1-4B42-A817-B249C2938373}"/>
              </a:ext>
            </a:extLst>
          </p:cNvPr>
          <p:cNvPicPr>
            <a:picLocks noChangeAspect="1"/>
          </p:cNvPicPr>
          <p:nvPr/>
        </p:nvPicPr>
        <p:blipFill>
          <a:blip r:embed="rId2"/>
          <a:stretch>
            <a:fillRect/>
          </a:stretch>
        </p:blipFill>
        <p:spPr>
          <a:xfrm>
            <a:off x="0" y="-10526"/>
            <a:ext cx="3009900" cy="3419475"/>
          </a:xfrm>
          <a:prstGeom prst="rect">
            <a:avLst/>
          </a:prstGeom>
        </p:spPr>
      </p:pic>
      <p:sp>
        <p:nvSpPr>
          <p:cNvPr id="22" name="TextBox 21">
            <a:extLst>
              <a:ext uri="{FF2B5EF4-FFF2-40B4-BE49-F238E27FC236}">
                <a16:creationId xmlns:a16="http://schemas.microsoft.com/office/drawing/2014/main" id="{61DC936A-0439-4021-AED1-6EC079C9977E}"/>
              </a:ext>
            </a:extLst>
          </p:cNvPr>
          <p:cNvSpPr txBox="1"/>
          <p:nvPr/>
        </p:nvSpPr>
        <p:spPr>
          <a:xfrm>
            <a:off x="2870067" y="1173266"/>
            <a:ext cx="7621470" cy="4247317"/>
          </a:xfrm>
          <a:prstGeom prst="rect">
            <a:avLst/>
          </a:prstGeom>
          <a:noFill/>
        </p:spPr>
        <p:txBody>
          <a:bodyPr wrap="square" rtlCol="0">
            <a:spAutoFit/>
          </a:bodyPr>
          <a:lstStyle/>
          <a:p>
            <a:r>
              <a:rPr lang="en-US" dirty="0"/>
              <a:t>Medical Body Area Network</a:t>
            </a:r>
            <a:br>
              <a:rPr lang="en-US" dirty="0"/>
            </a:br>
            <a:r>
              <a:rPr lang="en-US" dirty="0"/>
              <a:t>Biosensors and Wake up Radio</a:t>
            </a:r>
            <a:br>
              <a:rPr lang="en-US" dirty="0"/>
            </a:br>
            <a:r>
              <a:rPr lang="en-US" dirty="0"/>
              <a:t>Metamaterials for Electromagnetic Control</a:t>
            </a:r>
            <a:br>
              <a:rPr lang="en-US" dirty="0"/>
            </a:br>
            <a:r>
              <a:rPr lang="en-US" dirty="0"/>
              <a:t>Wireless Drugging and the Digital Nervous System</a:t>
            </a:r>
            <a:br>
              <a:rPr lang="en-US" dirty="0"/>
            </a:br>
            <a:r>
              <a:rPr lang="en-US" dirty="0"/>
              <a:t>Telehealth Technology and Remote Health Monitoring</a:t>
            </a:r>
            <a:br>
              <a:rPr lang="en-US" dirty="0"/>
            </a:br>
            <a:r>
              <a:rPr lang="en-US" dirty="0"/>
              <a:t>How they Use Biosensor Networks to Track your Every Move in your house</a:t>
            </a:r>
            <a:br>
              <a:rPr lang="en-US" dirty="0"/>
            </a:br>
            <a:r>
              <a:rPr lang="en-US" dirty="0"/>
              <a:t>Using the Internet of things to monitor your every move after COVID</a:t>
            </a:r>
            <a:br>
              <a:rPr lang="en-US" dirty="0"/>
            </a:br>
            <a:r>
              <a:rPr lang="en-US" dirty="0"/>
              <a:t>Emerging Technology AI Precision Healthcare</a:t>
            </a:r>
            <a:br>
              <a:rPr lang="en-US" dirty="0"/>
            </a:br>
            <a:r>
              <a:rPr lang="en-US" dirty="0"/>
              <a:t>Nvidia Smart City MBAN Hospital Setup</a:t>
            </a:r>
            <a:br>
              <a:rPr lang="en-US" dirty="0"/>
            </a:br>
            <a:r>
              <a:rPr lang="en-US" dirty="0"/>
              <a:t>NVIDIA and AMD to run the Tech</a:t>
            </a:r>
            <a:br>
              <a:rPr lang="en-US" dirty="0"/>
            </a:br>
            <a:r>
              <a:rPr lang="en-US" dirty="0"/>
              <a:t>Digital Twins in Healthcare</a:t>
            </a:r>
            <a:br>
              <a:rPr lang="en-US" dirty="0"/>
            </a:br>
            <a:r>
              <a:rPr lang="en-US" dirty="0"/>
              <a:t>"You are now the Guinea Pig"  Modernization Act</a:t>
            </a:r>
            <a:br>
              <a:rPr lang="en-US" dirty="0"/>
            </a:br>
            <a:r>
              <a:rPr lang="en-US" dirty="0"/>
              <a:t>Bioluminescent Interface Why Peoples Faces are Glowing</a:t>
            </a:r>
            <a:br>
              <a:rPr lang="en-US" dirty="0"/>
            </a:br>
            <a:r>
              <a:rPr lang="en-US" dirty="0"/>
              <a:t>Migrants from Emerging Tech Industry Coming to an American City Near You</a:t>
            </a:r>
            <a:br>
              <a:rPr lang="en-US" dirty="0"/>
            </a:br>
            <a:endParaRPr lang="en-US" dirty="0"/>
          </a:p>
        </p:txBody>
      </p:sp>
      <p:pic>
        <p:nvPicPr>
          <p:cNvPr id="23" name="Picture 22">
            <a:extLst>
              <a:ext uri="{FF2B5EF4-FFF2-40B4-BE49-F238E27FC236}">
                <a16:creationId xmlns:a16="http://schemas.microsoft.com/office/drawing/2014/main" id="{1DCA0B94-F31C-4939-B94E-C60457FB270C}"/>
              </a:ext>
            </a:extLst>
          </p:cNvPr>
          <p:cNvPicPr>
            <a:picLocks noChangeAspect="1"/>
          </p:cNvPicPr>
          <p:nvPr/>
        </p:nvPicPr>
        <p:blipFill>
          <a:blip r:embed="rId3"/>
          <a:stretch>
            <a:fillRect/>
          </a:stretch>
        </p:blipFill>
        <p:spPr>
          <a:xfrm>
            <a:off x="3622548" y="199251"/>
            <a:ext cx="3560966" cy="1118770"/>
          </a:xfrm>
          <a:prstGeom prst="rect">
            <a:avLst/>
          </a:prstGeom>
        </p:spPr>
      </p:pic>
      <p:pic>
        <p:nvPicPr>
          <p:cNvPr id="4" name="Picture 3">
            <a:extLst>
              <a:ext uri="{FF2B5EF4-FFF2-40B4-BE49-F238E27FC236}">
                <a16:creationId xmlns:a16="http://schemas.microsoft.com/office/drawing/2014/main" id="{71C88CA2-D9A1-4518-9152-5E87DA435E67}"/>
              </a:ext>
            </a:extLst>
          </p:cNvPr>
          <p:cNvPicPr>
            <a:picLocks noChangeAspect="1"/>
          </p:cNvPicPr>
          <p:nvPr/>
        </p:nvPicPr>
        <p:blipFill rotWithShape="1">
          <a:blip r:embed="rId4"/>
          <a:srcRect l="6435" r="7897"/>
          <a:stretch/>
        </p:blipFill>
        <p:spPr>
          <a:xfrm>
            <a:off x="8371819" y="65185"/>
            <a:ext cx="3744685" cy="2505673"/>
          </a:xfrm>
          <a:prstGeom prst="rect">
            <a:avLst/>
          </a:prstGeom>
        </p:spPr>
      </p:pic>
      <p:pic>
        <p:nvPicPr>
          <p:cNvPr id="10" name="Picture 9">
            <a:extLst>
              <a:ext uri="{FF2B5EF4-FFF2-40B4-BE49-F238E27FC236}">
                <a16:creationId xmlns:a16="http://schemas.microsoft.com/office/drawing/2014/main" id="{75A5A886-3D3D-4654-B495-EA6C592D5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284" y="2091697"/>
            <a:ext cx="5371250" cy="4778531"/>
          </a:xfrm>
          <a:prstGeom prst="rect">
            <a:avLst/>
          </a:prstGeom>
        </p:spPr>
      </p:pic>
      <p:sp>
        <p:nvSpPr>
          <p:cNvPr id="11" name="TextBox 10">
            <a:extLst>
              <a:ext uri="{FF2B5EF4-FFF2-40B4-BE49-F238E27FC236}">
                <a16:creationId xmlns:a16="http://schemas.microsoft.com/office/drawing/2014/main" id="{BCD41DB9-A8CF-4A2F-988E-436E4233022A}"/>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12" name="TextBox 11">
            <a:extLst>
              <a:ext uri="{FF2B5EF4-FFF2-40B4-BE49-F238E27FC236}">
                <a16:creationId xmlns:a16="http://schemas.microsoft.com/office/drawing/2014/main" id="{DD553678-181C-492E-AC81-1E4FF10F8EAA}"/>
              </a:ext>
            </a:extLst>
          </p:cNvPr>
          <p:cNvSpPr txBox="1"/>
          <p:nvPr/>
        </p:nvSpPr>
        <p:spPr>
          <a:xfrm>
            <a:off x="3009900" y="5790734"/>
            <a:ext cx="8975558" cy="646331"/>
          </a:xfrm>
          <a:prstGeom prst="rect">
            <a:avLst/>
          </a:prstGeom>
          <a:noFill/>
        </p:spPr>
        <p:txBody>
          <a:bodyPr wrap="square" rtlCol="0">
            <a:spAutoFit/>
          </a:bodyPr>
          <a:lstStyle/>
          <a:p>
            <a:r>
              <a:rPr lang="en-US" dirty="0"/>
              <a:t>All explanations are taken from white papers / government websites / scientific articles too many to list here on this slide. Please see extensive notes on blog post for links to articles. </a:t>
            </a:r>
          </a:p>
        </p:txBody>
      </p:sp>
    </p:spTree>
    <p:extLst>
      <p:ext uri="{BB962C8B-B14F-4D97-AF65-F5344CB8AC3E}">
        <p14:creationId xmlns:p14="http://schemas.microsoft.com/office/powerpoint/2010/main" val="2452490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368F38-FFD6-4356-B9AA-01253B06D1C0}"/>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5" name="Picture 4">
            <a:extLst>
              <a:ext uri="{FF2B5EF4-FFF2-40B4-BE49-F238E27FC236}">
                <a16:creationId xmlns:a16="http://schemas.microsoft.com/office/drawing/2014/main" id="{CD6DCA86-F403-451A-BD6F-B9A1EA7B9410}"/>
              </a:ext>
            </a:extLst>
          </p:cNvPr>
          <p:cNvPicPr>
            <a:picLocks noChangeAspect="1"/>
          </p:cNvPicPr>
          <p:nvPr/>
        </p:nvPicPr>
        <p:blipFill>
          <a:blip r:embed="rId2"/>
          <a:stretch>
            <a:fillRect/>
          </a:stretch>
        </p:blipFill>
        <p:spPr>
          <a:xfrm>
            <a:off x="1261771" y="0"/>
            <a:ext cx="10769808" cy="815442"/>
          </a:xfrm>
          <a:prstGeom prst="rect">
            <a:avLst/>
          </a:prstGeom>
        </p:spPr>
      </p:pic>
      <p:sp>
        <p:nvSpPr>
          <p:cNvPr id="7" name="TextBox 6">
            <a:extLst>
              <a:ext uri="{FF2B5EF4-FFF2-40B4-BE49-F238E27FC236}">
                <a16:creationId xmlns:a16="http://schemas.microsoft.com/office/drawing/2014/main" id="{F92CB8DD-88AA-498E-A375-2C894A1C6DFB}"/>
              </a:ext>
            </a:extLst>
          </p:cNvPr>
          <p:cNvSpPr txBox="1"/>
          <p:nvPr/>
        </p:nvSpPr>
        <p:spPr>
          <a:xfrm>
            <a:off x="500899" y="5165395"/>
            <a:ext cx="7115090" cy="1754326"/>
          </a:xfrm>
          <a:prstGeom prst="rect">
            <a:avLst/>
          </a:prstGeom>
          <a:noFill/>
        </p:spPr>
        <p:txBody>
          <a:bodyPr wrap="square" rtlCol="0">
            <a:spAutoFit/>
          </a:bodyPr>
          <a:lstStyle/>
          <a:p>
            <a:r>
              <a:rPr lang="en-US" b="1" dirty="0"/>
              <a:t>Bioreporters</a:t>
            </a:r>
            <a:r>
              <a:rPr lang="en-US" dirty="0"/>
              <a:t> use bioluminescence as a signal. Alternatively, heat signature can be used.</a:t>
            </a:r>
            <a:br>
              <a:rPr lang="en-US" dirty="0"/>
            </a:br>
            <a:br>
              <a:rPr lang="en-US" dirty="0"/>
            </a:br>
            <a:r>
              <a:rPr lang="en-US" dirty="0"/>
              <a:t>Novel AI algorithm models with the ability to process massive datasets are needed for 24/7 real-time monitoring and simulation.</a:t>
            </a:r>
          </a:p>
          <a:p>
            <a:endParaRPr lang="en-US" dirty="0"/>
          </a:p>
        </p:txBody>
      </p:sp>
      <p:pic>
        <p:nvPicPr>
          <p:cNvPr id="3" name="Picture 2">
            <a:extLst>
              <a:ext uri="{FF2B5EF4-FFF2-40B4-BE49-F238E27FC236}">
                <a16:creationId xmlns:a16="http://schemas.microsoft.com/office/drawing/2014/main" id="{9C7DF46E-135C-4673-B8FE-3D39CE0CD4BC}"/>
              </a:ext>
            </a:extLst>
          </p:cNvPr>
          <p:cNvPicPr>
            <a:picLocks noChangeAspect="1"/>
          </p:cNvPicPr>
          <p:nvPr/>
        </p:nvPicPr>
        <p:blipFill>
          <a:blip r:embed="rId3"/>
          <a:stretch>
            <a:fillRect/>
          </a:stretch>
        </p:blipFill>
        <p:spPr>
          <a:xfrm>
            <a:off x="312821" y="815442"/>
            <a:ext cx="6873208" cy="4136653"/>
          </a:xfrm>
          <a:prstGeom prst="rect">
            <a:avLst/>
          </a:prstGeom>
        </p:spPr>
      </p:pic>
      <p:pic>
        <p:nvPicPr>
          <p:cNvPr id="4" name="Picture 3">
            <a:extLst>
              <a:ext uri="{FF2B5EF4-FFF2-40B4-BE49-F238E27FC236}">
                <a16:creationId xmlns:a16="http://schemas.microsoft.com/office/drawing/2014/main" id="{9A4AFE73-4805-4BF3-8ED9-2A663D26921C}"/>
              </a:ext>
            </a:extLst>
          </p:cNvPr>
          <p:cNvPicPr>
            <a:picLocks noChangeAspect="1"/>
          </p:cNvPicPr>
          <p:nvPr/>
        </p:nvPicPr>
        <p:blipFill rotWithShape="1">
          <a:blip r:embed="rId4"/>
          <a:srcRect t="607" r="2055"/>
          <a:stretch/>
        </p:blipFill>
        <p:spPr>
          <a:xfrm>
            <a:off x="7615989" y="938662"/>
            <a:ext cx="4252901" cy="4800401"/>
          </a:xfrm>
          <a:prstGeom prst="rect">
            <a:avLst/>
          </a:prstGeom>
        </p:spPr>
      </p:pic>
    </p:spTree>
    <p:extLst>
      <p:ext uri="{BB962C8B-B14F-4D97-AF65-F5344CB8AC3E}">
        <p14:creationId xmlns:p14="http://schemas.microsoft.com/office/powerpoint/2010/main" val="159329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DAE89-3497-45D9-86F8-CEECBFDB169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811681E3-73AF-4CCE-B10D-7B0CB4AFD1E1}"/>
              </a:ext>
            </a:extLst>
          </p:cNvPr>
          <p:cNvSpPr txBox="1"/>
          <p:nvPr/>
        </p:nvSpPr>
        <p:spPr>
          <a:xfrm>
            <a:off x="1712255" y="0"/>
            <a:ext cx="8271718" cy="707886"/>
          </a:xfrm>
          <a:prstGeom prst="rect">
            <a:avLst/>
          </a:prstGeom>
          <a:noFill/>
        </p:spPr>
        <p:txBody>
          <a:bodyPr wrap="square" rtlCol="0">
            <a:spAutoFit/>
          </a:bodyPr>
          <a:lstStyle/>
          <a:p>
            <a:pPr lvl="0" defTabSz="457200">
              <a:defRPr/>
            </a:pPr>
            <a:r>
              <a:rPr lang="en-US" sz="4000" dirty="0"/>
              <a:t>NVIDIA AND AMD TO RUN THE TECH </a:t>
            </a: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5" name="Picture 4" descr="nvid-amd">
            <a:extLst>
              <a:ext uri="{FF2B5EF4-FFF2-40B4-BE49-F238E27FC236}">
                <a16:creationId xmlns:a16="http://schemas.microsoft.com/office/drawing/2014/main" id="{C46EB07E-B343-4E8A-8C22-EFF7D02F7819}"/>
              </a:ext>
            </a:extLst>
          </p:cNvPr>
          <p:cNvPicPr/>
          <p:nvPr/>
        </p:nvPicPr>
        <p:blipFill rotWithShape="1">
          <a:blip r:embed="rId2"/>
          <a:srcRect l="1425" b="1917"/>
          <a:stretch/>
        </p:blipFill>
        <p:spPr>
          <a:xfrm>
            <a:off x="389579" y="1779383"/>
            <a:ext cx="4391247" cy="2622495"/>
          </a:xfrm>
          <a:prstGeom prst="rect">
            <a:avLst/>
          </a:prstGeom>
        </p:spPr>
      </p:pic>
      <p:sp>
        <p:nvSpPr>
          <p:cNvPr id="6" name="TextBox 5">
            <a:extLst>
              <a:ext uri="{FF2B5EF4-FFF2-40B4-BE49-F238E27FC236}">
                <a16:creationId xmlns:a16="http://schemas.microsoft.com/office/drawing/2014/main" id="{B699FA2B-CD86-4A95-BE40-4A95767A4BFE}"/>
              </a:ext>
            </a:extLst>
          </p:cNvPr>
          <p:cNvSpPr txBox="1"/>
          <p:nvPr/>
        </p:nvSpPr>
        <p:spPr>
          <a:xfrm>
            <a:off x="4780826" y="707886"/>
            <a:ext cx="6836734" cy="6032421"/>
          </a:xfrm>
          <a:prstGeom prst="rect">
            <a:avLst/>
          </a:prstGeom>
          <a:noFill/>
        </p:spPr>
        <p:txBody>
          <a:bodyPr wrap="square" rtlCol="0">
            <a:spAutoFit/>
          </a:bodyPr>
          <a:lstStyle/>
          <a:p>
            <a:r>
              <a:rPr lang="en-US" sz="1600" b="1" dirty="0"/>
              <a:t>A graphics processing unit (GPU)</a:t>
            </a:r>
            <a:r>
              <a:rPr lang="en-US" sz="1600" dirty="0"/>
              <a:t> is a specialized circuit used to accelerate the computer graphics power on the personal computers, mobile phones, gaming consoles and industrial server farms</a:t>
            </a:r>
          </a:p>
          <a:p>
            <a:r>
              <a:rPr lang="en-US" sz="1600" dirty="0"/>
              <a:t> </a:t>
            </a:r>
          </a:p>
          <a:p>
            <a:r>
              <a:rPr lang="en-US" sz="1600" dirty="0"/>
              <a:t>- Within the last few years GPUs are found to be useful for non-graphic calculations due to their ability to do work in a parallel fashion. This inherent property lends the hardware to include training of neural networks and cryptocurrency mining.</a:t>
            </a:r>
          </a:p>
          <a:p>
            <a:r>
              <a:rPr lang="en-US" sz="1600" dirty="0"/>
              <a:t> </a:t>
            </a:r>
          </a:p>
          <a:p>
            <a:r>
              <a:rPr lang="en-US" sz="1600" dirty="0"/>
              <a:t>- The GPU market is a multi-trillion dollar industry due to the promise of greatly accelerating innovation using accelerated AI, neural driven hardware. (Presently dominated by </a:t>
            </a:r>
            <a:r>
              <a:rPr lang="en-US" sz="1600" b="1" dirty="0"/>
              <a:t>Nvidia</a:t>
            </a:r>
            <a:r>
              <a:rPr lang="en-US" sz="1600" dirty="0"/>
              <a:t> and </a:t>
            </a:r>
            <a:r>
              <a:rPr lang="en-US" sz="1600" b="1" dirty="0"/>
              <a:t>AMD</a:t>
            </a:r>
            <a:r>
              <a:rPr lang="en-US" sz="1600" dirty="0"/>
              <a:t>)</a:t>
            </a:r>
          </a:p>
          <a:p>
            <a:r>
              <a:rPr lang="en-US" sz="1600" dirty="0"/>
              <a:t> </a:t>
            </a:r>
          </a:p>
          <a:p>
            <a:r>
              <a:rPr lang="en-US" sz="1600" dirty="0"/>
              <a:t>- New companies are forming however to challenge current GPU paradigms with new cost (and energy) efficient chip-sets and are set to disrupt the industry in the coming years.</a:t>
            </a:r>
          </a:p>
          <a:p>
            <a:r>
              <a:rPr lang="en-US" sz="1600" dirty="0"/>
              <a:t> </a:t>
            </a:r>
          </a:p>
          <a:p>
            <a:r>
              <a:rPr lang="en-US" sz="1600" dirty="0"/>
              <a:t>- The battle is for new kinds of memory and processor designs and more if it. in small energy efficient packages. </a:t>
            </a:r>
          </a:p>
          <a:p>
            <a:r>
              <a:rPr lang="en-US" sz="1600" dirty="0"/>
              <a:t> </a:t>
            </a:r>
          </a:p>
          <a:p>
            <a:r>
              <a:rPr lang="en-US" sz="1600" dirty="0"/>
              <a:t>- Main industry direction is real-world simulation of processes used by industry, bio-n Tech, and governments that can afford the server data-centers necessary to process real-world matrix-based datasets.</a:t>
            </a:r>
          </a:p>
          <a:p>
            <a:endParaRPr lang="en-US" dirty="0"/>
          </a:p>
        </p:txBody>
      </p:sp>
    </p:spTree>
    <p:extLst>
      <p:ext uri="{BB962C8B-B14F-4D97-AF65-F5344CB8AC3E}">
        <p14:creationId xmlns:p14="http://schemas.microsoft.com/office/powerpoint/2010/main" val="442680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DAE89-3497-45D9-86F8-CEECBFDB169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811681E3-73AF-4CCE-B10D-7B0CB4AFD1E1}"/>
              </a:ext>
            </a:extLst>
          </p:cNvPr>
          <p:cNvSpPr txBox="1"/>
          <p:nvPr/>
        </p:nvSpPr>
        <p:spPr>
          <a:xfrm>
            <a:off x="1712255" y="0"/>
            <a:ext cx="8271718" cy="707886"/>
          </a:xfrm>
          <a:prstGeom prst="rect">
            <a:avLst/>
          </a:prstGeom>
          <a:noFill/>
        </p:spPr>
        <p:txBody>
          <a:bodyPr wrap="square" rtlCol="0">
            <a:spAutoFit/>
          </a:bodyPr>
          <a:lstStyle/>
          <a:p>
            <a:pPr lvl="0" defTabSz="457200">
              <a:defRPr/>
            </a:pPr>
            <a:r>
              <a:rPr lang="en-US" sz="4000" dirty="0"/>
              <a:t>NVIDIA AND AMD TO RUN THE TECH </a:t>
            </a: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B699FA2B-CD86-4A95-BE40-4A95767A4BFE}"/>
              </a:ext>
            </a:extLst>
          </p:cNvPr>
          <p:cNvSpPr txBox="1"/>
          <p:nvPr/>
        </p:nvSpPr>
        <p:spPr>
          <a:xfrm>
            <a:off x="350874" y="922370"/>
            <a:ext cx="11298583" cy="1200329"/>
          </a:xfrm>
          <a:prstGeom prst="rect">
            <a:avLst/>
          </a:prstGeom>
          <a:noFill/>
        </p:spPr>
        <p:txBody>
          <a:bodyPr wrap="square" rtlCol="0">
            <a:spAutoFit/>
          </a:bodyPr>
          <a:lstStyle/>
          <a:p>
            <a:r>
              <a:rPr lang="en-US" dirty="0"/>
              <a:t>- </a:t>
            </a:r>
            <a:r>
              <a:rPr lang="en-US" b="1" dirty="0" err="1"/>
              <a:t>Neuralangelo</a:t>
            </a:r>
            <a:r>
              <a:rPr lang="en-US" dirty="0"/>
              <a:t> is a framework for high-fidelity 3D surface reconstruction from RGB images using neural volume rendering. 3D meshes and rendering is extracted from 2D images samples! Joint project included </a:t>
            </a:r>
            <a:r>
              <a:rPr lang="en-US" b="1" dirty="0"/>
              <a:t>NVIDIA Research</a:t>
            </a:r>
            <a:r>
              <a:rPr lang="en-US" dirty="0"/>
              <a:t> and </a:t>
            </a:r>
            <a:r>
              <a:rPr lang="en-US" b="1" dirty="0"/>
              <a:t>John Hopkins University</a:t>
            </a:r>
            <a:r>
              <a:rPr lang="en-US" dirty="0"/>
              <a:t>. </a:t>
            </a:r>
          </a:p>
          <a:p>
            <a:endParaRPr lang="en-US" dirty="0"/>
          </a:p>
        </p:txBody>
      </p:sp>
      <p:pic>
        <p:nvPicPr>
          <p:cNvPr id="7" name="Picture 6" descr="neural-render">
            <a:extLst>
              <a:ext uri="{FF2B5EF4-FFF2-40B4-BE49-F238E27FC236}">
                <a16:creationId xmlns:a16="http://schemas.microsoft.com/office/drawing/2014/main" id="{208C0EC3-AC19-41A2-A30F-AEB738FD486E}"/>
              </a:ext>
            </a:extLst>
          </p:cNvPr>
          <p:cNvPicPr/>
          <p:nvPr/>
        </p:nvPicPr>
        <p:blipFill>
          <a:blip r:embed="rId2"/>
          <a:stretch>
            <a:fillRect/>
          </a:stretch>
        </p:blipFill>
        <p:spPr>
          <a:xfrm>
            <a:off x="60250" y="2424223"/>
            <a:ext cx="7914168" cy="3907465"/>
          </a:xfrm>
          <a:prstGeom prst="rect">
            <a:avLst/>
          </a:prstGeom>
        </p:spPr>
      </p:pic>
      <p:pic>
        <p:nvPicPr>
          <p:cNvPr id="8" name="Picture 7" descr="digital-twin">
            <a:extLst>
              <a:ext uri="{FF2B5EF4-FFF2-40B4-BE49-F238E27FC236}">
                <a16:creationId xmlns:a16="http://schemas.microsoft.com/office/drawing/2014/main" id="{5D29FD49-505A-449F-9830-4ED007FE1CB9}"/>
              </a:ext>
            </a:extLst>
          </p:cNvPr>
          <p:cNvPicPr/>
          <p:nvPr/>
        </p:nvPicPr>
        <p:blipFill>
          <a:blip r:embed="rId3"/>
          <a:stretch>
            <a:fillRect/>
          </a:stretch>
        </p:blipFill>
        <p:spPr>
          <a:xfrm>
            <a:off x="8102009" y="2424223"/>
            <a:ext cx="3955312" cy="3907465"/>
          </a:xfrm>
          <a:prstGeom prst="rect">
            <a:avLst/>
          </a:prstGeom>
        </p:spPr>
      </p:pic>
    </p:spTree>
    <p:extLst>
      <p:ext uri="{BB962C8B-B14F-4D97-AF65-F5344CB8AC3E}">
        <p14:creationId xmlns:p14="http://schemas.microsoft.com/office/powerpoint/2010/main" val="1372738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DAE89-3497-45D9-86F8-CEECBFDB1698}"/>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4" name="Picture 3">
            <a:extLst>
              <a:ext uri="{FF2B5EF4-FFF2-40B4-BE49-F238E27FC236}">
                <a16:creationId xmlns:a16="http://schemas.microsoft.com/office/drawing/2014/main" id="{1B602BED-AD3D-4580-835D-B388994CDF70}"/>
              </a:ext>
            </a:extLst>
          </p:cNvPr>
          <p:cNvPicPr>
            <a:picLocks noChangeAspect="1"/>
          </p:cNvPicPr>
          <p:nvPr/>
        </p:nvPicPr>
        <p:blipFill>
          <a:blip r:embed="rId2"/>
          <a:stretch>
            <a:fillRect/>
          </a:stretch>
        </p:blipFill>
        <p:spPr>
          <a:xfrm>
            <a:off x="7349818" y="1058556"/>
            <a:ext cx="4514850" cy="3009900"/>
          </a:xfrm>
          <a:prstGeom prst="rect">
            <a:avLst/>
          </a:prstGeom>
        </p:spPr>
      </p:pic>
      <p:pic>
        <p:nvPicPr>
          <p:cNvPr id="5" name="Picture 4">
            <a:extLst>
              <a:ext uri="{FF2B5EF4-FFF2-40B4-BE49-F238E27FC236}">
                <a16:creationId xmlns:a16="http://schemas.microsoft.com/office/drawing/2014/main" id="{15E24BDC-0221-4EEA-8F88-61C1BDB167A0}"/>
              </a:ext>
            </a:extLst>
          </p:cNvPr>
          <p:cNvPicPr>
            <a:picLocks noChangeAspect="1"/>
          </p:cNvPicPr>
          <p:nvPr/>
        </p:nvPicPr>
        <p:blipFill>
          <a:blip r:embed="rId3"/>
          <a:stretch>
            <a:fillRect/>
          </a:stretch>
        </p:blipFill>
        <p:spPr>
          <a:xfrm>
            <a:off x="0" y="0"/>
            <a:ext cx="12640934" cy="1233377"/>
          </a:xfrm>
          <a:prstGeom prst="rect">
            <a:avLst/>
          </a:prstGeom>
        </p:spPr>
      </p:pic>
      <p:sp>
        <p:nvSpPr>
          <p:cNvPr id="6" name="TextBox 5">
            <a:extLst>
              <a:ext uri="{FF2B5EF4-FFF2-40B4-BE49-F238E27FC236}">
                <a16:creationId xmlns:a16="http://schemas.microsoft.com/office/drawing/2014/main" id="{FE800833-6D58-4803-8982-CD2CEE7E5041}"/>
              </a:ext>
            </a:extLst>
          </p:cNvPr>
          <p:cNvSpPr txBox="1"/>
          <p:nvPr/>
        </p:nvSpPr>
        <p:spPr>
          <a:xfrm>
            <a:off x="285962" y="890925"/>
            <a:ext cx="5507665" cy="3970318"/>
          </a:xfrm>
          <a:prstGeom prst="rect">
            <a:avLst/>
          </a:prstGeom>
          <a:noFill/>
        </p:spPr>
        <p:txBody>
          <a:bodyPr wrap="square" rtlCol="0">
            <a:spAutoFit/>
          </a:bodyPr>
          <a:lstStyle/>
          <a:p>
            <a:r>
              <a:rPr lang="en-US" dirty="0"/>
              <a:t>Since NAFTA there has been various agreements between the countries of North America to allow the free flow of resources including laborers between each others countries. </a:t>
            </a:r>
          </a:p>
          <a:p>
            <a:endParaRPr lang="en-US" dirty="0"/>
          </a:p>
          <a:p>
            <a:r>
              <a:rPr lang="en-US" dirty="0"/>
              <a:t>-Emergent Technology Industry New Jobs, New graduates from abroad </a:t>
            </a:r>
          </a:p>
          <a:p>
            <a:endParaRPr lang="en-US" dirty="0"/>
          </a:p>
          <a:p>
            <a:r>
              <a:rPr lang="en-US" dirty="0"/>
              <a:t>-Coming to America to implement Emerging Tech Jobs for lower salaries</a:t>
            </a:r>
          </a:p>
          <a:p>
            <a:endParaRPr lang="en-US" dirty="0"/>
          </a:p>
          <a:p>
            <a:r>
              <a:rPr lang="en-US" dirty="0"/>
              <a:t>There is a monetary incentive for doing this.</a:t>
            </a:r>
            <a:br>
              <a:rPr lang="en-US" dirty="0"/>
            </a:br>
            <a:br>
              <a:rPr lang="en-US" dirty="0"/>
            </a:br>
            <a:r>
              <a:rPr lang="en-US" dirty="0"/>
              <a:t>Corporations are doing this for the globalist Agenda.</a:t>
            </a:r>
          </a:p>
        </p:txBody>
      </p:sp>
      <p:pic>
        <p:nvPicPr>
          <p:cNvPr id="7" name="Picture 6">
            <a:extLst>
              <a:ext uri="{FF2B5EF4-FFF2-40B4-BE49-F238E27FC236}">
                <a16:creationId xmlns:a16="http://schemas.microsoft.com/office/drawing/2014/main" id="{2EDDBF59-96AA-486D-96EA-F124E3A9EC8E}"/>
              </a:ext>
            </a:extLst>
          </p:cNvPr>
          <p:cNvPicPr>
            <a:picLocks noChangeAspect="1"/>
          </p:cNvPicPr>
          <p:nvPr/>
        </p:nvPicPr>
        <p:blipFill>
          <a:blip r:embed="rId4"/>
          <a:stretch>
            <a:fillRect/>
          </a:stretch>
        </p:blipFill>
        <p:spPr>
          <a:xfrm>
            <a:off x="5476509" y="3776631"/>
            <a:ext cx="4517528" cy="2700762"/>
          </a:xfrm>
          <a:prstGeom prst="rect">
            <a:avLst/>
          </a:prstGeom>
        </p:spPr>
      </p:pic>
    </p:spTree>
    <p:extLst>
      <p:ext uri="{BB962C8B-B14F-4D97-AF65-F5344CB8AC3E}">
        <p14:creationId xmlns:p14="http://schemas.microsoft.com/office/powerpoint/2010/main" val="4048099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997AC15-63D8-480A-9807-FC0D29A6BE6B}"/>
              </a:ext>
            </a:extLst>
          </p:cNvPr>
          <p:cNvSpPr>
            <a:spLocks noGrp="1"/>
          </p:cNvSpPr>
          <p:nvPr>
            <p:ph type="title"/>
          </p:nvPr>
        </p:nvSpPr>
        <p:spPr>
          <a:xfrm>
            <a:off x="372139" y="-198401"/>
            <a:ext cx="11098619" cy="1325563"/>
          </a:xfrm>
        </p:spPr>
        <p:txBody>
          <a:bodyPr>
            <a:normAutofit fontScale="90000"/>
          </a:bodyPr>
          <a:lstStyle/>
          <a:p>
            <a:r>
              <a:rPr lang="en-US" dirty="0"/>
              <a:t>WBAN- The Evil Web to Ensnare Humanity</a:t>
            </a:r>
          </a:p>
        </p:txBody>
      </p:sp>
      <p:sp>
        <p:nvSpPr>
          <p:cNvPr id="3" name="TextBox 2">
            <a:extLst>
              <a:ext uri="{FF2B5EF4-FFF2-40B4-BE49-F238E27FC236}">
                <a16:creationId xmlns:a16="http://schemas.microsoft.com/office/drawing/2014/main" id="{5863C601-ECAB-4BA8-94E6-001E8A1358E5}"/>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F2D4E618-90D5-4F96-AFE9-2C6D77285831}"/>
              </a:ext>
            </a:extLst>
          </p:cNvPr>
          <p:cNvSpPr txBox="1"/>
          <p:nvPr/>
        </p:nvSpPr>
        <p:spPr>
          <a:xfrm>
            <a:off x="5146158" y="777190"/>
            <a:ext cx="6197009" cy="5909310"/>
          </a:xfrm>
          <a:prstGeom prst="rect">
            <a:avLst/>
          </a:prstGeom>
          <a:noFill/>
        </p:spPr>
        <p:txBody>
          <a:bodyPr wrap="square" rtlCol="0">
            <a:spAutoFit/>
          </a:bodyPr>
          <a:lstStyle/>
          <a:p>
            <a:r>
              <a:rPr lang="en-US" dirty="0"/>
              <a:t>In the Book of Job Bildad describes the dangerous path of the wicked:</a:t>
            </a:r>
            <a:br>
              <a:rPr lang="en-US" dirty="0"/>
            </a:br>
            <a:br>
              <a:rPr lang="en-US" dirty="0"/>
            </a:br>
            <a:r>
              <a:rPr lang="en-US" dirty="0"/>
              <a:t>“His vigorous stride is shortened,</a:t>
            </a:r>
            <a:br>
              <a:rPr lang="en-US" dirty="0"/>
            </a:br>
            <a:r>
              <a:rPr lang="en-US" dirty="0"/>
              <a:t>         And his own scheme brings him down.</a:t>
            </a:r>
            <a:br>
              <a:rPr lang="en-US" b="1" dirty="0"/>
            </a:br>
            <a:r>
              <a:rPr lang="en-US" dirty="0"/>
              <a:t>“For he is thrown into the net by his own feet,</a:t>
            </a:r>
            <a:br>
              <a:rPr lang="en-US" dirty="0"/>
            </a:br>
            <a:r>
              <a:rPr lang="en-US" dirty="0"/>
              <a:t>         And he steps on the webbing.</a:t>
            </a:r>
          </a:p>
          <a:p>
            <a:r>
              <a:rPr lang="en-US" dirty="0"/>
              <a:t>“A snare seizes </a:t>
            </a:r>
            <a:r>
              <a:rPr lang="en-US" i="1" dirty="0"/>
              <a:t>him</a:t>
            </a:r>
            <a:r>
              <a:rPr lang="en-US" dirty="0"/>
              <a:t> by the heel,</a:t>
            </a:r>
            <a:br>
              <a:rPr lang="en-US" dirty="0"/>
            </a:br>
            <a:r>
              <a:rPr lang="en-US" dirty="0"/>
              <a:t>         </a:t>
            </a:r>
            <a:r>
              <a:rPr lang="en-US" i="1" dirty="0"/>
              <a:t>And</a:t>
            </a:r>
            <a:r>
              <a:rPr lang="en-US" dirty="0"/>
              <a:t> a trap snaps shut on him.</a:t>
            </a:r>
          </a:p>
          <a:p>
            <a:r>
              <a:rPr lang="en-US" dirty="0"/>
              <a:t>A noose for him is hidden in the ground,</a:t>
            </a:r>
            <a:br>
              <a:rPr lang="en-US" dirty="0"/>
            </a:br>
            <a:r>
              <a:rPr lang="en-US" dirty="0"/>
              <a:t>         And a trap for him on the path.</a:t>
            </a:r>
          </a:p>
          <a:p>
            <a:r>
              <a:rPr lang="en-US" dirty="0"/>
              <a:t>All around terrors frighten him,</a:t>
            </a:r>
            <a:br>
              <a:rPr lang="en-US" dirty="0"/>
            </a:br>
            <a:r>
              <a:rPr lang="en-US" dirty="0"/>
              <a:t>         And harry him at every step.</a:t>
            </a:r>
          </a:p>
          <a:p>
            <a:r>
              <a:rPr lang="en-US" dirty="0"/>
              <a:t>“His strength is famished,</a:t>
            </a:r>
            <a:br>
              <a:rPr lang="en-US" dirty="0"/>
            </a:br>
            <a:r>
              <a:rPr lang="en-US" dirty="0"/>
              <a:t>         And calamity is ready at his side.</a:t>
            </a:r>
          </a:p>
          <a:p>
            <a:br>
              <a:rPr lang="en-US" dirty="0"/>
            </a:br>
            <a:br>
              <a:rPr lang="en-US" dirty="0"/>
            </a:br>
            <a:r>
              <a:rPr lang="en-US" dirty="0"/>
              <a:t>Such is the destiny of all who forget God; so the hope of the godless will perish. His confidence is fragile; his security is in a spider’s web. He leans on his web, but it gives way; he holds fast, but it does not endure.… Job 8:14</a:t>
            </a:r>
          </a:p>
        </p:txBody>
      </p:sp>
      <p:pic>
        <p:nvPicPr>
          <p:cNvPr id="5" name="Picture 4">
            <a:extLst>
              <a:ext uri="{FF2B5EF4-FFF2-40B4-BE49-F238E27FC236}">
                <a16:creationId xmlns:a16="http://schemas.microsoft.com/office/drawing/2014/main" id="{4C1BE6CA-E392-4E5C-9D64-A016FAD04274}"/>
              </a:ext>
            </a:extLst>
          </p:cNvPr>
          <p:cNvPicPr>
            <a:picLocks noChangeAspect="1"/>
          </p:cNvPicPr>
          <p:nvPr/>
        </p:nvPicPr>
        <p:blipFill>
          <a:blip r:embed="rId2"/>
          <a:stretch>
            <a:fillRect/>
          </a:stretch>
        </p:blipFill>
        <p:spPr>
          <a:xfrm>
            <a:off x="280434" y="2830186"/>
            <a:ext cx="4514850" cy="3762375"/>
          </a:xfrm>
          <a:prstGeom prst="rect">
            <a:avLst/>
          </a:prstGeom>
        </p:spPr>
      </p:pic>
      <p:sp>
        <p:nvSpPr>
          <p:cNvPr id="6" name="TextBox 5">
            <a:extLst>
              <a:ext uri="{FF2B5EF4-FFF2-40B4-BE49-F238E27FC236}">
                <a16:creationId xmlns:a16="http://schemas.microsoft.com/office/drawing/2014/main" id="{78A665C2-29BD-4E10-A727-ACA967CF3451}"/>
              </a:ext>
            </a:extLst>
          </p:cNvPr>
          <p:cNvSpPr txBox="1"/>
          <p:nvPr/>
        </p:nvSpPr>
        <p:spPr>
          <a:xfrm>
            <a:off x="372139" y="946298"/>
            <a:ext cx="4072270" cy="1754326"/>
          </a:xfrm>
          <a:prstGeom prst="rect">
            <a:avLst/>
          </a:prstGeom>
          <a:noFill/>
        </p:spPr>
        <p:txBody>
          <a:bodyPr wrap="square" rtlCol="0">
            <a:spAutoFit/>
          </a:bodyPr>
          <a:lstStyle/>
          <a:p>
            <a:r>
              <a:rPr lang="en-US" dirty="0"/>
              <a:t>When I asked God to show me in the Bible a scripture that would spiritually symbolize what the WBAN is, he showed me webs in the book of Job. They have saturated everything with their web of technology. </a:t>
            </a:r>
          </a:p>
        </p:txBody>
      </p:sp>
    </p:spTree>
    <p:extLst>
      <p:ext uri="{BB962C8B-B14F-4D97-AF65-F5344CB8AC3E}">
        <p14:creationId xmlns:p14="http://schemas.microsoft.com/office/powerpoint/2010/main" val="4035212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101623"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03486" y="734061"/>
            <a:ext cx="3641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3"/>
          <a:stretch>
            <a:fillRect/>
          </a:stretch>
        </p:blipFill>
        <p:spPr>
          <a:xfrm>
            <a:off x="7222234" y="713117"/>
            <a:ext cx="1023869" cy="1012233"/>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9"/>
          <a:stretch>
            <a:fillRect/>
          </a:stretch>
        </p:blipFill>
        <p:spPr>
          <a:xfrm>
            <a:off x="6889011" y="4982977"/>
            <a:ext cx="1888419" cy="1591194"/>
          </a:xfrm>
          <a:prstGeom prst="rect">
            <a:avLst/>
          </a:prstGeom>
        </p:spPr>
      </p:pic>
    </p:spTree>
    <p:extLst>
      <p:ext uri="{BB962C8B-B14F-4D97-AF65-F5344CB8AC3E}">
        <p14:creationId xmlns:p14="http://schemas.microsoft.com/office/powerpoint/2010/main" val="436702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F9A1A7-2EF6-401E-9949-440AE8F0A4D4}"/>
              </a:ext>
            </a:extLst>
          </p:cNvPr>
          <p:cNvPicPr>
            <a:picLocks noChangeAspect="1"/>
          </p:cNvPicPr>
          <p:nvPr/>
        </p:nvPicPr>
        <p:blipFill>
          <a:blip r:embed="rId2"/>
          <a:stretch>
            <a:fillRect/>
          </a:stretch>
        </p:blipFill>
        <p:spPr>
          <a:xfrm>
            <a:off x="3153777" y="3320341"/>
            <a:ext cx="4514850" cy="3009900"/>
          </a:xfrm>
          <a:prstGeom prst="rect">
            <a:avLst/>
          </a:prstGeom>
        </p:spPr>
      </p:pic>
      <p:pic>
        <p:nvPicPr>
          <p:cNvPr id="4" name="Picture 3">
            <a:extLst>
              <a:ext uri="{FF2B5EF4-FFF2-40B4-BE49-F238E27FC236}">
                <a16:creationId xmlns:a16="http://schemas.microsoft.com/office/drawing/2014/main" id="{376163C3-B3BA-4CFB-A13D-250367FCE85D}"/>
              </a:ext>
            </a:extLst>
          </p:cNvPr>
          <p:cNvPicPr>
            <a:picLocks noChangeAspect="1"/>
          </p:cNvPicPr>
          <p:nvPr/>
        </p:nvPicPr>
        <p:blipFill>
          <a:blip r:embed="rId3"/>
          <a:stretch>
            <a:fillRect/>
          </a:stretch>
        </p:blipFill>
        <p:spPr>
          <a:xfrm>
            <a:off x="49631" y="66675"/>
            <a:ext cx="4514850" cy="2533650"/>
          </a:xfrm>
          <a:prstGeom prst="rect">
            <a:avLst/>
          </a:prstGeom>
        </p:spPr>
      </p:pic>
      <p:pic>
        <p:nvPicPr>
          <p:cNvPr id="5" name="Picture 4">
            <a:extLst>
              <a:ext uri="{FF2B5EF4-FFF2-40B4-BE49-F238E27FC236}">
                <a16:creationId xmlns:a16="http://schemas.microsoft.com/office/drawing/2014/main" id="{993AA80C-6B2B-4CFA-A7C5-A3FD10B1D9F0}"/>
              </a:ext>
            </a:extLst>
          </p:cNvPr>
          <p:cNvPicPr>
            <a:picLocks noChangeAspect="1"/>
          </p:cNvPicPr>
          <p:nvPr/>
        </p:nvPicPr>
        <p:blipFill>
          <a:blip r:embed="rId4"/>
          <a:stretch>
            <a:fillRect/>
          </a:stretch>
        </p:blipFill>
        <p:spPr>
          <a:xfrm>
            <a:off x="7363443" y="3824601"/>
            <a:ext cx="4514850" cy="2524125"/>
          </a:xfrm>
          <a:prstGeom prst="rect">
            <a:avLst/>
          </a:prstGeom>
        </p:spPr>
      </p:pic>
      <p:pic>
        <p:nvPicPr>
          <p:cNvPr id="6" name="Picture 5">
            <a:extLst>
              <a:ext uri="{FF2B5EF4-FFF2-40B4-BE49-F238E27FC236}">
                <a16:creationId xmlns:a16="http://schemas.microsoft.com/office/drawing/2014/main" id="{AAB2DE33-1E98-4CD5-B6CB-609F8326051F}"/>
              </a:ext>
            </a:extLst>
          </p:cNvPr>
          <p:cNvPicPr>
            <a:picLocks noChangeAspect="1"/>
          </p:cNvPicPr>
          <p:nvPr/>
        </p:nvPicPr>
        <p:blipFill>
          <a:blip r:embed="rId5"/>
          <a:stretch>
            <a:fillRect/>
          </a:stretch>
        </p:blipFill>
        <p:spPr>
          <a:xfrm>
            <a:off x="7440028" y="217760"/>
            <a:ext cx="4514850" cy="2705100"/>
          </a:xfrm>
          <a:prstGeom prst="rect">
            <a:avLst/>
          </a:prstGeom>
        </p:spPr>
      </p:pic>
      <p:pic>
        <p:nvPicPr>
          <p:cNvPr id="7" name="Picture 6">
            <a:extLst>
              <a:ext uri="{FF2B5EF4-FFF2-40B4-BE49-F238E27FC236}">
                <a16:creationId xmlns:a16="http://schemas.microsoft.com/office/drawing/2014/main" id="{59CEC9A9-2244-4DE8-80AA-F77BCB7136A5}"/>
              </a:ext>
            </a:extLst>
          </p:cNvPr>
          <p:cNvPicPr>
            <a:picLocks noChangeAspect="1"/>
          </p:cNvPicPr>
          <p:nvPr/>
        </p:nvPicPr>
        <p:blipFill>
          <a:blip r:embed="rId6"/>
          <a:stretch>
            <a:fillRect/>
          </a:stretch>
        </p:blipFill>
        <p:spPr>
          <a:xfrm>
            <a:off x="155408" y="2852989"/>
            <a:ext cx="4514850" cy="3009900"/>
          </a:xfrm>
          <a:prstGeom prst="rect">
            <a:avLst/>
          </a:prstGeom>
        </p:spPr>
      </p:pic>
      <p:pic>
        <p:nvPicPr>
          <p:cNvPr id="8" name="Picture 7">
            <a:extLst>
              <a:ext uri="{FF2B5EF4-FFF2-40B4-BE49-F238E27FC236}">
                <a16:creationId xmlns:a16="http://schemas.microsoft.com/office/drawing/2014/main" id="{FF11B617-D1F6-437A-AC0C-DE43993DE678}"/>
              </a:ext>
            </a:extLst>
          </p:cNvPr>
          <p:cNvPicPr>
            <a:picLocks noChangeAspect="1"/>
          </p:cNvPicPr>
          <p:nvPr/>
        </p:nvPicPr>
        <p:blipFill>
          <a:blip r:embed="rId7"/>
          <a:stretch>
            <a:fillRect/>
          </a:stretch>
        </p:blipFill>
        <p:spPr>
          <a:xfrm>
            <a:off x="3048000" y="311068"/>
            <a:ext cx="6096000" cy="3476625"/>
          </a:xfrm>
          <a:prstGeom prst="rect">
            <a:avLst/>
          </a:prstGeom>
        </p:spPr>
      </p:pic>
      <p:pic>
        <p:nvPicPr>
          <p:cNvPr id="10" name="Picture 9">
            <a:extLst>
              <a:ext uri="{FF2B5EF4-FFF2-40B4-BE49-F238E27FC236}">
                <a16:creationId xmlns:a16="http://schemas.microsoft.com/office/drawing/2014/main" id="{36C27167-0233-4E6A-A789-978B3104979D}"/>
              </a:ext>
            </a:extLst>
          </p:cNvPr>
          <p:cNvPicPr>
            <a:picLocks noChangeAspect="1"/>
          </p:cNvPicPr>
          <p:nvPr/>
        </p:nvPicPr>
        <p:blipFill>
          <a:blip r:embed="rId8"/>
          <a:stretch>
            <a:fillRect/>
          </a:stretch>
        </p:blipFill>
        <p:spPr>
          <a:xfrm>
            <a:off x="395673" y="810099"/>
            <a:ext cx="5468586" cy="5736833"/>
          </a:xfrm>
          <a:prstGeom prst="rect">
            <a:avLst/>
          </a:prstGeom>
        </p:spPr>
      </p:pic>
      <p:pic>
        <p:nvPicPr>
          <p:cNvPr id="2" name="Picture 1">
            <a:extLst>
              <a:ext uri="{FF2B5EF4-FFF2-40B4-BE49-F238E27FC236}">
                <a16:creationId xmlns:a16="http://schemas.microsoft.com/office/drawing/2014/main" id="{DBB5624A-8D4B-42CA-80AE-C7435FDADD4F}"/>
              </a:ext>
            </a:extLst>
          </p:cNvPr>
          <p:cNvPicPr>
            <a:picLocks noChangeAspect="1"/>
          </p:cNvPicPr>
          <p:nvPr/>
        </p:nvPicPr>
        <p:blipFill>
          <a:blip r:embed="rId9"/>
          <a:stretch>
            <a:fillRect/>
          </a:stretch>
        </p:blipFill>
        <p:spPr>
          <a:xfrm>
            <a:off x="7717741" y="2257931"/>
            <a:ext cx="4373007" cy="2501332"/>
          </a:xfrm>
          <a:prstGeom prst="rect">
            <a:avLst/>
          </a:prstGeom>
        </p:spPr>
      </p:pic>
    </p:spTree>
    <p:extLst>
      <p:ext uri="{BB962C8B-B14F-4D97-AF65-F5344CB8AC3E}">
        <p14:creationId xmlns:p14="http://schemas.microsoft.com/office/powerpoint/2010/main" val="321416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E7EF2C7-362D-47DF-8004-3460541CA80A}"/>
              </a:ext>
            </a:extLst>
          </p:cNvPr>
          <p:cNvSpPr txBox="1"/>
          <p:nvPr/>
        </p:nvSpPr>
        <p:spPr>
          <a:xfrm>
            <a:off x="164514" y="6186346"/>
            <a:ext cx="1109403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Full length explanatory videos on our Website! FTWProject.com</a:t>
            </a:r>
          </a:p>
        </p:txBody>
      </p:sp>
      <p:sp>
        <p:nvSpPr>
          <p:cNvPr id="5" name="TextBox 4">
            <a:extLst>
              <a:ext uri="{FF2B5EF4-FFF2-40B4-BE49-F238E27FC236}">
                <a16:creationId xmlns:a16="http://schemas.microsoft.com/office/drawing/2014/main" id="{6BC6D398-CDB5-47E0-A9CD-0DD15B6E5485}"/>
              </a:ext>
            </a:extLst>
          </p:cNvPr>
          <p:cNvSpPr txBox="1"/>
          <p:nvPr/>
        </p:nvSpPr>
        <p:spPr>
          <a:xfrm>
            <a:off x="217944" y="1323629"/>
            <a:ext cx="12027485" cy="16312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We make our products by hand mixing, shungite, iron oxide, steel, brass, and quartz crystal (powder form) into an epoxy resin. When the epoxy cures into a solid plastic state it puts pressure on the surface area of the ingredients. This causes something known as the piezoelectric effect, which </a:t>
            </a:r>
            <a:r>
              <a:rPr lang="en-US" sz="2000" dirty="0">
                <a:solidFill>
                  <a:prstClr val="white"/>
                </a:solidFill>
                <a:latin typeface="Corbel" panose="020B0503020204020204"/>
              </a:rPr>
              <a:t>emits a harmonizing field generated by the specific properties of the ingredients. It is this field that transforms the harmful energy from EMF’s into healthy life preserving energy. Place our products all around yourself and your environment for the best effect. </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6B60DAA-DC8E-4C4D-8211-6D34CB99EAED}"/>
              </a:ext>
            </a:extLst>
          </p:cNvPr>
          <p:cNvSpPr txBox="1"/>
          <p:nvPr/>
        </p:nvSpPr>
        <p:spPr>
          <a:xfrm>
            <a:off x="-4154905" y="-1531562"/>
            <a:ext cx="1868905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PROTECT  YOURSELF FROM EMERGING TECHNOLOGIES BY PROTECTING YOURSELF FROM EMF</a:t>
            </a:r>
          </a:p>
        </p:txBody>
      </p:sp>
      <p:pic>
        <p:nvPicPr>
          <p:cNvPr id="3" name="Picture 2">
            <a:extLst>
              <a:ext uri="{FF2B5EF4-FFF2-40B4-BE49-F238E27FC236}">
                <a16:creationId xmlns:a16="http://schemas.microsoft.com/office/drawing/2014/main" id="{8AA7822A-5B04-49AA-AB22-64AF2B49B892}"/>
              </a:ext>
            </a:extLst>
          </p:cNvPr>
          <p:cNvPicPr>
            <a:picLocks noChangeAspect="1"/>
          </p:cNvPicPr>
          <p:nvPr/>
        </p:nvPicPr>
        <p:blipFill rotWithShape="1">
          <a:blip r:embed="rId2"/>
          <a:srcRect l="5175" r="5421"/>
          <a:stretch/>
        </p:blipFill>
        <p:spPr>
          <a:xfrm>
            <a:off x="5093037" y="3212359"/>
            <a:ext cx="4133041" cy="2784880"/>
          </a:xfrm>
          <a:prstGeom prst="rect">
            <a:avLst/>
          </a:prstGeom>
        </p:spPr>
      </p:pic>
      <p:sp>
        <p:nvSpPr>
          <p:cNvPr id="2" name="TextBox 1">
            <a:extLst>
              <a:ext uri="{FF2B5EF4-FFF2-40B4-BE49-F238E27FC236}">
                <a16:creationId xmlns:a16="http://schemas.microsoft.com/office/drawing/2014/main" id="{5093433B-A574-47CF-ADE6-703260895A84}"/>
              </a:ext>
            </a:extLst>
          </p:cNvPr>
          <p:cNvSpPr txBox="1"/>
          <p:nvPr/>
        </p:nvSpPr>
        <p:spPr>
          <a:xfrm>
            <a:off x="9271964" y="3554012"/>
            <a:ext cx="2731168" cy="2862322"/>
          </a:xfrm>
          <a:prstGeom prst="rect">
            <a:avLst/>
          </a:prstGeom>
          <a:noFill/>
        </p:spPr>
        <p:txBody>
          <a:bodyPr wrap="square" rtlCol="0">
            <a:spAutoFit/>
          </a:bodyPr>
          <a:lstStyle/>
          <a:p>
            <a:r>
              <a:rPr lang="en-US" dirty="0">
                <a:solidFill>
                  <a:prstClr val="white"/>
                </a:solidFill>
              </a:rPr>
              <a:t>-Better sleep</a:t>
            </a:r>
            <a:br>
              <a:rPr lang="en-US" dirty="0">
                <a:solidFill>
                  <a:prstClr val="white"/>
                </a:solidFill>
              </a:rPr>
            </a:br>
            <a:r>
              <a:rPr lang="en-US" dirty="0">
                <a:solidFill>
                  <a:prstClr val="white"/>
                </a:solidFill>
              </a:rPr>
              <a:t>-Stress relief</a:t>
            </a:r>
            <a:br>
              <a:rPr lang="en-US" dirty="0">
                <a:solidFill>
                  <a:prstClr val="white"/>
                </a:solidFill>
              </a:rPr>
            </a:br>
            <a:r>
              <a:rPr lang="en-US" dirty="0">
                <a:solidFill>
                  <a:prstClr val="white"/>
                </a:solidFill>
              </a:rPr>
              <a:t>-Pain relief</a:t>
            </a:r>
            <a:br>
              <a:rPr lang="en-US" dirty="0">
                <a:solidFill>
                  <a:prstClr val="white"/>
                </a:solidFill>
              </a:rPr>
            </a:br>
            <a:r>
              <a:rPr lang="en-US" dirty="0">
                <a:solidFill>
                  <a:prstClr val="white"/>
                </a:solidFill>
              </a:rPr>
              <a:t>-Healthy home environment</a:t>
            </a:r>
            <a:br>
              <a:rPr lang="en-US" dirty="0">
                <a:solidFill>
                  <a:prstClr val="white"/>
                </a:solidFill>
              </a:rPr>
            </a:br>
            <a:r>
              <a:rPr lang="en-US" dirty="0">
                <a:solidFill>
                  <a:prstClr val="white"/>
                </a:solidFill>
              </a:rPr>
              <a:t>-Better seed germination and plant growth</a:t>
            </a:r>
            <a:br>
              <a:rPr lang="en-US" dirty="0">
                <a:solidFill>
                  <a:prstClr val="white"/>
                </a:solidFill>
              </a:rPr>
            </a:br>
            <a:r>
              <a:rPr lang="en-US" dirty="0">
                <a:solidFill>
                  <a:prstClr val="white"/>
                </a:solidFill>
              </a:rPr>
              <a:t>-Preserves fresh food and extends shelf life</a:t>
            </a:r>
            <a:br>
              <a:rPr lang="en-US" dirty="0">
                <a:solidFill>
                  <a:prstClr val="white"/>
                </a:solidFill>
              </a:rPr>
            </a:br>
            <a:r>
              <a:rPr lang="en-US" dirty="0">
                <a:solidFill>
                  <a:prstClr val="white"/>
                </a:solidFill>
              </a:rPr>
              <a:t>-Maintain Healthy Blood</a:t>
            </a:r>
            <a:endParaRPr lang="en-US" dirty="0"/>
          </a:p>
        </p:txBody>
      </p:sp>
      <p:sp>
        <p:nvSpPr>
          <p:cNvPr id="9" name="TextBox 8">
            <a:extLst>
              <a:ext uri="{FF2B5EF4-FFF2-40B4-BE49-F238E27FC236}">
                <a16:creationId xmlns:a16="http://schemas.microsoft.com/office/drawing/2014/main" id="{B0BD7DA2-DFB0-45FF-A81F-ED6FA73C77BA}"/>
              </a:ext>
            </a:extLst>
          </p:cNvPr>
          <p:cNvSpPr txBox="1"/>
          <p:nvPr/>
        </p:nvSpPr>
        <p:spPr>
          <a:xfrm>
            <a:off x="9226078" y="2954845"/>
            <a:ext cx="309754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BENEFITS OF OUR EMF PROTECTION PRODUCTS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339477DA-50E1-4596-B2DD-9832D7C7B4D7}"/>
              </a:ext>
            </a:extLst>
          </p:cNvPr>
          <p:cNvPicPr>
            <a:picLocks noChangeAspect="1"/>
          </p:cNvPicPr>
          <p:nvPr/>
        </p:nvPicPr>
        <p:blipFill>
          <a:blip r:embed="rId3"/>
          <a:stretch>
            <a:fillRect/>
          </a:stretch>
        </p:blipFill>
        <p:spPr>
          <a:xfrm>
            <a:off x="1" y="66826"/>
            <a:ext cx="12027484" cy="969348"/>
          </a:xfrm>
          <a:prstGeom prst="rect">
            <a:avLst/>
          </a:prstGeom>
        </p:spPr>
      </p:pic>
      <p:pic>
        <p:nvPicPr>
          <p:cNvPr id="7" name="Picture 6">
            <a:extLst>
              <a:ext uri="{FF2B5EF4-FFF2-40B4-BE49-F238E27FC236}">
                <a16:creationId xmlns:a16="http://schemas.microsoft.com/office/drawing/2014/main" id="{626575A4-3DA3-4E87-882E-3B88A5544E1A}"/>
              </a:ext>
            </a:extLst>
          </p:cNvPr>
          <p:cNvPicPr>
            <a:picLocks noChangeAspect="1"/>
          </p:cNvPicPr>
          <p:nvPr/>
        </p:nvPicPr>
        <p:blipFill>
          <a:blip r:embed="rId4"/>
          <a:stretch>
            <a:fillRect/>
          </a:stretch>
        </p:blipFill>
        <p:spPr>
          <a:xfrm>
            <a:off x="217944" y="551500"/>
            <a:ext cx="14530054" cy="1053461"/>
          </a:xfrm>
          <a:prstGeom prst="rect">
            <a:avLst/>
          </a:prstGeom>
        </p:spPr>
      </p:pic>
      <p:pic>
        <p:nvPicPr>
          <p:cNvPr id="14" name="Picture 13">
            <a:extLst>
              <a:ext uri="{FF2B5EF4-FFF2-40B4-BE49-F238E27FC236}">
                <a16:creationId xmlns:a16="http://schemas.microsoft.com/office/drawing/2014/main" id="{8DFBBDE5-535A-4CD8-BB59-660A902666FA}"/>
              </a:ext>
            </a:extLst>
          </p:cNvPr>
          <p:cNvPicPr>
            <a:picLocks noChangeAspect="1"/>
          </p:cNvPicPr>
          <p:nvPr/>
        </p:nvPicPr>
        <p:blipFill>
          <a:blip r:embed="rId5"/>
          <a:stretch>
            <a:fillRect/>
          </a:stretch>
        </p:blipFill>
        <p:spPr>
          <a:xfrm>
            <a:off x="217944" y="3242300"/>
            <a:ext cx="4734296" cy="2784880"/>
          </a:xfrm>
          <a:prstGeom prst="rect">
            <a:avLst/>
          </a:prstGeom>
        </p:spPr>
      </p:pic>
    </p:spTree>
    <p:extLst>
      <p:ext uri="{BB962C8B-B14F-4D97-AF65-F5344CB8AC3E}">
        <p14:creationId xmlns:p14="http://schemas.microsoft.com/office/powerpoint/2010/main" val="207087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EE195339-9B73-4106-AE16-7FD8E34AF4E2}"/>
              </a:ext>
            </a:extLst>
          </p:cNvPr>
          <p:cNvPicPr>
            <a:picLocks noChangeAspect="1"/>
          </p:cNvPicPr>
          <p:nvPr/>
        </p:nvPicPr>
        <p:blipFill rotWithShape="1">
          <a:blip r:embed="rId2"/>
          <a:srcRect l="9495" t="3868"/>
          <a:stretch/>
        </p:blipFill>
        <p:spPr>
          <a:xfrm>
            <a:off x="1984218" y="965200"/>
            <a:ext cx="7508125" cy="5708573"/>
          </a:xfrm>
          <a:prstGeom prst="rect">
            <a:avLst/>
          </a:prstGeom>
        </p:spPr>
      </p:pic>
      <p:sp>
        <p:nvSpPr>
          <p:cNvPr id="21" name="TextBox 20">
            <a:extLst>
              <a:ext uri="{FF2B5EF4-FFF2-40B4-BE49-F238E27FC236}">
                <a16:creationId xmlns:a16="http://schemas.microsoft.com/office/drawing/2014/main" id="{10B671A3-54BF-4765-9BF5-DB41ECDE4EBD}"/>
              </a:ext>
            </a:extLst>
          </p:cNvPr>
          <p:cNvSpPr txBox="1"/>
          <p:nvPr/>
        </p:nvSpPr>
        <p:spPr>
          <a:xfrm>
            <a:off x="1398182" y="88353"/>
            <a:ext cx="9101470" cy="584775"/>
          </a:xfrm>
          <a:prstGeom prst="rect">
            <a:avLst/>
          </a:prstGeom>
          <a:noFill/>
        </p:spPr>
        <p:txBody>
          <a:bodyPr wrap="square" rtlCol="0">
            <a:spAutoFit/>
          </a:bodyPr>
          <a:lstStyle/>
          <a:p>
            <a:r>
              <a:rPr lang="en-US" sz="3200" dirty="0"/>
              <a:t>EMERGING TECHNOLOGIES IS TRANSHUMANISM</a:t>
            </a:r>
          </a:p>
        </p:txBody>
      </p:sp>
      <p:cxnSp>
        <p:nvCxnSpPr>
          <p:cNvPr id="5" name="Straight Arrow Connector 4">
            <a:extLst>
              <a:ext uri="{FF2B5EF4-FFF2-40B4-BE49-F238E27FC236}">
                <a16:creationId xmlns:a16="http://schemas.microsoft.com/office/drawing/2014/main" id="{3EC03B97-E407-4CBF-AB39-81C011997045}"/>
              </a:ext>
            </a:extLst>
          </p:cNvPr>
          <p:cNvCxnSpPr>
            <a:cxnSpLocks/>
          </p:cNvCxnSpPr>
          <p:nvPr/>
        </p:nvCxnSpPr>
        <p:spPr>
          <a:xfrm flipH="1">
            <a:off x="8686802" y="3819486"/>
            <a:ext cx="1262741"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EC8CE3D-F824-4E45-AA9D-C7DE8569D76B}"/>
              </a:ext>
            </a:extLst>
          </p:cNvPr>
          <p:cNvCxnSpPr>
            <a:cxnSpLocks/>
          </p:cNvCxnSpPr>
          <p:nvPr/>
        </p:nvCxnSpPr>
        <p:spPr>
          <a:xfrm>
            <a:off x="1398182" y="2653449"/>
            <a:ext cx="823500"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42AA05-B55E-4BAF-9A2C-AEF2E60D3EEC}"/>
              </a:ext>
            </a:extLst>
          </p:cNvPr>
          <p:cNvCxnSpPr>
            <a:cxnSpLocks/>
          </p:cNvCxnSpPr>
          <p:nvPr/>
        </p:nvCxnSpPr>
        <p:spPr>
          <a:xfrm>
            <a:off x="1529266" y="4145551"/>
            <a:ext cx="823500"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58C322B-54F1-4900-8D49-F2657275B93E}"/>
              </a:ext>
            </a:extLst>
          </p:cNvPr>
          <p:cNvSpPr txBox="1"/>
          <p:nvPr/>
        </p:nvSpPr>
        <p:spPr>
          <a:xfrm>
            <a:off x="49616" y="1305515"/>
            <a:ext cx="1934602" cy="1077218"/>
          </a:xfrm>
          <a:prstGeom prst="rect">
            <a:avLst/>
          </a:prstGeom>
          <a:noFill/>
        </p:spPr>
        <p:txBody>
          <a:bodyPr wrap="square" rtlCol="0">
            <a:spAutoFit/>
          </a:bodyPr>
          <a:lstStyle/>
          <a:p>
            <a:r>
              <a:rPr lang="en-US" sz="1600" dirty="0"/>
              <a:t>LOOK HOW THE CLASSIFY EXAMPLES OF TRANSHUMANISM</a:t>
            </a:r>
          </a:p>
        </p:txBody>
      </p:sp>
      <p:sp>
        <p:nvSpPr>
          <p:cNvPr id="26" name="TextBox 25">
            <a:extLst>
              <a:ext uri="{FF2B5EF4-FFF2-40B4-BE49-F238E27FC236}">
                <a16:creationId xmlns:a16="http://schemas.microsoft.com/office/drawing/2014/main" id="{2030A13D-8C19-4133-A176-BA9AE8B5B68C}"/>
              </a:ext>
            </a:extLst>
          </p:cNvPr>
          <p:cNvSpPr txBox="1"/>
          <p:nvPr/>
        </p:nvSpPr>
        <p:spPr>
          <a:xfrm>
            <a:off x="65564" y="4145551"/>
            <a:ext cx="2021883" cy="584775"/>
          </a:xfrm>
          <a:prstGeom prst="rect">
            <a:avLst/>
          </a:prstGeom>
          <a:noFill/>
        </p:spPr>
        <p:txBody>
          <a:bodyPr wrap="square" rtlCol="0">
            <a:spAutoFit/>
          </a:bodyPr>
          <a:lstStyle/>
          <a:p>
            <a:r>
              <a:rPr lang="en-US" sz="1600" dirty="0"/>
              <a:t>THIS IS CRYPTOCURRENTY</a:t>
            </a:r>
          </a:p>
        </p:txBody>
      </p:sp>
      <p:sp>
        <p:nvSpPr>
          <p:cNvPr id="27" name="TextBox 26">
            <a:extLst>
              <a:ext uri="{FF2B5EF4-FFF2-40B4-BE49-F238E27FC236}">
                <a16:creationId xmlns:a16="http://schemas.microsoft.com/office/drawing/2014/main" id="{ABB916AD-3751-4E38-BDD8-7A79394C80E4}"/>
              </a:ext>
            </a:extLst>
          </p:cNvPr>
          <p:cNvSpPr txBox="1"/>
          <p:nvPr/>
        </p:nvSpPr>
        <p:spPr>
          <a:xfrm>
            <a:off x="10051798" y="3410159"/>
            <a:ext cx="2021883" cy="830997"/>
          </a:xfrm>
          <a:prstGeom prst="rect">
            <a:avLst/>
          </a:prstGeom>
          <a:noFill/>
        </p:spPr>
        <p:txBody>
          <a:bodyPr wrap="square" rtlCol="0">
            <a:spAutoFit/>
          </a:bodyPr>
          <a:lstStyle/>
          <a:p>
            <a:r>
              <a:rPr lang="en-US" sz="1600" dirty="0"/>
              <a:t>THEY BOAST ABOUT THIS…THEY ARE SO PROUD!!!</a:t>
            </a:r>
          </a:p>
        </p:txBody>
      </p:sp>
    </p:spTree>
    <p:extLst>
      <p:ext uri="{BB962C8B-B14F-4D97-AF65-F5344CB8AC3E}">
        <p14:creationId xmlns:p14="http://schemas.microsoft.com/office/powerpoint/2010/main" val="305479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EB4CCC-F399-4F30-8064-A97B1E6AA3DC}"/>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3FAC8405-E914-4DA1-BB43-7F4CA2B38AD7}"/>
              </a:ext>
            </a:extLst>
          </p:cNvPr>
          <p:cNvSpPr txBox="1"/>
          <p:nvPr/>
        </p:nvSpPr>
        <p:spPr>
          <a:xfrm>
            <a:off x="2470298" y="-727295"/>
            <a:ext cx="7022045" cy="369332"/>
          </a:xfrm>
          <a:prstGeom prst="rect">
            <a:avLst/>
          </a:prstGeom>
          <a:noFill/>
        </p:spPr>
        <p:txBody>
          <a:bodyPr wrap="square" rtlCol="0">
            <a:spAutoFit/>
          </a:bodyPr>
          <a:lstStyle/>
          <a:p>
            <a:r>
              <a:rPr lang="en-US" dirty="0"/>
              <a:t>MERGING MAN WITH MACHINE THROUGH OUR DNA</a:t>
            </a:r>
          </a:p>
        </p:txBody>
      </p:sp>
      <p:pic>
        <p:nvPicPr>
          <p:cNvPr id="2" name="Picture 1">
            <a:extLst>
              <a:ext uri="{FF2B5EF4-FFF2-40B4-BE49-F238E27FC236}">
                <a16:creationId xmlns:a16="http://schemas.microsoft.com/office/drawing/2014/main" id="{08D22262-C37F-4B0E-8E76-DE5D7EA8D364}"/>
              </a:ext>
            </a:extLst>
          </p:cNvPr>
          <p:cNvPicPr>
            <a:picLocks noChangeAspect="1"/>
          </p:cNvPicPr>
          <p:nvPr/>
        </p:nvPicPr>
        <p:blipFill>
          <a:blip r:embed="rId2"/>
          <a:stretch>
            <a:fillRect/>
          </a:stretch>
        </p:blipFill>
        <p:spPr>
          <a:xfrm>
            <a:off x="1265274" y="-173712"/>
            <a:ext cx="11419367" cy="1031451"/>
          </a:xfrm>
          <a:prstGeom prst="rect">
            <a:avLst/>
          </a:prstGeom>
        </p:spPr>
      </p:pic>
      <p:pic>
        <p:nvPicPr>
          <p:cNvPr id="5" name="Picture 4">
            <a:extLst>
              <a:ext uri="{FF2B5EF4-FFF2-40B4-BE49-F238E27FC236}">
                <a16:creationId xmlns:a16="http://schemas.microsoft.com/office/drawing/2014/main" id="{1A5F1B70-C7F3-412F-88A8-BF2F5EBFCCC0}"/>
              </a:ext>
            </a:extLst>
          </p:cNvPr>
          <p:cNvPicPr>
            <a:picLocks noChangeAspect="1"/>
          </p:cNvPicPr>
          <p:nvPr/>
        </p:nvPicPr>
        <p:blipFill>
          <a:blip r:embed="rId3"/>
          <a:stretch>
            <a:fillRect/>
          </a:stretch>
        </p:blipFill>
        <p:spPr>
          <a:xfrm>
            <a:off x="83858" y="569692"/>
            <a:ext cx="5700254" cy="2633700"/>
          </a:xfrm>
          <a:prstGeom prst="rect">
            <a:avLst/>
          </a:prstGeom>
        </p:spPr>
      </p:pic>
      <p:sp>
        <p:nvSpPr>
          <p:cNvPr id="6" name="TextBox 5">
            <a:extLst>
              <a:ext uri="{FF2B5EF4-FFF2-40B4-BE49-F238E27FC236}">
                <a16:creationId xmlns:a16="http://schemas.microsoft.com/office/drawing/2014/main" id="{79047E2A-6743-4DF9-B45A-BFEAFBCCA722}"/>
              </a:ext>
            </a:extLst>
          </p:cNvPr>
          <p:cNvSpPr txBox="1"/>
          <p:nvPr/>
        </p:nvSpPr>
        <p:spPr>
          <a:xfrm>
            <a:off x="5784112" y="569692"/>
            <a:ext cx="6287386" cy="5386090"/>
          </a:xfrm>
          <a:prstGeom prst="rect">
            <a:avLst/>
          </a:prstGeom>
          <a:noFill/>
        </p:spPr>
        <p:txBody>
          <a:bodyPr wrap="square" rtlCol="0">
            <a:spAutoFit/>
          </a:bodyPr>
          <a:lstStyle/>
          <a:p>
            <a:r>
              <a:rPr lang="en-US" dirty="0"/>
              <a:t>Our DNA is made up of 4 Nucleic acids, adenine, guanine, thymine, &amp; cytosine. In this patent for the mRNA injections it discusses changing our DNA by adding two extra Cytosines. </a:t>
            </a:r>
            <a:br>
              <a:rPr lang="en-US" dirty="0"/>
            </a:br>
            <a:r>
              <a:rPr lang="en-US" dirty="0"/>
              <a:t>Bringing our DNA from “ATCG” to “ATCCCG”.</a:t>
            </a:r>
            <a:br>
              <a:rPr lang="en-US" dirty="0"/>
            </a:br>
            <a:br>
              <a:rPr lang="en-US" dirty="0"/>
            </a:br>
            <a:r>
              <a:rPr lang="en-US" dirty="0"/>
              <a:t>What are the Extra Cytosines for?</a:t>
            </a:r>
            <a:br>
              <a:rPr lang="en-US" dirty="0"/>
            </a:br>
            <a:br>
              <a:rPr lang="en-US" dirty="0"/>
            </a:br>
            <a:r>
              <a:rPr lang="en-US" dirty="0"/>
              <a:t>In the History of Cytosine (Wikipedia)</a:t>
            </a:r>
            <a:br>
              <a:rPr lang="en-US" dirty="0"/>
            </a:br>
            <a:endParaRPr lang="en-US" dirty="0"/>
          </a:p>
          <a:p>
            <a:r>
              <a:rPr lang="en-US" dirty="0"/>
              <a:t>In 1998, cytosine was used in an early demonstration of quantum information processing when Oxford University researchers implemented the Deutsch–</a:t>
            </a:r>
            <a:r>
              <a:rPr lang="en-US" dirty="0" err="1"/>
              <a:t>Jozsa</a:t>
            </a:r>
            <a:r>
              <a:rPr lang="en-US" dirty="0"/>
              <a:t> algorithm on a two qubit nuclear magnetic resonance quantum computer (NMRQC).[6]</a:t>
            </a:r>
          </a:p>
          <a:p>
            <a:endParaRPr lang="en-US" dirty="0"/>
          </a:p>
          <a:p>
            <a:r>
              <a:rPr lang="en-US" sz="2800" dirty="0">
                <a:solidFill>
                  <a:srgbClr val="4DC9EF"/>
                </a:solidFill>
              </a:rPr>
              <a:t>Cytosine is used in quantum computing / Artificial intelligence. </a:t>
            </a:r>
          </a:p>
          <a:p>
            <a:br>
              <a:rPr lang="en-US" dirty="0"/>
            </a:br>
            <a:r>
              <a:rPr lang="en-US" dirty="0"/>
              <a:t> </a:t>
            </a:r>
          </a:p>
        </p:txBody>
      </p:sp>
      <p:sp>
        <p:nvSpPr>
          <p:cNvPr id="7" name="TextBox 6">
            <a:extLst>
              <a:ext uri="{FF2B5EF4-FFF2-40B4-BE49-F238E27FC236}">
                <a16:creationId xmlns:a16="http://schemas.microsoft.com/office/drawing/2014/main" id="{A602FA21-2A1C-4C0A-AE65-53C59421337D}"/>
              </a:ext>
            </a:extLst>
          </p:cNvPr>
          <p:cNvSpPr txBox="1"/>
          <p:nvPr/>
        </p:nvSpPr>
        <p:spPr>
          <a:xfrm>
            <a:off x="120502" y="3412581"/>
            <a:ext cx="3137076" cy="3046988"/>
          </a:xfrm>
          <a:prstGeom prst="rect">
            <a:avLst/>
          </a:prstGeom>
          <a:noFill/>
        </p:spPr>
        <p:txBody>
          <a:bodyPr wrap="square" rtlCol="0">
            <a:spAutoFit/>
          </a:bodyPr>
          <a:lstStyle/>
          <a:p>
            <a:r>
              <a:rPr lang="en-US" sz="1600" dirty="0"/>
              <a:t>Emerging Technologies:</a:t>
            </a:r>
            <a:br>
              <a:rPr lang="en-US" sz="1600" dirty="0"/>
            </a:br>
            <a:r>
              <a:rPr lang="en-US" sz="1600" dirty="0"/>
              <a:t>From Wikipedia discusses a suite of new technologies that are all under the category of transhumanism. </a:t>
            </a:r>
            <a:br>
              <a:rPr lang="en-US" sz="1600" dirty="0"/>
            </a:br>
            <a:br>
              <a:rPr lang="en-US" sz="1600" dirty="0"/>
            </a:br>
            <a:r>
              <a:rPr lang="en-US" sz="1600" dirty="0"/>
              <a:t>-Artificial Intelligence</a:t>
            </a:r>
            <a:br>
              <a:rPr lang="en-US" sz="1600" dirty="0"/>
            </a:br>
            <a:r>
              <a:rPr lang="en-US" sz="1600" dirty="0"/>
              <a:t>-Gene therapy</a:t>
            </a:r>
            <a:br>
              <a:rPr lang="en-US" sz="1600" dirty="0"/>
            </a:br>
            <a:r>
              <a:rPr lang="en-US" sz="1600" dirty="0"/>
              <a:t>-Nanotechnology</a:t>
            </a:r>
            <a:br>
              <a:rPr lang="en-US" sz="1600" dirty="0"/>
            </a:br>
            <a:r>
              <a:rPr lang="en-US" sz="1600" dirty="0"/>
              <a:t>-Blockchain technology</a:t>
            </a:r>
            <a:br>
              <a:rPr lang="en-US" sz="1600" dirty="0"/>
            </a:br>
            <a:r>
              <a:rPr lang="en-US" sz="1600" dirty="0"/>
              <a:t>-Augmented Reality</a:t>
            </a:r>
            <a:br>
              <a:rPr lang="en-US" sz="1600" dirty="0"/>
            </a:br>
            <a:r>
              <a:rPr lang="en-US" sz="1600" dirty="0"/>
              <a:t>-Cancer Vaccines</a:t>
            </a:r>
            <a:br>
              <a:rPr lang="en-US" sz="1600" dirty="0"/>
            </a:br>
            <a:r>
              <a:rPr lang="en-US" sz="1600" dirty="0"/>
              <a:t>-DARPA</a:t>
            </a:r>
          </a:p>
        </p:txBody>
      </p:sp>
      <p:pic>
        <p:nvPicPr>
          <p:cNvPr id="8" name="Picture 7">
            <a:extLst>
              <a:ext uri="{FF2B5EF4-FFF2-40B4-BE49-F238E27FC236}">
                <a16:creationId xmlns:a16="http://schemas.microsoft.com/office/drawing/2014/main" id="{31E250A4-C9FE-455D-BC8A-00AD873ED128}"/>
              </a:ext>
            </a:extLst>
          </p:cNvPr>
          <p:cNvPicPr>
            <a:picLocks noChangeAspect="1"/>
          </p:cNvPicPr>
          <p:nvPr/>
        </p:nvPicPr>
        <p:blipFill>
          <a:blip r:embed="rId4"/>
          <a:stretch>
            <a:fillRect/>
          </a:stretch>
        </p:blipFill>
        <p:spPr>
          <a:xfrm>
            <a:off x="3257578" y="3290307"/>
            <a:ext cx="2496915" cy="3466508"/>
          </a:xfrm>
          <a:prstGeom prst="rect">
            <a:avLst/>
          </a:prstGeom>
        </p:spPr>
      </p:pic>
    </p:spTree>
    <p:extLst>
      <p:ext uri="{BB962C8B-B14F-4D97-AF65-F5344CB8AC3E}">
        <p14:creationId xmlns:p14="http://schemas.microsoft.com/office/powerpoint/2010/main" val="1089670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430303" y="0"/>
            <a:ext cx="8295837" cy="584775"/>
          </a:xfrm>
          <a:prstGeom prst="rect">
            <a:avLst/>
          </a:prstGeom>
          <a:noFill/>
        </p:spPr>
        <p:txBody>
          <a:bodyPr wrap="square" rtlCol="0">
            <a:spAutoFit/>
          </a:bodyPr>
          <a:lstStyle/>
          <a:p>
            <a:r>
              <a:rPr lang="en-US" sz="3200" dirty="0"/>
              <a:t>MEDICAL BODY AREA NETWORKS DEFINED</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5" name="Picture 4">
            <a:extLst>
              <a:ext uri="{FF2B5EF4-FFF2-40B4-BE49-F238E27FC236}">
                <a16:creationId xmlns:a16="http://schemas.microsoft.com/office/drawing/2014/main" id="{3AD8F630-71D8-4E70-A40F-626F53BA162F}"/>
              </a:ext>
            </a:extLst>
          </p:cNvPr>
          <p:cNvPicPr>
            <a:picLocks noChangeAspect="1"/>
          </p:cNvPicPr>
          <p:nvPr/>
        </p:nvPicPr>
        <p:blipFill>
          <a:blip r:embed="rId3"/>
          <a:stretch>
            <a:fillRect/>
          </a:stretch>
        </p:blipFill>
        <p:spPr>
          <a:xfrm>
            <a:off x="7467601" y="3552825"/>
            <a:ext cx="4478384" cy="2712993"/>
          </a:xfrm>
          <a:prstGeom prst="rect">
            <a:avLst/>
          </a:prstGeom>
        </p:spPr>
      </p:pic>
      <p:sp>
        <p:nvSpPr>
          <p:cNvPr id="6" name="TextBox 5">
            <a:extLst>
              <a:ext uri="{FF2B5EF4-FFF2-40B4-BE49-F238E27FC236}">
                <a16:creationId xmlns:a16="http://schemas.microsoft.com/office/drawing/2014/main" id="{27E12297-8CAB-4629-B66B-C7D49AD93664}"/>
              </a:ext>
            </a:extLst>
          </p:cNvPr>
          <p:cNvSpPr txBox="1"/>
          <p:nvPr/>
        </p:nvSpPr>
        <p:spPr>
          <a:xfrm>
            <a:off x="184936" y="708230"/>
            <a:ext cx="7108907" cy="3970318"/>
          </a:xfrm>
          <a:prstGeom prst="rect">
            <a:avLst/>
          </a:prstGeom>
          <a:noFill/>
        </p:spPr>
        <p:txBody>
          <a:bodyPr wrap="square" rtlCol="0">
            <a:spAutoFit/>
          </a:bodyPr>
          <a:lstStyle/>
          <a:p>
            <a:r>
              <a:rPr lang="en-US" sz="1200" dirty="0"/>
              <a:t>MBANs are networks of wireless sensors, often no bigger than a Band-Aid, which can transmit data on a patient's vital health indicators to their doctor or hospital. The FCC mandated the MBAN in 2014. MBAN is a Subset of the WBAN.</a:t>
            </a:r>
          </a:p>
          <a:p>
            <a:endParaRPr lang="en-US" sz="1200" dirty="0"/>
          </a:p>
          <a:p>
            <a:r>
              <a:rPr lang="en-US" sz="1200" dirty="0"/>
              <a:t>The first use of MBANs will likely be in hospitals, but a longer term application could be remote monitoring devices that allow doctors to check on patients at home.\</a:t>
            </a:r>
          </a:p>
          <a:p>
            <a:endParaRPr lang="en-US" sz="1200" dirty="0"/>
          </a:p>
          <a:p>
            <a:r>
              <a:rPr lang="en-US" sz="1200" dirty="0"/>
              <a:t>The networks can potentially alert doctors to problems before the patient’s condition becomes critical, thus avoiding the need for acute intervention.</a:t>
            </a:r>
          </a:p>
          <a:p>
            <a:endParaRPr lang="en-US" sz="1200" dirty="0"/>
          </a:p>
          <a:p>
            <a:r>
              <a:rPr lang="en-US" sz="1200" dirty="0"/>
              <a:t>The technology has more laws allowing it to do whatever it wants to your body than you do. All the regulatory agencies have been very busy creating the legal structure for </a:t>
            </a:r>
            <a:r>
              <a:rPr lang="en-US" sz="1200" dirty="0" err="1"/>
              <a:t>wBAN</a:t>
            </a:r>
            <a:r>
              <a:rPr lang="en-US" sz="1200" dirty="0"/>
              <a:t>, MBAN, Wireless drugging, and patient compliance for many years now. </a:t>
            </a:r>
          </a:p>
          <a:p>
            <a:br>
              <a:rPr lang="en-US" sz="1200" dirty="0"/>
            </a:br>
            <a:r>
              <a:rPr lang="en-US" sz="1200" dirty="0"/>
              <a:t>This is the reason why humans now have mac addresses. Its for this network. We are all patients to this satanic medical system now. It also clearly states that this network follows you to your house. Which is your kill box. </a:t>
            </a:r>
          </a:p>
          <a:p>
            <a:endParaRPr lang="en-US" sz="1200" dirty="0"/>
          </a:p>
          <a:p>
            <a:r>
              <a:rPr lang="en-US" sz="1200" dirty="0"/>
              <a:t>WIRELES BODY AREA NETWORK SOFTWARE OMNET HOW THEY LOG IN AND OUT OF YOUR BODY:</a:t>
            </a:r>
            <a:br>
              <a:rPr lang="en-US" sz="1200" dirty="0"/>
            </a:br>
            <a:r>
              <a:rPr lang="en-US" sz="1200" dirty="0"/>
              <a:t>Hospitals use Medical Body Area Networks and a software called OMNET to report data from human bodies up to the cloud. This was done in hospitals during COVID.</a:t>
            </a:r>
            <a:br>
              <a:rPr lang="en-US" sz="1200" dirty="0"/>
            </a:br>
            <a:endParaRPr lang="en-US" sz="1200" dirty="0"/>
          </a:p>
        </p:txBody>
      </p:sp>
      <p:sp>
        <p:nvSpPr>
          <p:cNvPr id="3" name="TextBox 2">
            <a:extLst>
              <a:ext uri="{FF2B5EF4-FFF2-40B4-BE49-F238E27FC236}">
                <a16:creationId xmlns:a16="http://schemas.microsoft.com/office/drawing/2014/main" id="{70DA3D4E-2A3D-4E66-BDF1-DAC05CAE4244}"/>
              </a:ext>
            </a:extLst>
          </p:cNvPr>
          <p:cNvSpPr txBox="1"/>
          <p:nvPr/>
        </p:nvSpPr>
        <p:spPr>
          <a:xfrm>
            <a:off x="444122" y="4424801"/>
            <a:ext cx="6134100" cy="2092881"/>
          </a:xfrm>
          <a:prstGeom prst="rect">
            <a:avLst/>
          </a:prstGeom>
          <a:noFill/>
        </p:spPr>
        <p:txBody>
          <a:bodyPr wrap="square" rtlCol="0">
            <a:spAutoFit/>
          </a:bodyPr>
          <a:lstStyle/>
          <a:p>
            <a:br>
              <a:rPr lang="en-US" dirty="0"/>
            </a:br>
            <a:r>
              <a:rPr lang="en-US" sz="1400" dirty="0"/>
              <a:t>The MBAN technology will provide a flexible platform for the wireless networking of multiple body transmitters used for the purpose of measuring and recording physiological parameters and other patient information or for performing diagnostic or therapeutic functions, primarily in health care facilities. This platform will enhance patient safety, care and comfort by reducing the need to physically connect sensors to essential monitoring equipment by cables and wires. Our decision herein is the latest in a series of actions to expand the spectrum available for wireless medical use.  FCC Regulations</a:t>
            </a:r>
          </a:p>
        </p:txBody>
      </p:sp>
      <p:pic>
        <p:nvPicPr>
          <p:cNvPr id="7" name="Picture 6">
            <a:extLst>
              <a:ext uri="{FF2B5EF4-FFF2-40B4-BE49-F238E27FC236}">
                <a16:creationId xmlns:a16="http://schemas.microsoft.com/office/drawing/2014/main" id="{82CF133D-D748-4743-B8F2-ECCE305F00BF}"/>
              </a:ext>
            </a:extLst>
          </p:cNvPr>
          <p:cNvPicPr>
            <a:picLocks noChangeAspect="1"/>
          </p:cNvPicPr>
          <p:nvPr/>
        </p:nvPicPr>
        <p:blipFill>
          <a:blip r:embed="rId4"/>
          <a:stretch>
            <a:fillRect/>
          </a:stretch>
        </p:blipFill>
        <p:spPr>
          <a:xfrm>
            <a:off x="7184967" y="666764"/>
            <a:ext cx="4822097" cy="2712993"/>
          </a:xfrm>
          <a:prstGeom prst="rect">
            <a:avLst/>
          </a:prstGeom>
        </p:spPr>
      </p:pic>
    </p:spTree>
    <p:extLst>
      <p:ext uri="{BB962C8B-B14F-4D97-AF65-F5344CB8AC3E}">
        <p14:creationId xmlns:p14="http://schemas.microsoft.com/office/powerpoint/2010/main" val="4151935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3489082" y="0"/>
            <a:ext cx="5494497" cy="584775"/>
          </a:xfrm>
          <a:prstGeom prst="rect">
            <a:avLst/>
          </a:prstGeom>
          <a:noFill/>
        </p:spPr>
        <p:txBody>
          <a:bodyPr wrap="square" rtlCol="0">
            <a:spAutoFit/>
          </a:bodyPr>
          <a:lstStyle/>
          <a:p>
            <a:r>
              <a:rPr lang="en-US" sz="3200" dirty="0"/>
              <a:t>MBANS: HOW THEY WORK</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6" name="TextBox 5">
            <a:extLst>
              <a:ext uri="{FF2B5EF4-FFF2-40B4-BE49-F238E27FC236}">
                <a16:creationId xmlns:a16="http://schemas.microsoft.com/office/drawing/2014/main" id="{27E12297-8CAB-4629-B66B-C7D49AD93664}"/>
              </a:ext>
            </a:extLst>
          </p:cNvPr>
          <p:cNvSpPr txBox="1"/>
          <p:nvPr/>
        </p:nvSpPr>
        <p:spPr>
          <a:xfrm>
            <a:off x="140519" y="666764"/>
            <a:ext cx="4732270" cy="7417415"/>
          </a:xfrm>
          <a:prstGeom prst="rect">
            <a:avLst/>
          </a:prstGeom>
          <a:noFill/>
        </p:spPr>
        <p:txBody>
          <a:bodyPr wrap="square" rtlCol="0">
            <a:spAutoFit/>
          </a:bodyPr>
          <a:lstStyle/>
          <a:p>
            <a:r>
              <a:rPr lang="en-US" sz="1600" dirty="0"/>
              <a:t>FROM:  Frontiers in Sustainable Cities 2022</a:t>
            </a:r>
            <a:br>
              <a:rPr lang="en-US" sz="1600" dirty="0"/>
            </a:br>
            <a:br>
              <a:rPr lang="en-US" sz="1600" dirty="0"/>
            </a:br>
            <a:r>
              <a:rPr lang="en-US" sz="1600" dirty="0"/>
              <a:t>This is a model of a biosensor network using WBANs and WSNs to identify early symptoms and monitor air quality. The patient's wearable device, built using the  IoT module, is equipped with various biosensors. The biosensor nodes are equipped with minimal storage and processing power, and they use the IEEE 802.15.6 protocol to transfer information with the base station (BS). The BS has a powerful Raspberry Pi 4 B computer with Graphical Processing Unit (GPU) capabilities and IoT connectivity. </a:t>
            </a:r>
          </a:p>
          <a:p>
            <a:endParaRPr lang="en-US" sz="1600" dirty="0"/>
          </a:p>
          <a:p>
            <a:r>
              <a:rPr lang="en-US" sz="1600" dirty="0"/>
              <a:t>The whole WBAN database, including all patient information, is stored on an </a:t>
            </a:r>
            <a:r>
              <a:rPr lang="en-US" sz="1600" dirty="0">
                <a:solidFill>
                  <a:srgbClr val="69F0F3"/>
                </a:solidFill>
              </a:rPr>
              <a:t>NVIDIA </a:t>
            </a:r>
            <a:r>
              <a:rPr lang="en-US" sz="1600" dirty="0"/>
              <a:t>128 Core Jetson Nano server computer. Using a smartphone app and IoT connectivity, physicians, medical analysts, and other authorized users can access patients' medical histories stored on a server. </a:t>
            </a:r>
            <a:br>
              <a:rPr lang="en-US" sz="1600" dirty="0"/>
            </a:br>
            <a:br>
              <a:rPr lang="en-US" sz="1600" dirty="0"/>
            </a:br>
            <a:r>
              <a:rPr lang="en-US" sz="1600" dirty="0"/>
              <a:t>The first use of MBANs will likely be in hospitals, but a longer term application could be remote monitoring devices that allow doctors to check on patients at home.</a:t>
            </a:r>
            <a:r>
              <a:rPr lang="en-US" dirty="0"/>
              <a:t> </a:t>
            </a:r>
            <a:endParaRPr lang="en-US" sz="1200" dirty="0"/>
          </a:p>
          <a:p>
            <a:endParaRPr lang="en-US" sz="1200" dirty="0"/>
          </a:p>
          <a:p>
            <a:endParaRPr lang="en-US" dirty="0"/>
          </a:p>
          <a:p>
            <a:br>
              <a:rPr lang="en-US" dirty="0"/>
            </a:br>
            <a:br>
              <a:rPr lang="en-US" dirty="0"/>
            </a:br>
            <a:br>
              <a:rPr lang="en-US" sz="1200" dirty="0"/>
            </a:br>
            <a:endParaRPr lang="en-US" sz="1200" dirty="0"/>
          </a:p>
        </p:txBody>
      </p:sp>
      <p:pic>
        <p:nvPicPr>
          <p:cNvPr id="2" name="Picture 1">
            <a:extLst>
              <a:ext uri="{FF2B5EF4-FFF2-40B4-BE49-F238E27FC236}">
                <a16:creationId xmlns:a16="http://schemas.microsoft.com/office/drawing/2014/main" id="{15CDF8CA-4A38-4993-9EA7-D937F661AB18}"/>
              </a:ext>
            </a:extLst>
          </p:cNvPr>
          <p:cNvPicPr>
            <a:picLocks noChangeAspect="1"/>
          </p:cNvPicPr>
          <p:nvPr/>
        </p:nvPicPr>
        <p:blipFill>
          <a:blip r:embed="rId2"/>
          <a:stretch>
            <a:fillRect/>
          </a:stretch>
        </p:blipFill>
        <p:spPr>
          <a:xfrm>
            <a:off x="4903157" y="666764"/>
            <a:ext cx="7078581" cy="5524472"/>
          </a:xfrm>
          <a:prstGeom prst="rect">
            <a:avLst/>
          </a:prstGeom>
        </p:spPr>
      </p:pic>
    </p:spTree>
    <p:extLst>
      <p:ext uri="{BB962C8B-B14F-4D97-AF65-F5344CB8AC3E}">
        <p14:creationId xmlns:p14="http://schemas.microsoft.com/office/powerpoint/2010/main" val="393211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C62DA24-96D8-416B-AD05-14E54DB47766}"/>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5" name="Picture 14">
            <a:extLst>
              <a:ext uri="{FF2B5EF4-FFF2-40B4-BE49-F238E27FC236}">
                <a16:creationId xmlns:a16="http://schemas.microsoft.com/office/drawing/2014/main" id="{834B21CB-4952-440B-9947-62EC0D7B3259}"/>
              </a:ext>
            </a:extLst>
          </p:cNvPr>
          <p:cNvPicPr>
            <a:picLocks noChangeAspect="1"/>
          </p:cNvPicPr>
          <p:nvPr/>
        </p:nvPicPr>
        <p:blipFill rotWithShape="1">
          <a:blip r:embed="rId2"/>
          <a:srcRect l="1760" t="3718" r="2329" b="1847"/>
          <a:stretch/>
        </p:blipFill>
        <p:spPr>
          <a:xfrm>
            <a:off x="5104263" y="706890"/>
            <a:ext cx="6799010" cy="5165059"/>
          </a:xfrm>
          <a:prstGeom prst="rect">
            <a:avLst/>
          </a:prstGeom>
        </p:spPr>
      </p:pic>
      <p:sp>
        <p:nvSpPr>
          <p:cNvPr id="16" name="Rectangle 15">
            <a:extLst>
              <a:ext uri="{FF2B5EF4-FFF2-40B4-BE49-F238E27FC236}">
                <a16:creationId xmlns:a16="http://schemas.microsoft.com/office/drawing/2014/main" id="{74E5037E-DF6B-4518-A763-FCCB0882C20D}"/>
              </a:ext>
            </a:extLst>
          </p:cNvPr>
          <p:cNvSpPr/>
          <p:nvPr/>
        </p:nvSpPr>
        <p:spPr>
          <a:xfrm>
            <a:off x="288727" y="1181297"/>
            <a:ext cx="4587992" cy="3416320"/>
          </a:xfrm>
          <a:prstGeom prst="rect">
            <a:avLst/>
          </a:prstGeom>
        </p:spPr>
        <p:txBody>
          <a:bodyPr wrap="square">
            <a:spAutoFit/>
          </a:bodyPr>
          <a:lstStyle/>
          <a:p>
            <a:r>
              <a:rPr lang="en-US" dirty="0"/>
              <a:t>Wake Up Radio</a:t>
            </a:r>
            <a:br>
              <a:rPr lang="en-US" dirty="0"/>
            </a:br>
            <a:r>
              <a:rPr lang="en-US" dirty="0"/>
              <a:t>Imagine a receiver in a very low power mode that would, in a magical way, wake up just in time for the data to be received.</a:t>
            </a:r>
            <a:br>
              <a:rPr lang="en-US" dirty="0"/>
            </a:br>
            <a:r>
              <a:rPr lang="en-US" dirty="0"/>
              <a:t>This is what they have designed the biosensors that are inside of our bodies to do.  </a:t>
            </a:r>
            <a:br>
              <a:rPr lang="en-US" dirty="0"/>
            </a:br>
            <a:br>
              <a:rPr lang="en-US" dirty="0"/>
            </a:br>
            <a:r>
              <a:rPr lang="en-US" dirty="0"/>
              <a:t>From:</a:t>
            </a:r>
            <a:br>
              <a:rPr lang="en-US" dirty="0"/>
            </a:br>
            <a:r>
              <a:rPr lang="en-US" dirty="0"/>
              <a:t>Wake-Up Radio – A key component of IoT?</a:t>
            </a:r>
            <a:br>
              <a:rPr lang="en-US" dirty="0"/>
            </a:br>
            <a:r>
              <a:rPr lang="en-US" u="sng" dirty="0">
                <a:hlinkClick r:id="rId3"/>
              </a:rPr>
              <a:t>https://www.ericsson.com/en/blog/2017/12/wake-up-radio--a-key-component-of-iot</a:t>
            </a:r>
            <a:endParaRPr lang="en-US" dirty="0"/>
          </a:p>
          <a:p>
            <a:endParaRPr lang="en-US" dirty="0"/>
          </a:p>
        </p:txBody>
      </p:sp>
      <p:sp>
        <p:nvSpPr>
          <p:cNvPr id="17" name="TextBox 16">
            <a:extLst>
              <a:ext uri="{FF2B5EF4-FFF2-40B4-BE49-F238E27FC236}">
                <a16:creationId xmlns:a16="http://schemas.microsoft.com/office/drawing/2014/main" id="{57A81B2A-BE8A-4EDA-9C26-D9B30C6B2F21}"/>
              </a:ext>
            </a:extLst>
          </p:cNvPr>
          <p:cNvSpPr txBox="1"/>
          <p:nvPr/>
        </p:nvSpPr>
        <p:spPr>
          <a:xfrm>
            <a:off x="-4154905" y="-1531562"/>
            <a:ext cx="857450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rPr>
              <a:t>BIOSENSORS USE WAKE UP RADIO TECHNOLOGY</a:t>
            </a:r>
          </a:p>
        </p:txBody>
      </p:sp>
      <p:pic>
        <p:nvPicPr>
          <p:cNvPr id="18" name="Picture 17">
            <a:extLst>
              <a:ext uri="{FF2B5EF4-FFF2-40B4-BE49-F238E27FC236}">
                <a16:creationId xmlns:a16="http://schemas.microsoft.com/office/drawing/2014/main" id="{F1FA0668-09D2-4A21-AC6A-9680BA9D45B6}"/>
              </a:ext>
            </a:extLst>
          </p:cNvPr>
          <p:cNvPicPr>
            <a:picLocks noChangeAspect="1"/>
          </p:cNvPicPr>
          <p:nvPr/>
        </p:nvPicPr>
        <p:blipFill>
          <a:blip r:embed="rId4"/>
          <a:stretch>
            <a:fillRect/>
          </a:stretch>
        </p:blipFill>
        <p:spPr>
          <a:xfrm>
            <a:off x="1746127" y="0"/>
            <a:ext cx="8699746" cy="755970"/>
          </a:xfrm>
          <a:prstGeom prst="rect">
            <a:avLst/>
          </a:prstGeom>
        </p:spPr>
      </p:pic>
      <p:pic>
        <p:nvPicPr>
          <p:cNvPr id="14" name="Picture 13">
            <a:extLst>
              <a:ext uri="{FF2B5EF4-FFF2-40B4-BE49-F238E27FC236}">
                <a16:creationId xmlns:a16="http://schemas.microsoft.com/office/drawing/2014/main" id="{7CDDE673-7A96-4E11-8391-84373FA59C4A}"/>
              </a:ext>
            </a:extLst>
          </p:cNvPr>
          <p:cNvPicPr>
            <a:picLocks noChangeAspect="1"/>
          </p:cNvPicPr>
          <p:nvPr/>
        </p:nvPicPr>
        <p:blipFill>
          <a:blip r:embed="rId5"/>
          <a:stretch>
            <a:fillRect/>
          </a:stretch>
        </p:blipFill>
        <p:spPr>
          <a:xfrm>
            <a:off x="682289" y="4455591"/>
            <a:ext cx="3607576" cy="2033516"/>
          </a:xfrm>
          <a:prstGeom prst="rect">
            <a:avLst/>
          </a:prstGeom>
        </p:spPr>
      </p:pic>
    </p:spTree>
    <p:extLst>
      <p:ext uri="{BB962C8B-B14F-4D97-AF65-F5344CB8AC3E}">
        <p14:creationId xmlns:p14="http://schemas.microsoft.com/office/powerpoint/2010/main" val="2509492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D94E3-C293-42A9-B96F-2A24011E3C11}"/>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873D3009-77BD-4693-8486-7DFC1D664D4A}"/>
              </a:ext>
            </a:extLst>
          </p:cNvPr>
          <p:cNvSpPr txBox="1"/>
          <p:nvPr/>
        </p:nvSpPr>
        <p:spPr>
          <a:xfrm>
            <a:off x="282422" y="6130562"/>
            <a:ext cx="944880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WE ARE SATURATED IN METAMAT</a:t>
            </a:r>
            <a:r>
              <a:rPr lang="en-US" sz="2000" dirty="0">
                <a:solidFill>
                  <a:prstClr val="white"/>
                </a:solidFill>
                <a:latin typeface="Corbel" panose="020B0503020204020204"/>
              </a:rPr>
              <a:t>ERIALS SINCE THE UPGRADE THAT STARTED IN 2017 WITH THE 4</a:t>
            </a:r>
            <a:r>
              <a:rPr lang="en-US" sz="2000" baseline="30000" dirty="0">
                <a:solidFill>
                  <a:prstClr val="white"/>
                </a:solidFill>
                <a:latin typeface="Corbel" panose="020B0503020204020204"/>
              </a:rPr>
              <a:t>TH</a:t>
            </a:r>
            <a:r>
              <a:rPr lang="en-US" sz="2000" dirty="0">
                <a:solidFill>
                  <a:prstClr val="white"/>
                </a:solidFill>
                <a:latin typeface="Corbel" panose="020B0503020204020204"/>
              </a:rPr>
              <a:t> INDUSTRIAL REVOLUTION CYBER PHYSICAL BACKBONE</a:t>
            </a: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4ABF8096-5DB1-4BF7-9275-838FD0120E91}"/>
              </a:ext>
            </a:extLst>
          </p:cNvPr>
          <p:cNvPicPr>
            <a:picLocks noChangeAspect="1"/>
          </p:cNvPicPr>
          <p:nvPr/>
        </p:nvPicPr>
        <p:blipFill>
          <a:blip r:embed="rId2"/>
          <a:stretch>
            <a:fillRect/>
          </a:stretch>
        </p:blipFill>
        <p:spPr>
          <a:xfrm>
            <a:off x="1431618" y="-2845"/>
            <a:ext cx="8699746" cy="755970"/>
          </a:xfrm>
          <a:prstGeom prst="rect">
            <a:avLst/>
          </a:prstGeom>
        </p:spPr>
      </p:pic>
      <p:pic>
        <p:nvPicPr>
          <p:cNvPr id="5" name="Picture 4">
            <a:extLst>
              <a:ext uri="{FF2B5EF4-FFF2-40B4-BE49-F238E27FC236}">
                <a16:creationId xmlns:a16="http://schemas.microsoft.com/office/drawing/2014/main" id="{CB91F1D0-C00C-4F6F-A354-DDFEBD23417B}"/>
              </a:ext>
            </a:extLst>
          </p:cNvPr>
          <p:cNvPicPr>
            <a:picLocks noChangeAspect="1"/>
          </p:cNvPicPr>
          <p:nvPr/>
        </p:nvPicPr>
        <p:blipFill>
          <a:blip r:embed="rId3"/>
          <a:stretch>
            <a:fillRect/>
          </a:stretch>
        </p:blipFill>
        <p:spPr>
          <a:xfrm>
            <a:off x="6063913" y="575497"/>
            <a:ext cx="6128087" cy="4939156"/>
          </a:xfrm>
          <a:prstGeom prst="rect">
            <a:avLst/>
          </a:prstGeom>
        </p:spPr>
      </p:pic>
      <p:sp>
        <p:nvSpPr>
          <p:cNvPr id="6" name="Rectangle 5">
            <a:extLst>
              <a:ext uri="{FF2B5EF4-FFF2-40B4-BE49-F238E27FC236}">
                <a16:creationId xmlns:a16="http://schemas.microsoft.com/office/drawing/2014/main" id="{FA1D1EA3-BB07-4826-AF81-1B8D6ABA48E1}"/>
              </a:ext>
            </a:extLst>
          </p:cNvPr>
          <p:cNvSpPr/>
          <p:nvPr/>
        </p:nvSpPr>
        <p:spPr>
          <a:xfrm>
            <a:off x="282422" y="575497"/>
            <a:ext cx="5499069" cy="6463308"/>
          </a:xfrm>
          <a:prstGeom prst="rect">
            <a:avLst/>
          </a:prstGeom>
        </p:spPr>
        <p:txBody>
          <a:bodyPr wrap="square">
            <a:spAutoFit/>
          </a:bodyPr>
          <a:lstStyle/>
          <a:p>
            <a:r>
              <a:rPr lang="en-US" dirty="0"/>
              <a:t>Software Defined Metamaterials  are the suite of nanoscale technologies that operate in the terahertz frequency range.</a:t>
            </a:r>
          </a:p>
          <a:p>
            <a:br>
              <a:rPr lang="en-US" dirty="0"/>
            </a:br>
            <a:r>
              <a:rPr lang="en-US" dirty="0"/>
              <a:t>METAMATERIALS enable  electromagnetic control over electromagnetic waves in fields such as imaging, radar, or wireless communications. </a:t>
            </a:r>
            <a:br>
              <a:rPr lang="en-US" dirty="0"/>
            </a:br>
            <a:br>
              <a:rPr lang="en-US" dirty="0"/>
            </a:br>
            <a:r>
              <a:rPr lang="en-US" dirty="0"/>
              <a:t>Metamaterials and their two-dimensional analogues, </a:t>
            </a:r>
            <a:r>
              <a:rPr lang="en-US" dirty="0" err="1"/>
              <a:t>metasurfaces</a:t>
            </a:r>
            <a:r>
              <a:rPr lang="en-US" dirty="0"/>
              <a:t> have powerful control over electromagnetic waves from microwave to visible range and  can become programmable.</a:t>
            </a:r>
            <a:br>
              <a:rPr lang="en-US" dirty="0"/>
            </a:br>
            <a:br>
              <a:rPr lang="en-US" dirty="0"/>
            </a:br>
            <a:r>
              <a:rPr lang="en-US" dirty="0"/>
              <a:t>Programmable metamaterials may not only host multiple EM functionalities that can be chosen or combined through simple software directives, but also be provided with means to adapt to the environment or communicate with other metamaterials, thereby enabling a myriad of applications in sensing, imaging, or communications.</a:t>
            </a:r>
            <a:br>
              <a:rPr lang="en-US" dirty="0"/>
            </a:br>
            <a:endParaRPr lang="en-US" dirty="0"/>
          </a:p>
          <a:p>
            <a:endParaRPr lang="en-US" dirty="0"/>
          </a:p>
          <a:p>
            <a:endParaRPr lang="en-US" dirty="0"/>
          </a:p>
        </p:txBody>
      </p:sp>
    </p:spTree>
    <p:extLst>
      <p:ext uri="{BB962C8B-B14F-4D97-AF65-F5344CB8AC3E}">
        <p14:creationId xmlns:p14="http://schemas.microsoft.com/office/powerpoint/2010/main" val="3179855084"/>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20253</TotalTime>
  <Words>3877</Words>
  <Application>Microsoft Office PowerPoint</Application>
  <PresentationFormat>Widescreen</PresentationFormat>
  <Paragraphs>153</Paragraphs>
  <Slides>26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Corbel</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WBAN- The Evil Web to Ensnare Humanity</vt:lpstr>
      <vt:lpstr>ABOUT OUR EMF PROTECTION PRODUCTS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327</cp:revision>
  <dcterms:created xsi:type="dcterms:W3CDTF">2022-12-08T09:33:17Z</dcterms:created>
  <dcterms:modified xsi:type="dcterms:W3CDTF">2024-04-05T13:37:30Z</dcterms:modified>
</cp:coreProperties>
</file>