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22" r:id="rId2"/>
    <p:sldId id="453" r:id="rId3"/>
    <p:sldId id="576" r:id="rId4"/>
    <p:sldId id="379" r:id="rId5"/>
    <p:sldId id="561" r:id="rId6"/>
    <p:sldId id="596" r:id="rId7"/>
    <p:sldId id="556" r:id="rId8"/>
    <p:sldId id="600" r:id="rId9"/>
    <p:sldId id="619" r:id="rId10"/>
    <p:sldId id="602" r:id="rId11"/>
    <p:sldId id="621" r:id="rId12"/>
    <p:sldId id="603" r:id="rId13"/>
    <p:sldId id="622" r:id="rId14"/>
    <p:sldId id="601" r:id="rId15"/>
    <p:sldId id="609" r:id="rId16"/>
    <p:sldId id="591" r:id="rId17"/>
    <p:sldId id="590" r:id="rId18"/>
    <p:sldId id="593" r:id="rId19"/>
    <p:sldId id="587" r:id="rId20"/>
    <p:sldId id="588" r:id="rId21"/>
    <p:sldId id="604" r:id="rId22"/>
    <p:sldId id="605" r:id="rId23"/>
    <p:sldId id="606" r:id="rId24"/>
    <p:sldId id="607" r:id="rId25"/>
    <p:sldId id="594" r:id="rId26"/>
    <p:sldId id="597" r:id="rId27"/>
    <p:sldId id="460" r:id="rId28"/>
    <p:sldId id="461" r:id="rId29"/>
    <p:sldId id="43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9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76" autoAdjust="0"/>
    <p:restoredTop sz="94660"/>
  </p:normalViewPr>
  <p:slideViewPr>
    <p:cSldViewPr snapToGrid="0">
      <p:cViewPr>
        <p:scale>
          <a:sx n="90" d="100"/>
          <a:sy n="90"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115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447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61625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738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4272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3822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9731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793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880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9053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869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9822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388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5601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289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5222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2754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4/5/2024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195055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braininitiative.nih.gov/about/overview"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onlinelibrary.wiley.com/doi/10.1002/aelm.20220087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www.researchgate.net/publication/350732597_A_digital_nervous_system_aiming_toward_personalized_IoT_healthcare?_tp=eyJjb250ZXh0Ijp7ImZpcnN0UGFnZSI6Il9kaXJlY3QiLCJwYWdlIjoiX2RpcmVjdCJ9fQ" TargetMode="Externa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link.springer.com/article/10.1007/s12243-021-00844-0"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publication/369305190_Mitigating_and_Responding_to_Cognitive_Warfare"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www.ericsson.com/en/blog/2017/12/wake-up-radio--a-key-component-of-iot"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8B3DE-632C-413B-B514-B65D8D8B3D3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526C16-2A49-4499-B470-73CE1D585436}"/>
              </a:ext>
            </a:extLst>
          </p:cNvPr>
          <p:cNvSpPr txBox="1"/>
          <p:nvPr/>
        </p:nvSpPr>
        <p:spPr>
          <a:xfrm>
            <a:off x="2414715" y="-1801559"/>
            <a:ext cx="11595500" cy="1107996"/>
          </a:xfrm>
          <a:prstGeom prst="rect">
            <a:avLst/>
          </a:prstGeom>
          <a:noFill/>
          <a:effectLst>
            <a:glow rad="660400">
              <a:schemeClr val="bg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FFC000"/>
                </a:solidFill>
                <a:latin typeface="Corbel" panose="020B0503020204020204"/>
              </a:rPr>
              <a:t>MK ULTRA FOR THE MASSES</a:t>
            </a:r>
            <a:endParaRPr kumimoji="0" lang="en-US" sz="6600" b="1" i="0" u="none" strike="noStrike" kern="1200" cap="none" spc="0" normalizeH="0" baseline="0" noProof="0" dirty="0">
              <a:ln>
                <a:noFill/>
              </a:ln>
              <a:solidFill>
                <a:srgbClr val="FFC000"/>
              </a:solidFill>
              <a:effectLst/>
              <a:uLnTx/>
              <a:uFillTx/>
              <a:latin typeface="Corbel" panose="020B0503020204020204"/>
            </a:endParaRPr>
          </a:p>
        </p:txBody>
      </p:sp>
      <p:pic>
        <p:nvPicPr>
          <p:cNvPr id="6" name="Picture 5">
            <a:extLst>
              <a:ext uri="{FF2B5EF4-FFF2-40B4-BE49-F238E27FC236}">
                <a16:creationId xmlns:a16="http://schemas.microsoft.com/office/drawing/2014/main" id="{16C4A1DA-56A2-4552-8ABF-E07F587F3DF4}"/>
              </a:ext>
            </a:extLst>
          </p:cNvPr>
          <p:cNvPicPr>
            <a:picLocks noChangeAspect="1"/>
          </p:cNvPicPr>
          <p:nvPr/>
        </p:nvPicPr>
        <p:blipFill>
          <a:blip r:embed="rId3"/>
          <a:stretch>
            <a:fillRect/>
          </a:stretch>
        </p:blipFill>
        <p:spPr>
          <a:xfrm>
            <a:off x="7649497" y="5247535"/>
            <a:ext cx="5750953" cy="2629273"/>
          </a:xfrm>
          <a:prstGeom prst="rect">
            <a:avLst/>
          </a:prstGeom>
          <a:effectLst>
            <a:glow rad="127000">
              <a:schemeClr val="bg1"/>
            </a:glow>
          </a:effectLst>
        </p:spPr>
      </p:pic>
      <p:pic>
        <p:nvPicPr>
          <p:cNvPr id="8" name="Picture 7">
            <a:extLst>
              <a:ext uri="{FF2B5EF4-FFF2-40B4-BE49-F238E27FC236}">
                <a16:creationId xmlns:a16="http://schemas.microsoft.com/office/drawing/2014/main" id="{1365C379-82CB-4FC4-8E51-434EEB000A50}"/>
              </a:ext>
            </a:extLst>
          </p:cNvPr>
          <p:cNvPicPr>
            <a:picLocks noChangeAspect="1"/>
          </p:cNvPicPr>
          <p:nvPr/>
        </p:nvPicPr>
        <p:blipFill>
          <a:blip r:embed="rId4"/>
          <a:stretch>
            <a:fillRect/>
          </a:stretch>
        </p:blipFill>
        <p:spPr>
          <a:xfrm>
            <a:off x="-962526" y="2053284"/>
            <a:ext cx="17217189" cy="3397022"/>
          </a:xfrm>
          <a:prstGeom prst="rect">
            <a:avLst/>
          </a:prstGeom>
          <a:effectLst>
            <a:glow rad="127000">
              <a:schemeClr val="bg1"/>
            </a:glow>
          </a:effectLst>
        </p:spPr>
      </p:pic>
      <p:pic>
        <p:nvPicPr>
          <p:cNvPr id="9" name="Picture 8">
            <a:extLst>
              <a:ext uri="{FF2B5EF4-FFF2-40B4-BE49-F238E27FC236}">
                <a16:creationId xmlns:a16="http://schemas.microsoft.com/office/drawing/2014/main" id="{F9C74DBA-7D73-41B2-8469-79DC46CBBBF4}"/>
              </a:ext>
            </a:extLst>
          </p:cNvPr>
          <p:cNvPicPr>
            <a:picLocks noChangeAspect="1"/>
          </p:cNvPicPr>
          <p:nvPr/>
        </p:nvPicPr>
        <p:blipFill>
          <a:blip r:embed="rId5"/>
          <a:stretch>
            <a:fillRect/>
          </a:stretch>
        </p:blipFill>
        <p:spPr>
          <a:xfrm>
            <a:off x="0" y="3877460"/>
            <a:ext cx="11802979" cy="1774090"/>
          </a:xfrm>
          <a:prstGeom prst="rect">
            <a:avLst/>
          </a:prstGeom>
          <a:effectLst>
            <a:glow rad="127000">
              <a:schemeClr val="bg1"/>
            </a:glow>
          </a:effectLst>
        </p:spPr>
      </p:pic>
    </p:spTree>
    <p:extLst>
      <p:ext uri="{BB962C8B-B14F-4D97-AF65-F5344CB8AC3E}">
        <p14:creationId xmlns:p14="http://schemas.microsoft.com/office/powerpoint/2010/main" val="1679531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2509284" y="-1281992"/>
            <a:ext cx="13928651" cy="584775"/>
          </a:xfrm>
          <a:prstGeom prst="rect">
            <a:avLst/>
          </a:prstGeom>
          <a:noFill/>
        </p:spPr>
        <p:txBody>
          <a:bodyPr wrap="square" rtlCol="0">
            <a:spAutoFit/>
          </a:bodyPr>
          <a:lstStyle/>
          <a:p>
            <a:r>
              <a:rPr lang="en-US" sz="3200" dirty="0"/>
              <a:t>BRAIN INITIATIVE AND GRAPHENE FLAGSHIP BOTH LAUNCHED IN 2013</a:t>
            </a:r>
          </a:p>
        </p:txBody>
      </p:sp>
      <p:sp>
        <p:nvSpPr>
          <p:cNvPr id="5" name="TextBox 4">
            <a:extLst>
              <a:ext uri="{FF2B5EF4-FFF2-40B4-BE49-F238E27FC236}">
                <a16:creationId xmlns:a16="http://schemas.microsoft.com/office/drawing/2014/main" id="{648A9903-C016-4A8C-B411-D5BCF97F599F}"/>
              </a:ext>
            </a:extLst>
          </p:cNvPr>
          <p:cNvSpPr txBox="1"/>
          <p:nvPr/>
        </p:nvSpPr>
        <p:spPr>
          <a:xfrm>
            <a:off x="249334" y="2385592"/>
            <a:ext cx="5128592" cy="4185761"/>
          </a:xfrm>
          <a:prstGeom prst="rect">
            <a:avLst/>
          </a:prstGeom>
          <a:noFill/>
        </p:spPr>
        <p:txBody>
          <a:bodyPr wrap="square" rtlCol="0">
            <a:spAutoFit/>
          </a:bodyPr>
          <a:lstStyle/>
          <a:p>
            <a:r>
              <a:rPr lang="en-US" sz="1400" dirty="0"/>
              <a:t>The Brain Initiative: (Launched in 2013 Barack Obama)</a:t>
            </a:r>
            <a:br>
              <a:rPr lang="en-US" sz="1400" dirty="0"/>
            </a:br>
            <a:br>
              <a:rPr lang="en-US" sz="1400" dirty="0"/>
            </a:br>
            <a:r>
              <a:rPr lang="en-US" sz="1400" dirty="0"/>
              <a:t>The</a:t>
            </a:r>
            <a:r>
              <a:rPr lang="en-US" sz="1400" i="1" dirty="0"/>
              <a:t> Brain Research Through Advancing Innovative Neurotechnologies</a:t>
            </a:r>
            <a:r>
              <a:rPr lang="en-US" sz="1400" dirty="0"/>
              <a:t>® Initiative, or The BRAIN Initiative®, is a partnership between Federal and non-Federal partners with a common goal of accelerating the development of innovative neurotechnologies. Through the application and dissemination of these scientific advancements, researchers will be able to produce a revolutionary new dynamic picture of the brain that, for the first time, shows how individual cells and complex neural circuits interact in both time and space. </a:t>
            </a:r>
            <a:br>
              <a:rPr lang="en-US" sz="1400" dirty="0"/>
            </a:br>
            <a:br>
              <a:rPr lang="en-US" sz="1400" dirty="0"/>
            </a:br>
            <a:r>
              <a:rPr lang="en-US" sz="1400" dirty="0"/>
              <a:t>The endeavor brings together neuroscientists with nanotechnology specialists and materials engineers to solve issues such as applying electrical stimulus to very small groups of neurons, which may make it possible to treat brain conditions with vastly improved precision.</a:t>
            </a:r>
            <a:br>
              <a:rPr lang="en-US" sz="1400" dirty="0"/>
            </a:br>
            <a:br>
              <a:rPr lang="en-US" sz="1400" dirty="0"/>
            </a:br>
            <a:r>
              <a:rPr lang="en-US" sz="1400" u="sng" dirty="0">
                <a:hlinkClick r:id="rId2"/>
              </a:rPr>
              <a:t>https://braininitiative.nih.gov/about/overview</a:t>
            </a:r>
            <a:r>
              <a:rPr lang="en-US" sz="1400" dirty="0"/>
              <a:t> </a:t>
            </a:r>
          </a:p>
        </p:txBody>
      </p:sp>
      <p:pic>
        <p:nvPicPr>
          <p:cNvPr id="6" name="Picture 5">
            <a:extLst>
              <a:ext uri="{FF2B5EF4-FFF2-40B4-BE49-F238E27FC236}">
                <a16:creationId xmlns:a16="http://schemas.microsoft.com/office/drawing/2014/main" id="{C21D5ECE-F153-453B-8E4F-5AD43A7BFF20}"/>
              </a:ext>
            </a:extLst>
          </p:cNvPr>
          <p:cNvPicPr>
            <a:picLocks noChangeAspect="1"/>
          </p:cNvPicPr>
          <p:nvPr/>
        </p:nvPicPr>
        <p:blipFill>
          <a:blip r:embed="rId3"/>
          <a:stretch>
            <a:fillRect/>
          </a:stretch>
        </p:blipFill>
        <p:spPr>
          <a:xfrm>
            <a:off x="618793" y="562212"/>
            <a:ext cx="3612718" cy="1552835"/>
          </a:xfrm>
          <a:prstGeom prst="rect">
            <a:avLst/>
          </a:prstGeom>
        </p:spPr>
      </p:pic>
      <p:pic>
        <p:nvPicPr>
          <p:cNvPr id="9" name="Picture 8">
            <a:extLst>
              <a:ext uri="{FF2B5EF4-FFF2-40B4-BE49-F238E27FC236}">
                <a16:creationId xmlns:a16="http://schemas.microsoft.com/office/drawing/2014/main" id="{D166D107-1910-44FD-B8B2-8600C9E31285}"/>
              </a:ext>
            </a:extLst>
          </p:cNvPr>
          <p:cNvPicPr>
            <a:picLocks noChangeAspect="1"/>
          </p:cNvPicPr>
          <p:nvPr/>
        </p:nvPicPr>
        <p:blipFill rotWithShape="1">
          <a:blip r:embed="rId4"/>
          <a:srcRect t="3914" b="16117"/>
          <a:stretch/>
        </p:blipFill>
        <p:spPr>
          <a:xfrm>
            <a:off x="6814077" y="562213"/>
            <a:ext cx="3156860" cy="1743752"/>
          </a:xfrm>
          <a:prstGeom prst="rect">
            <a:avLst/>
          </a:prstGeom>
        </p:spPr>
      </p:pic>
      <p:sp>
        <p:nvSpPr>
          <p:cNvPr id="10" name="TextBox 9">
            <a:extLst>
              <a:ext uri="{FF2B5EF4-FFF2-40B4-BE49-F238E27FC236}">
                <a16:creationId xmlns:a16="http://schemas.microsoft.com/office/drawing/2014/main" id="{96B1840E-C343-4D1E-BBDF-12DC48C92C1A}"/>
              </a:ext>
            </a:extLst>
          </p:cNvPr>
          <p:cNvSpPr txBox="1"/>
          <p:nvPr/>
        </p:nvSpPr>
        <p:spPr>
          <a:xfrm>
            <a:off x="5480107" y="2385592"/>
            <a:ext cx="5824800" cy="4462760"/>
          </a:xfrm>
          <a:prstGeom prst="rect">
            <a:avLst/>
          </a:prstGeom>
          <a:noFill/>
        </p:spPr>
        <p:txBody>
          <a:bodyPr wrap="square" rtlCol="0">
            <a:spAutoFit/>
          </a:bodyPr>
          <a:lstStyle/>
          <a:p>
            <a:r>
              <a:rPr lang="en-US" sz="1400" dirty="0"/>
              <a:t>Graphene Flagship Launched in 2013 by the EU</a:t>
            </a:r>
            <a:br>
              <a:rPr lang="en-US" sz="1400" dirty="0"/>
            </a:br>
            <a:br>
              <a:rPr lang="en-US" sz="1400" dirty="0"/>
            </a:br>
            <a:r>
              <a:rPr lang="en-US" sz="1400" dirty="0"/>
              <a:t>It is one of Europe's biggest ever research initiatives, gathering more than 170 academic and industrial partners from 22 countries, all exploring different aspects of graphene and related materials.</a:t>
            </a:r>
            <a:br>
              <a:rPr lang="en-US" sz="1400" dirty="0"/>
            </a:br>
            <a:br>
              <a:rPr lang="en-US" sz="1400" dirty="0"/>
            </a:br>
            <a:r>
              <a:rPr lang="en-US" sz="1400" dirty="0" err="1"/>
              <a:t>Graphene</a:t>
            </a:r>
            <a:r>
              <a:rPr lang="en-US" sz="1400" dirty="0"/>
              <a:t> Flagship spin-off INBRAIN </a:t>
            </a:r>
            <a:r>
              <a:rPr lang="en-US" sz="1400" dirty="0" err="1"/>
              <a:t>Neuroelectronics</a:t>
            </a:r>
            <a:r>
              <a:rPr lang="en-US" sz="1400" dirty="0"/>
              <a:t> develops intelligent </a:t>
            </a:r>
            <a:r>
              <a:rPr lang="en-US" sz="1400" b="1" dirty="0">
                <a:solidFill>
                  <a:srgbClr val="00B0F0"/>
                </a:solidFill>
              </a:rPr>
              <a:t>graphene-based neural implants </a:t>
            </a:r>
            <a:r>
              <a:rPr lang="en-US" sz="1400" dirty="0"/>
              <a:t>for </a:t>
            </a:r>
            <a:r>
              <a:rPr lang="en-US" sz="1400" dirty="0" err="1"/>
              <a:t>personalised</a:t>
            </a:r>
            <a:r>
              <a:rPr lang="en-US" sz="1400" dirty="0"/>
              <a:t> therapies in brain disorders.</a:t>
            </a:r>
            <a:br>
              <a:rPr lang="en-US" sz="1400" dirty="0"/>
            </a:br>
            <a:endParaRPr lang="en-US" sz="1400" dirty="0"/>
          </a:p>
          <a:p>
            <a:r>
              <a:rPr lang="en-US" sz="1400" dirty="0"/>
              <a:t>INBRAIN </a:t>
            </a:r>
            <a:r>
              <a:rPr lang="en-US" sz="1400" dirty="0" err="1"/>
              <a:t>Neuroelectronics</a:t>
            </a:r>
            <a:r>
              <a:rPr lang="en-US" sz="1400" dirty="0"/>
              <a:t> is a spin-off company of Graphene Flagship partners the Catalan Institute of Nanoscience and Nanotechnology (ICN2) and ICREA, Spain. It was established in 2019, at the intersection between MedTech, </a:t>
            </a:r>
            <a:r>
              <a:rPr lang="en-US" sz="1400" dirty="0" err="1"/>
              <a:t>DeepTech</a:t>
            </a:r>
            <a:r>
              <a:rPr lang="en-US" sz="1400" dirty="0"/>
              <a:t> and Digital Health, with a mission to decode brain signals to devise medical solutions for patients with epilepsy, Parkinson’s disease and other neurological disorders. The company designs </a:t>
            </a:r>
            <a:r>
              <a:rPr lang="en-US" sz="1400" b="1" dirty="0">
                <a:solidFill>
                  <a:srgbClr val="00B0F0"/>
                </a:solidFill>
              </a:rPr>
              <a:t>small implantable brain intelligent systems, with the ability to interpret brain signals with unprecedented high fidelity, producing a therapeutic response adapted to the clinical condition of each specific patient.</a:t>
            </a:r>
            <a:br>
              <a:rPr lang="en-US" b="1" dirty="0">
                <a:solidFill>
                  <a:srgbClr val="00B0F0"/>
                </a:solidFill>
              </a:rPr>
            </a:br>
            <a:endParaRPr lang="en-US" b="1" dirty="0">
              <a:solidFill>
                <a:srgbClr val="00B0F0"/>
              </a:solidFill>
            </a:endParaRPr>
          </a:p>
        </p:txBody>
      </p:sp>
      <p:pic>
        <p:nvPicPr>
          <p:cNvPr id="7" name="Picture 6">
            <a:extLst>
              <a:ext uri="{FF2B5EF4-FFF2-40B4-BE49-F238E27FC236}">
                <a16:creationId xmlns:a16="http://schemas.microsoft.com/office/drawing/2014/main" id="{DD45428E-FE21-4462-8C57-C1E74D9A03EC}"/>
              </a:ext>
            </a:extLst>
          </p:cNvPr>
          <p:cNvPicPr>
            <a:picLocks noChangeAspect="1"/>
          </p:cNvPicPr>
          <p:nvPr/>
        </p:nvPicPr>
        <p:blipFill>
          <a:blip r:embed="rId5"/>
          <a:stretch>
            <a:fillRect/>
          </a:stretch>
        </p:blipFill>
        <p:spPr>
          <a:xfrm>
            <a:off x="499731" y="-10173"/>
            <a:ext cx="12192000" cy="744187"/>
          </a:xfrm>
          <a:prstGeom prst="rect">
            <a:avLst/>
          </a:prstGeom>
        </p:spPr>
      </p:pic>
    </p:spTree>
    <p:extLst>
      <p:ext uri="{BB962C8B-B14F-4D97-AF65-F5344CB8AC3E}">
        <p14:creationId xmlns:p14="http://schemas.microsoft.com/office/powerpoint/2010/main" val="220329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2986350" y="-77038"/>
            <a:ext cx="6735165" cy="584775"/>
          </a:xfrm>
          <a:prstGeom prst="rect">
            <a:avLst/>
          </a:prstGeom>
          <a:noFill/>
        </p:spPr>
        <p:txBody>
          <a:bodyPr wrap="square" rtlCol="0">
            <a:spAutoFit/>
          </a:bodyPr>
          <a:lstStyle/>
          <a:p>
            <a:r>
              <a:rPr lang="en-US" sz="3200" dirty="0"/>
              <a:t>BRAIN INTERFACE TECHNOLOGY</a:t>
            </a:r>
          </a:p>
        </p:txBody>
      </p:sp>
      <p:sp>
        <p:nvSpPr>
          <p:cNvPr id="2" name="TextBox 1">
            <a:extLst>
              <a:ext uri="{FF2B5EF4-FFF2-40B4-BE49-F238E27FC236}">
                <a16:creationId xmlns:a16="http://schemas.microsoft.com/office/drawing/2014/main" id="{19B118D4-70DB-4995-999F-6D1639BEED41}"/>
              </a:ext>
            </a:extLst>
          </p:cNvPr>
          <p:cNvSpPr txBox="1"/>
          <p:nvPr/>
        </p:nvSpPr>
        <p:spPr>
          <a:xfrm>
            <a:off x="6202017" y="3736299"/>
            <a:ext cx="5815054" cy="3046988"/>
          </a:xfrm>
          <a:prstGeom prst="rect">
            <a:avLst/>
          </a:prstGeom>
          <a:noFill/>
        </p:spPr>
        <p:txBody>
          <a:bodyPr wrap="square" rtlCol="0">
            <a:spAutoFit/>
          </a:bodyPr>
          <a:lstStyle/>
          <a:p>
            <a:r>
              <a:rPr lang="en-US" dirty="0" err="1"/>
              <a:t>BrainNet</a:t>
            </a:r>
            <a:r>
              <a:rPr lang="en-US" dirty="0"/>
              <a:t>: A Multi-Person Brain-to-Brain Interface for Direct Collaboration Between Brains 2019</a:t>
            </a:r>
            <a:br>
              <a:rPr lang="en-US" dirty="0"/>
            </a:br>
            <a:br>
              <a:rPr lang="en-US" sz="1200" dirty="0"/>
            </a:br>
            <a:r>
              <a:rPr lang="en-US" sz="1200" dirty="0"/>
              <a:t>“We present </a:t>
            </a:r>
            <a:r>
              <a:rPr lang="en-US" sz="1200" dirty="0" err="1"/>
              <a:t>BrainNet</a:t>
            </a:r>
            <a:r>
              <a:rPr lang="en-US" sz="1200" dirty="0"/>
              <a:t> which, to our knowledge, is the first multi-person non-invasive direct brain-to-brain interface for collaborative problem solving. The interface combines electroencephalography (EEG) to record brain signals and transcranial magnetic stimulation (TMS) to deliver information noninvasively to the brain. The interface allows three human subjects to collaborate and solve a task using direct brain-to-brain communication. Two of the three subjects are designated as “Senders” whose brain signals are decoded using real-time EEG data analysis. The decoding process extracts each Sender’s decision about whether to rotate a block in a Tetris-like game before it is dropped to fill a line. The Senders’ decisions are transmitted via the Internet to the brain of a third subject, the “Receiver,” who cannot see the game screen. The Senders’ decisions are delivered to the Receiver’s brain via magnetic stimulation of the occipital cortex. </a:t>
            </a:r>
            <a:br>
              <a:rPr lang="en-US" sz="1200" dirty="0"/>
            </a:br>
            <a:endParaRPr lang="en-US" sz="1200" dirty="0"/>
          </a:p>
        </p:txBody>
      </p:sp>
      <p:pic>
        <p:nvPicPr>
          <p:cNvPr id="3" name="Picture 2">
            <a:extLst>
              <a:ext uri="{FF2B5EF4-FFF2-40B4-BE49-F238E27FC236}">
                <a16:creationId xmlns:a16="http://schemas.microsoft.com/office/drawing/2014/main" id="{995E4DC1-4747-4C0E-B1AF-79A42B3AE0F6}"/>
              </a:ext>
            </a:extLst>
          </p:cNvPr>
          <p:cNvPicPr>
            <a:picLocks noChangeAspect="1"/>
          </p:cNvPicPr>
          <p:nvPr/>
        </p:nvPicPr>
        <p:blipFill>
          <a:blip r:embed="rId2"/>
          <a:stretch>
            <a:fillRect/>
          </a:stretch>
        </p:blipFill>
        <p:spPr>
          <a:xfrm>
            <a:off x="6353932" y="1120484"/>
            <a:ext cx="4092548" cy="2566259"/>
          </a:xfrm>
          <a:prstGeom prst="rect">
            <a:avLst/>
          </a:prstGeom>
        </p:spPr>
      </p:pic>
      <p:sp>
        <p:nvSpPr>
          <p:cNvPr id="5" name="TextBox 4">
            <a:extLst>
              <a:ext uri="{FF2B5EF4-FFF2-40B4-BE49-F238E27FC236}">
                <a16:creationId xmlns:a16="http://schemas.microsoft.com/office/drawing/2014/main" id="{648A9903-C016-4A8C-B411-D5BCF97F599F}"/>
              </a:ext>
            </a:extLst>
          </p:cNvPr>
          <p:cNvSpPr txBox="1"/>
          <p:nvPr/>
        </p:nvSpPr>
        <p:spPr>
          <a:xfrm>
            <a:off x="233431" y="3702301"/>
            <a:ext cx="5128592" cy="2893100"/>
          </a:xfrm>
          <a:prstGeom prst="rect">
            <a:avLst/>
          </a:prstGeom>
          <a:noFill/>
        </p:spPr>
        <p:txBody>
          <a:bodyPr wrap="square" rtlCol="0">
            <a:spAutoFit/>
          </a:bodyPr>
          <a:lstStyle/>
          <a:p>
            <a:r>
              <a:rPr lang="en-US" sz="1400" dirty="0"/>
              <a:t>A brain–computer interface (BCI), sometimes called a brain–machine interface (BMI) or </a:t>
            </a:r>
            <a:r>
              <a:rPr lang="en-US" sz="1400" dirty="0" err="1"/>
              <a:t>smartbrain</a:t>
            </a:r>
            <a:r>
              <a:rPr lang="en-US" sz="1400" dirty="0"/>
              <a:t>, is a direct communication pathway between the brain's electrical activity and an external device, most commonly a computer or robotic limb. BCIs are often directed at researching, mapping, assisting, augmenting, or repairing human cognitive or sensory-motor functions. They are often conceptualized as a human–machine interface that skips the intermediary component of the physical movement of body parts, although they also raise the possibility of the erasure of the discreteness of brain and machine. Implementations of BCIs range from non-invasive (EEG, MEG, MRI) and partially invasive (</a:t>
            </a:r>
            <a:r>
              <a:rPr lang="en-US" sz="1400" dirty="0" err="1"/>
              <a:t>ECoG</a:t>
            </a:r>
            <a:r>
              <a:rPr lang="en-US" sz="1400" dirty="0"/>
              <a:t> and endovascular) to invasive (microelectrode array), based on how close electrodes get to brain tissue.</a:t>
            </a:r>
          </a:p>
        </p:txBody>
      </p:sp>
      <p:sp>
        <p:nvSpPr>
          <p:cNvPr id="7" name="TextBox 6">
            <a:extLst>
              <a:ext uri="{FF2B5EF4-FFF2-40B4-BE49-F238E27FC236}">
                <a16:creationId xmlns:a16="http://schemas.microsoft.com/office/drawing/2014/main" id="{583F2811-08F7-43D1-97FE-6C363813C4F9}"/>
              </a:ext>
            </a:extLst>
          </p:cNvPr>
          <p:cNvSpPr txBox="1"/>
          <p:nvPr/>
        </p:nvSpPr>
        <p:spPr>
          <a:xfrm>
            <a:off x="576854" y="626115"/>
            <a:ext cx="4441745" cy="369332"/>
          </a:xfrm>
          <a:prstGeom prst="rect">
            <a:avLst/>
          </a:prstGeom>
          <a:noFill/>
        </p:spPr>
        <p:txBody>
          <a:bodyPr wrap="square" rtlCol="0">
            <a:spAutoFit/>
          </a:bodyPr>
          <a:lstStyle/>
          <a:p>
            <a:r>
              <a:rPr lang="en-US" dirty="0"/>
              <a:t>BRAIN COMPUTER INTERFACE (BCI)</a:t>
            </a:r>
          </a:p>
        </p:txBody>
      </p:sp>
      <p:sp>
        <p:nvSpPr>
          <p:cNvPr id="10" name="TextBox 9">
            <a:extLst>
              <a:ext uri="{FF2B5EF4-FFF2-40B4-BE49-F238E27FC236}">
                <a16:creationId xmlns:a16="http://schemas.microsoft.com/office/drawing/2014/main" id="{A4E37D91-BE06-4AA4-BB62-7165ADE9C0CF}"/>
              </a:ext>
            </a:extLst>
          </p:cNvPr>
          <p:cNvSpPr txBox="1"/>
          <p:nvPr/>
        </p:nvSpPr>
        <p:spPr>
          <a:xfrm>
            <a:off x="6476626" y="666764"/>
            <a:ext cx="4441745" cy="369332"/>
          </a:xfrm>
          <a:prstGeom prst="rect">
            <a:avLst/>
          </a:prstGeom>
          <a:noFill/>
        </p:spPr>
        <p:txBody>
          <a:bodyPr wrap="square" rtlCol="0">
            <a:spAutoFit/>
          </a:bodyPr>
          <a:lstStyle/>
          <a:p>
            <a:r>
              <a:rPr lang="en-US" dirty="0"/>
              <a:t>BRAIN TO BRAIN INTERFACE (B2B)</a:t>
            </a:r>
          </a:p>
        </p:txBody>
      </p:sp>
      <p:pic>
        <p:nvPicPr>
          <p:cNvPr id="8" name="Picture 7">
            <a:extLst>
              <a:ext uri="{FF2B5EF4-FFF2-40B4-BE49-F238E27FC236}">
                <a16:creationId xmlns:a16="http://schemas.microsoft.com/office/drawing/2014/main" id="{B8B29DAE-A423-417B-9760-4AD92870CC64}"/>
              </a:ext>
            </a:extLst>
          </p:cNvPr>
          <p:cNvPicPr>
            <a:picLocks noChangeAspect="1"/>
          </p:cNvPicPr>
          <p:nvPr/>
        </p:nvPicPr>
        <p:blipFill rotWithShape="1">
          <a:blip r:embed="rId3"/>
          <a:srcRect l="10038"/>
          <a:stretch/>
        </p:blipFill>
        <p:spPr>
          <a:xfrm>
            <a:off x="456721" y="1089025"/>
            <a:ext cx="4104295" cy="2597718"/>
          </a:xfrm>
          <a:prstGeom prst="rect">
            <a:avLst/>
          </a:prstGeom>
        </p:spPr>
      </p:pic>
    </p:spTree>
    <p:extLst>
      <p:ext uri="{BB962C8B-B14F-4D97-AF65-F5344CB8AC3E}">
        <p14:creationId xmlns:p14="http://schemas.microsoft.com/office/powerpoint/2010/main" val="294481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679655" y="38467"/>
            <a:ext cx="10832689" cy="584775"/>
          </a:xfrm>
          <a:prstGeom prst="rect">
            <a:avLst/>
          </a:prstGeom>
          <a:noFill/>
        </p:spPr>
        <p:txBody>
          <a:bodyPr wrap="square" rtlCol="0">
            <a:spAutoFit/>
          </a:bodyPr>
          <a:lstStyle/>
          <a:p>
            <a:r>
              <a:rPr lang="en-US" sz="3200" dirty="0"/>
              <a:t>MIND READING TECHNOLOGY VIA NEURAL INTERFACES</a:t>
            </a:r>
          </a:p>
        </p:txBody>
      </p:sp>
      <p:pic>
        <p:nvPicPr>
          <p:cNvPr id="2" name="Picture 1">
            <a:extLst>
              <a:ext uri="{FF2B5EF4-FFF2-40B4-BE49-F238E27FC236}">
                <a16:creationId xmlns:a16="http://schemas.microsoft.com/office/drawing/2014/main" id="{98F474CC-6BF1-439B-88AC-3C4B5A8F98A0}"/>
              </a:ext>
            </a:extLst>
          </p:cNvPr>
          <p:cNvPicPr>
            <a:picLocks noChangeAspect="1"/>
          </p:cNvPicPr>
          <p:nvPr/>
        </p:nvPicPr>
        <p:blipFill>
          <a:blip r:embed="rId2"/>
          <a:stretch>
            <a:fillRect/>
          </a:stretch>
        </p:blipFill>
        <p:spPr>
          <a:xfrm>
            <a:off x="140805" y="673853"/>
            <a:ext cx="3612864" cy="2386479"/>
          </a:xfrm>
          <a:prstGeom prst="rect">
            <a:avLst/>
          </a:prstGeom>
        </p:spPr>
      </p:pic>
      <p:pic>
        <p:nvPicPr>
          <p:cNvPr id="3" name="Picture 2">
            <a:extLst>
              <a:ext uri="{FF2B5EF4-FFF2-40B4-BE49-F238E27FC236}">
                <a16:creationId xmlns:a16="http://schemas.microsoft.com/office/drawing/2014/main" id="{5C856CB7-1DF7-43D0-969B-10592C5D4263}"/>
              </a:ext>
            </a:extLst>
          </p:cNvPr>
          <p:cNvPicPr>
            <a:picLocks noChangeAspect="1"/>
          </p:cNvPicPr>
          <p:nvPr/>
        </p:nvPicPr>
        <p:blipFill>
          <a:blip r:embed="rId3"/>
          <a:stretch>
            <a:fillRect/>
          </a:stretch>
        </p:blipFill>
        <p:spPr>
          <a:xfrm>
            <a:off x="140805" y="3590933"/>
            <a:ext cx="3569685" cy="2600303"/>
          </a:xfrm>
          <a:prstGeom prst="rect">
            <a:avLst/>
          </a:prstGeom>
        </p:spPr>
      </p:pic>
      <p:sp>
        <p:nvSpPr>
          <p:cNvPr id="5" name="TextBox 4">
            <a:extLst>
              <a:ext uri="{FF2B5EF4-FFF2-40B4-BE49-F238E27FC236}">
                <a16:creationId xmlns:a16="http://schemas.microsoft.com/office/drawing/2014/main" id="{436C4A17-1D11-49B9-842B-5130C4099401}"/>
              </a:ext>
            </a:extLst>
          </p:cNvPr>
          <p:cNvSpPr txBox="1"/>
          <p:nvPr/>
        </p:nvSpPr>
        <p:spPr>
          <a:xfrm>
            <a:off x="4059305" y="637570"/>
            <a:ext cx="6902245" cy="2769989"/>
          </a:xfrm>
          <a:prstGeom prst="rect">
            <a:avLst/>
          </a:prstGeom>
          <a:noFill/>
        </p:spPr>
        <p:txBody>
          <a:bodyPr wrap="square" rtlCol="0">
            <a:spAutoFit/>
          </a:bodyPr>
          <a:lstStyle/>
          <a:p>
            <a:r>
              <a:rPr lang="en-US" sz="1200" b="1" dirty="0"/>
              <a:t>From: The differences between Artificial and Biological Neural Networks</a:t>
            </a:r>
            <a:br>
              <a:rPr lang="en-US" sz="1200" b="1" dirty="0"/>
            </a:br>
            <a:br>
              <a:rPr lang="en-US" sz="1200" b="1" dirty="0"/>
            </a:br>
            <a:r>
              <a:rPr lang="en-US" sz="1200" dirty="0"/>
              <a:t>The idea behind </a:t>
            </a:r>
            <a:r>
              <a:rPr lang="en-US" sz="1200" dirty="0" err="1"/>
              <a:t>perceptrons</a:t>
            </a:r>
            <a:r>
              <a:rPr lang="en-US" sz="1200" dirty="0"/>
              <a:t> (the predecessors to artificial neurons) is that </a:t>
            </a:r>
            <a:r>
              <a:rPr lang="en-US" sz="1200" b="1" dirty="0">
                <a:solidFill>
                  <a:srgbClr val="00B0F0"/>
                </a:solidFill>
              </a:rPr>
              <a:t>it is possible to mimic certain parts of neurons, such as dendrites, cell bodies and axons </a:t>
            </a:r>
            <a:r>
              <a:rPr lang="en-US" sz="1200" dirty="0"/>
              <a:t>using simplified mathematical models of what limited knowledge we have on their inner workings: </a:t>
            </a:r>
            <a:r>
              <a:rPr lang="en-US" sz="1200" b="1" dirty="0">
                <a:solidFill>
                  <a:srgbClr val="00B0F0"/>
                </a:solidFill>
              </a:rPr>
              <a:t>signals can be received from dendrites, and sent down the axon once enough signals were received.</a:t>
            </a:r>
            <a:r>
              <a:rPr lang="en-US" sz="1200" dirty="0"/>
              <a:t> This outgoing signal can then be used as another input for other neurons, repeating the process. Some signals are more important than others and can trigger some neurons to fire easier. Connections can become stronger or weaker, new connections can appear while others can cease to exist. We can mimic most of this process by coming up with a function that receives a list of weighted input signals and outputs some kind of signal if the sum of these weighted inputs reach a certain bias. Note that this simplified model does not mimic neither the creation nor the destruction of connections (dendrites or axons) between neurons, and ignores signal timing. However, this restricted model alone is powerful enough to work with simple classification tasks.</a:t>
            </a:r>
            <a:br>
              <a:rPr lang="en-US" dirty="0"/>
            </a:br>
            <a:endParaRPr lang="en-US" dirty="0"/>
          </a:p>
        </p:txBody>
      </p:sp>
      <p:sp>
        <p:nvSpPr>
          <p:cNvPr id="6" name="TextBox 5">
            <a:extLst>
              <a:ext uri="{FF2B5EF4-FFF2-40B4-BE49-F238E27FC236}">
                <a16:creationId xmlns:a16="http://schemas.microsoft.com/office/drawing/2014/main" id="{EA142DA1-E1FE-4FA7-86B2-A25ABDC726B2}"/>
              </a:ext>
            </a:extLst>
          </p:cNvPr>
          <p:cNvSpPr txBox="1"/>
          <p:nvPr/>
        </p:nvSpPr>
        <p:spPr>
          <a:xfrm>
            <a:off x="73742" y="3205059"/>
            <a:ext cx="4321278" cy="369332"/>
          </a:xfrm>
          <a:prstGeom prst="rect">
            <a:avLst/>
          </a:prstGeom>
          <a:noFill/>
        </p:spPr>
        <p:txBody>
          <a:bodyPr wrap="square" rtlCol="0">
            <a:spAutoFit/>
          </a:bodyPr>
          <a:lstStyle/>
          <a:p>
            <a:r>
              <a:rPr lang="en-US" dirty="0"/>
              <a:t>Biological Neuron and Artificial Neuron</a:t>
            </a:r>
          </a:p>
        </p:txBody>
      </p:sp>
      <p:sp>
        <p:nvSpPr>
          <p:cNvPr id="7" name="TextBox 6">
            <a:extLst>
              <a:ext uri="{FF2B5EF4-FFF2-40B4-BE49-F238E27FC236}">
                <a16:creationId xmlns:a16="http://schemas.microsoft.com/office/drawing/2014/main" id="{F09A31EA-B2C6-4E4D-872A-0DD8EF143F13}"/>
              </a:ext>
            </a:extLst>
          </p:cNvPr>
          <p:cNvSpPr txBox="1"/>
          <p:nvPr/>
        </p:nvSpPr>
        <p:spPr>
          <a:xfrm>
            <a:off x="4016126" y="3205059"/>
            <a:ext cx="7388942" cy="4339650"/>
          </a:xfrm>
          <a:prstGeom prst="rect">
            <a:avLst/>
          </a:prstGeom>
          <a:noFill/>
        </p:spPr>
        <p:txBody>
          <a:bodyPr wrap="square" rtlCol="0">
            <a:spAutoFit/>
          </a:bodyPr>
          <a:lstStyle/>
          <a:p>
            <a:r>
              <a:rPr lang="en-US" dirty="0"/>
              <a:t>Mind Reading Technology Via Neural Interfaces</a:t>
            </a:r>
            <a:br>
              <a:rPr lang="en-US" dirty="0"/>
            </a:br>
            <a:br>
              <a:rPr lang="en-US" dirty="0"/>
            </a:br>
            <a:r>
              <a:rPr lang="en-US" dirty="0"/>
              <a:t>From: </a:t>
            </a:r>
            <a:r>
              <a:rPr lang="en-US" b="1" dirty="0"/>
              <a:t>Neural Interfaces, The Game Changer Of Wireless Interaction</a:t>
            </a:r>
          </a:p>
          <a:p>
            <a:br>
              <a:rPr lang="en-US" sz="1200" dirty="0"/>
            </a:br>
            <a:r>
              <a:rPr lang="en-US" sz="1200" dirty="0"/>
              <a:t>Arrival Of Neural Interfaces</a:t>
            </a:r>
          </a:p>
          <a:p>
            <a:r>
              <a:rPr lang="en-US" sz="1200" dirty="0"/>
              <a:t>Neural interfaces had already arrived and it offers the potential to support a wide range of activities in a wide range of settings. Mudra, for example, has created an Apple Watch band that </a:t>
            </a:r>
            <a:r>
              <a:rPr lang="en-US" sz="1200" dirty="0">
                <a:solidFill>
                  <a:srgbClr val="00B0F0"/>
                </a:solidFill>
              </a:rPr>
              <a:t>allows users to interact with the device simply by moving their fingers — or thinking about moving their fingers</a:t>
            </a:r>
            <a:r>
              <a:rPr lang="en-US" sz="1200" dirty="0"/>
              <a:t>. That means someone using the device can listen to music or make phone calls without having to stop what they’re doing… </a:t>
            </a:r>
          </a:p>
          <a:p>
            <a:r>
              <a:rPr lang="en-US" sz="1200" dirty="0">
                <a:solidFill>
                  <a:srgbClr val="00B0F0"/>
                </a:solidFill>
              </a:rPr>
              <a:t>Think of this technology as using your fingers, voice, or eyes to control a computer or play a game</a:t>
            </a:r>
            <a:r>
              <a:rPr lang="en-US" sz="1200" dirty="0"/>
              <a:t>. It sounds like science fiction, but it’s becoming more real by the day thanks to a few companies developing </a:t>
            </a:r>
            <a:r>
              <a:rPr lang="en-US" sz="1200" dirty="0">
                <a:solidFill>
                  <a:srgbClr val="00B0F0"/>
                </a:solidFill>
              </a:rPr>
              <a:t>technology that detects neural activity and converts those measurements into signals computers can understand.</a:t>
            </a:r>
          </a:p>
          <a:p>
            <a:r>
              <a:rPr lang="en-US" sz="1200" dirty="0"/>
              <a:t> </a:t>
            </a:r>
          </a:p>
          <a:p>
            <a:r>
              <a:rPr lang="en-US" sz="1200" dirty="0"/>
              <a:t>NextMind’s Journey In Neural Interfaces</a:t>
            </a:r>
          </a:p>
          <a:p>
            <a:r>
              <a:rPr lang="en-US" sz="1200" dirty="0"/>
              <a:t>One of those companies, NextMind, has been shipping its version of the </a:t>
            </a:r>
            <a:r>
              <a:rPr lang="en-US" sz="1200" dirty="0">
                <a:solidFill>
                  <a:srgbClr val="00B0F0"/>
                </a:solidFill>
              </a:rPr>
              <a:t>mind-reading technology </a:t>
            </a:r>
            <a:r>
              <a:rPr lang="en-US" sz="1200" dirty="0"/>
              <a:t>to developers for over a year. First unveiled at CES in Las Vegas, the company’s neural interface is a black circle that can read brain waves when strapped to the back of a user’s head.</a:t>
            </a:r>
            <a:br>
              <a:rPr lang="en-US" sz="1200" dirty="0"/>
            </a:br>
            <a:br>
              <a:rPr lang="en-US" dirty="0"/>
            </a:br>
            <a:endParaRPr lang="en-US" dirty="0"/>
          </a:p>
          <a:p>
            <a:endParaRPr lang="en-US" dirty="0"/>
          </a:p>
        </p:txBody>
      </p:sp>
    </p:spTree>
    <p:extLst>
      <p:ext uri="{BB962C8B-B14F-4D97-AF65-F5344CB8AC3E}">
        <p14:creationId xmlns:p14="http://schemas.microsoft.com/office/powerpoint/2010/main" val="425919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3234081" y="66760"/>
            <a:ext cx="7446079" cy="1077218"/>
          </a:xfrm>
          <a:prstGeom prst="rect">
            <a:avLst/>
          </a:prstGeom>
          <a:noFill/>
        </p:spPr>
        <p:txBody>
          <a:bodyPr wrap="square" rtlCol="0">
            <a:spAutoFit/>
          </a:bodyPr>
          <a:lstStyle/>
          <a:p>
            <a:r>
              <a:rPr lang="en-US" sz="3200" dirty="0"/>
              <a:t>PATENT FOR MIND CONTROL DEVICE</a:t>
            </a:r>
          </a:p>
          <a:p>
            <a:endParaRPr lang="en-US" sz="3200" dirty="0"/>
          </a:p>
        </p:txBody>
      </p:sp>
      <p:sp>
        <p:nvSpPr>
          <p:cNvPr id="2" name="TextBox 1">
            <a:extLst>
              <a:ext uri="{FF2B5EF4-FFF2-40B4-BE49-F238E27FC236}">
                <a16:creationId xmlns:a16="http://schemas.microsoft.com/office/drawing/2014/main" id="{007F8658-BE7A-4A34-A8C7-895FAE1AAA09}"/>
              </a:ext>
            </a:extLst>
          </p:cNvPr>
          <p:cNvSpPr txBox="1"/>
          <p:nvPr/>
        </p:nvSpPr>
        <p:spPr>
          <a:xfrm>
            <a:off x="5086086" y="856454"/>
            <a:ext cx="7022690" cy="5355312"/>
          </a:xfrm>
          <a:prstGeom prst="rect">
            <a:avLst/>
          </a:prstGeom>
          <a:noFill/>
        </p:spPr>
        <p:txBody>
          <a:bodyPr wrap="square" rtlCol="0">
            <a:spAutoFit/>
          </a:bodyPr>
          <a:lstStyle/>
          <a:p>
            <a:r>
              <a:rPr lang="en-US" b="1" dirty="0"/>
              <a:t>Mind control system for human interfaces</a:t>
            </a:r>
            <a:br>
              <a:rPr lang="en-US" b="1" dirty="0"/>
            </a:br>
            <a:br>
              <a:rPr lang="en-US" b="1" dirty="0"/>
            </a:br>
            <a:br>
              <a:rPr lang="en-US" b="1" dirty="0"/>
            </a:br>
            <a:r>
              <a:rPr lang="en-US" dirty="0"/>
              <a:t>Abstract</a:t>
            </a:r>
            <a:endParaRPr lang="en-US" b="1" dirty="0"/>
          </a:p>
          <a:p>
            <a:r>
              <a:rPr lang="en-US" dirty="0"/>
              <a:t>The present invention relates to </a:t>
            </a:r>
            <a:r>
              <a:rPr lang="en-US" b="1" dirty="0">
                <a:solidFill>
                  <a:srgbClr val="00B0F0"/>
                </a:solidFill>
              </a:rPr>
              <a:t>a mind control system for controlling a human using a brain wave map and a genetic map. </a:t>
            </a:r>
            <a:r>
              <a:rPr lang="en-US" dirty="0"/>
              <a:t>According to the present invention, the mind control system comprises: a nano-electronic chip (NEC) inserted or </a:t>
            </a:r>
            <a:r>
              <a:rPr lang="en-US" dirty="0">
                <a:solidFill>
                  <a:srgbClr val="00B0F0"/>
                </a:solidFill>
              </a:rPr>
              <a:t>attached to a human body to transmit and receive a wireless signal; </a:t>
            </a:r>
            <a:r>
              <a:rPr lang="en-US" dirty="0"/>
              <a:t>at least one </a:t>
            </a:r>
            <a:r>
              <a:rPr lang="en-US" dirty="0">
                <a:solidFill>
                  <a:srgbClr val="00B0F0"/>
                </a:solidFill>
              </a:rPr>
              <a:t>nano-biosensor</a:t>
            </a:r>
            <a:r>
              <a:rPr lang="en-US" dirty="0"/>
              <a:t> (NBS) for transmitting an electrical signal generated from the NEC to nerve cells and human cells, and embedded or connected to the NEC for sensing biometric information; and a main super computer (MSC) for transmitting the wireless signal to the NEC to </a:t>
            </a:r>
            <a:r>
              <a:rPr lang="en-US" dirty="0">
                <a:solidFill>
                  <a:srgbClr val="00B0F0"/>
                </a:solidFill>
              </a:rPr>
              <a:t>arbitrarily control the nerve cells and genes of the human body, and also used in wired Internet</a:t>
            </a:r>
            <a:r>
              <a:rPr lang="en-US" dirty="0"/>
              <a:t>. According to the present invention, </a:t>
            </a:r>
            <a:r>
              <a:rPr lang="en-US" dirty="0">
                <a:solidFill>
                  <a:srgbClr val="00B0F0"/>
                </a:solidFill>
              </a:rPr>
              <a:t>a cranial nerve can be controlled such that the physically handicapped can perform an intended action</a:t>
            </a:r>
            <a:r>
              <a:rPr lang="en-US" dirty="0"/>
              <a:t>. Also, the mind control system of the present invention is expected to be used for a trading means and a financial transaction including confirmation of personal identification.</a:t>
            </a:r>
          </a:p>
        </p:txBody>
      </p:sp>
      <p:pic>
        <p:nvPicPr>
          <p:cNvPr id="3" name="Picture 2">
            <a:extLst>
              <a:ext uri="{FF2B5EF4-FFF2-40B4-BE49-F238E27FC236}">
                <a16:creationId xmlns:a16="http://schemas.microsoft.com/office/drawing/2014/main" id="{906261B5-B1D5-48EE-8CD1-96CD0FD18731}"/>
              </a:ext>
            </a:extLst>
          </p:cNvPr>
          <p:cNvPicPr>
            <a:picLocks noChangeAspect="1"/>
          </p:cNvPicPr>
          <p:nvPr/>
        </p:nvPicPr>
        <p:blipFill>
          <a:blip r:embed="rId2"/>
          <a:stretch>
            <a:fillRect/>
          </a:stretch>
        </p:blipFill>
        <p:spPr>
          <a:xfrm>
            <a:off x="702150" y="3656900"/>
            <a:ext cx="3821894" cy="3016873"/>
          </a:xfrm>
          <a:prstGeom prst="rect">
            <a:avLst/>
          </a:prstGeom>
        </p:spPr>
      </p:pic>
      <p:pic>
        <p:nvPicPr>
          <p:cNvPr id="5" name="Picture 4">
            <a:extLst>
              <a:ext uri="{FF2B5EF4-FFF2-40B4-BE49-F238E27FC236}">
                <a16:creationId xmlns:a16="http://schemas.microsoft.com/office/drawing/2014/main" id="{655A10E5-21BA-4108-B171-361FBC0418F6}"/>
              </a:ext>
            </a:extLst>
          </p:cNvPr>
          <p:cNvPicPr>
            <a:picLocks noChangeAspect="1"/>
          </p:cNvPicPr>
          <p:nvPr/>
        </p:nvPicPr>
        <p:blipFill>
          <a:blip r:embed="rId3"/>
          <a:stretch>
            <a:fillRect/>
          </a:stretch>
        </p:blipFill>
        <p:spPr>
          <a:xfrm>
            <a:off x="-973434" y="259348"/>
            <a:ext cx="6027963" cy="5348873"/>
          </a:xfrm>
          <a:prstGeom prst="rect">
            <a:avLst/>
          </a:prstGeom>
        </p:spPr>
      </p:pic>
    </p:spTree>
    <p:extLst>
      <p:ext uri="{BB962C8B-B14F-4D97-AF65-F5344CB8AC3E}">
        <p14:creationId xmlns:p14="http://schemas.microsoft.com/office/powerpoint/2010/main" val="218641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3419488" y="81989"/>
            <a:ext cx="5110902" cy="584775"/>
          </a:xfrm>
          <a:prstGeom prst="rect">
            <a:avLst/>
          </a:prstGeom>
          <a:noFill/>
        </p:spPr>
        <p:txBody>
          <a:bodyPr wrap="square" rtlCol="0">
            <a:spAutoFit/>
          </a:bodyPr>
          <a:lstStyle/>
          <a:p>
            <a:r>
              <a:rPr lang="en-US" sz="3200" dirty="0"/>
              <a:t>INTERNET OF BEHAVIORS</a:t>
            </a:r>
          </a:p>
        </p:txBody>
      </p:sp>
      <p:pic>
        <p:nvPicPr>
          <p:cNvPr id="2" name="Picture 1">
            <a:extLst>
              <a:ext uri="{FF2B5EF4-FFF2-40B4-BE49-F238E27FC236}">
                <a16:creationId xmlns:a16="http://schemas.microsoft.com/office/drawing/2014/main" id="{633AA845-B53E-49CA-8874-669C7B1AD821}"/>
              </a:ext>
            </a:extLst>
          </p:cNvPr>
          <p:cNvPicPr>
            <a:picLocks noChangeAspect="1"/>
          </p:cNvPicPr>
          <p:nvPr/>
        </p:nvPicPr>
        <p:blipFill>
          <a:blip r:embed="rId2"/>
          <a:stretch>
            <a:fillRect/>
          </a:stretch>
        </p:blipFill>
        <p:spPr>
          <a:xfrm>
            <a:off x="266752" y="374376"/>
            <a:ext cx="2619375" cy="1743075"/>
          </a:xfrm>
          <a:prstGeom prst="rect">
            <a:avLst/>
          </a:prstGeom>
        </p:spPr>
      </p:pic>
      <p:sp>
        <p:nvSpPr>
          <p:cNvPr id="3" name="TextBox 2">
            <a:extLst>
              <a:ext uri="{FF2B5EF4-FFF2-40B4-BE49-F238E27FC236}">
                <a16:creationId xmlns:a16="http://schemas.microsoft.com/office/drawing/2014/main" id="{456A43AE-0B27-49F3-89EB-1B64AC5EBE19}"/>
              </a:ext>
            </a:extLst>
          </p:cNvPr>
          <p:cNvSpPr txBox="1"/>
          <p:nvPr/>
        </p:nvSpPr>
        <p:spPr>
          <a:xfrm>
            <a:off x="212114" y="1867093"/>
            <a:ext cx="2728649" cy="5047536"/>
          </a:xfrm>
          <a:prstGeom prst="rect">
            <a:avLst/>
          </a:prstGeom>
          <a:noFill/>
        </p:spPr>
        <p:txBody>
          <a:bodyPr wrap="square" rtlCol="0">
            <a:spAutoFit/>
          </a:bodyPr>
          <a:lstStyle/>
          <a:p>
            <a:br>
              <a:rPr lang="en-US" dirty="0"/>
            </a:br>
            <a:br>
              <a:rPr lang="en-US" dirty="0"/>
            </a:br>
            <a:r>
              <a:rPr lang="en-US" sz="1400" dirty="0"/>
              <a:t>By 2023, 40% of the population will be tracked digitally to influence behavior's. According to Gartner’s annual technology trend report, more than 3.5 billion people will be directly impacted by the Internet of Behavior's (IoB). IoB will be a prevalent reality pushing digital boundaries and challenging what it means to be a human in a digital world.</a:t>
            </a:r>
            <a:br>
              <a:rPr lang="en-US" sz="1400" dirty="0"/>
            </a:br>
            <a:br>
              <a:rPr lang="en-US" sz="1400" dirty="0"/>
            </a:br>
            <a:r>
              <a:rPr lang="en-US" sz="1400" dirty="0"/>
              <a:t>-Gartner Top Strategic Predictions For 2020 And Beyond</a:t>
            </a:r>
            <a:br>
              <a:rPr lang="en-US" dirty="0"/>
            </a:br>
            <a:br>
              <a:rPr lang="en-US" dirty="0"/>
            </a:br>
            <a:br>
              <a:rPr lang="en-US" dirty="0"/>
            </a:br>
            <a:br>
              <a:rPr lang="en-US" dirty="0"/>
            </a:br>
            <a:br>
              <a:rPr lang="en-US" dirty="0"/>
            </a:br>
            <a:endParaRPr lang="en-US" dirty="0"/>
          </a:p>
        </p:txBody>
      </p:sp>
      <p:sp>
        <p:nvSpPr>
          <p:cNvPr id="5" name="TextBox 4">
            <a:extLst>
              <a:ext uri="{FF2B5EF4-FFF2-40B4-BE49-F238E27FC236}">
                <a16:creationId xmlns:a16="http://schemas.microsoft.com/office/drawing/2014/main" id="{576B1588-33AD-40DB-A764-20F6A6550ADC}"/>
              </a:ext>
            </a:extLst>
          </p:cNvPr>
          <p:cNvSpPr txBox="1"/>
          <p:nvPr/>
        </p:nvSpPr>
        <p:spPr>
          <a:xfrm>
            <a:off x="3140242" y="666764"/>
            <a:ext cx="8873540" cy="6001643"/>
          </a:xfrm>
          <a:prstGeom prst="rect">
            <a:avLst/>
          </a:prstGeom>
          <a:noFill/>
        </p:spPr>
        <p:txBody>
          <a:bodyPr wrap="square" rtlCol="0">
            <a:spAutoFit/>
          </a:bodyPr>
          <a:lstStyle/>
          <a:p>
            <a:r>
              <a:rPr lang="en-US" sz="1600" b="1" u="sng" dirty="0"/>
              <a:t>The Internet Of Behavior Is The Next Trend To Watch- Forbes</a:t>
            </a:r>
            <a:br>
              <a:rPr lang="en-US" sz="1600" dirty="0"/>
            </a:br>
            <a:r>
              <a:rPr lang="en-US" sz="1600" dirty="0"/>
              <a:t>IoB is a system that uses sensors and other technologies to monitor, analyze and predict human behavior. It combines artificial intelligence (AI), machine learning (ML), big data analytics, cloud computing, Internet of Things (IoT) devices, mobile applications, wearable devices, augmented reality (AR), virtual reality (VR), robotics automation systems and more into one comprehensive platform for collecting behavioral data from individuals or groups. The collected data can then be used for various purposes such as predictive analytics or automated decision-making processes.</a:t>
            </a:r>
            <a:br>
              <a:rPr lang="en-US" sz="1600" dirty="0"/>
            </a:br>
            <a:br>
              <a:rPr lang="en-US" sz="1600" dirty="0"/>
            </a:br>
            <a:r>
              <a:rPr lang="en-US" sz="1600" dirty="0"/>
              <a:t>IoB is a revolutionary technology that enables the monitoring, control and modeling of human behavior. It combines the power of the technologies mentioned above to provide an unprecedented level of insight into how people interact with their environment. IoB has been used in various industries such as healthcare, retail, finance, education, transportation and more.</a:t>
            </a:r>
          </a:p>
          <a:p>
            <a:endParaRPr lang="en-US" sz="1600" dirty="0"/>
          </a:p>
          <a:p>
            <a:r>
              <a:rPr lang="en-US" sz="1600" dirty="0"/>
              <a:t>IoB works by connecting devices to each other through networks or protocols like Bluetooth Low Energy (BLE). This connection allows for real-time data exchange between different systems, which can then be analyzed using AI algorithms.</a:t>
            </a:r>
            <a:br>
              <a:rPr lang="en-US" sz="1600" dirty="0"/>
            </a:br>
            <a:br>
              <a:rPr lang="en-US" sz="1600" dirty="0"/>
            </a:br>
            <a:r>
              <a:rPr lang="en-US" sz="1600" dirty="0"/>
              <a:t>In order for IoB systems to work effectively, they must utilize several technologies, including sensors that detect changes in environmental conditions, communication protocols such as Wi-Fi or BLE, edge computing capabilities that allow for local processing, ML algorithms that analyze collected data, databases for storing information and APIs that facilitate integration with other applications or services. All these components come together to create an intelligent system capable of understanding user behavior patterns over time so it can make predictions about future actions based on past behaviors.</a:t>
            </a:r>
            <a:br>
              <a:rPr lang="en-US" sz="1600" dirty="0"/>
            </a:br>
            <a:endParaRPr lang="en-US" sz="1600" dirty="0"/>
          </a:p>
        </p:txBody>
      </p:sp>
    </p:spTree>
    <p:extLst>
      <p:ext uri="{BB962C8B-B14F-4D97-AF65-F5344CB8AC3E}">
        <p14:creationId xmlns:p14="http://schemas.microsoft.com/office/powerpoint/2010/main" val="166743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2874795" y="33863"/>
            <a:ext cx="7251778" cy="584775"/>
          </a:xfrm>
          <a:prstGeom prst="rect">
            <a:avLst/>
          </a:prstGeom>
          <a:noFill/>
        </p:spPr>
        <p:txBody>
          <a:bodyPr wrap="square" rtlCol="0">
            <a:spAutoFit/>
          </a:bodyPr>
          <a:lstStyle/>
          <a:p>
            <a:r>
              <a:rPr lang="en-US" sz="3200" dirty="0"/>
              <a:t>DIGITAL TWINS AND MEMRISTORS</a:t>
            </a:r>
          </a:p>
        </p:txBody>
      </p:sp>
      <p:pic>
        <p:nvPicPr>
          <p:cNvPr id="2" name="Picture 1">
            <a:extLst>
              <a:ext uri="{FF2B5EF4-FFF2-40B4-BE49-F238E27FC236}">
                <a16:creationId xmlns:a16="http://schemas.microsoft.com/office/drawing/2014/main" id="{59DCCB40-2BA2-4704-B67F-25C4BDF45069}"/>
              </a:ext>
            </a:extLst>
          </p:cNvPr>
          <p:cNvPicPr>
            <a:picLocks noChangeAspect="1"/>
          </p:cNvPicPr>
          <p:nvPr/>
        </p:nvPicPr>
        <p:blipFill>
          <a:blip r:embed="rId2"/>
          <a:stretch>
            <a:fillRect/>
          </a:stretch>
        </p:blipFill>
        <p:spPr>
          <a:xfrm>
            <a:off x="267937" y="531583"/>
            <a:ext cx="6385124" cy="4264582"/>
          </a:xfrm>
          <a:prstGeom prst="rect">
            <a:avLst/>
          </a:prstGeom>
        </p:spPr>
      </p:pic>
      <p:pic>
        <p:nvPicPr>
          <p:cNvPr id="6" name="Picture 5">
            <a:extLst>
              <a:ext uri="{FF2B5EF4-FFF2-40B4-BE49-F238E27FC236}">
                <a16:creationId xmlns:a16="http://schemas.microsoft.com/office/drawing/2014/main" id="{0F3000C2-4019-4892-986B-DED302D97B4E}"/>
              </a:ext>
            </a:extLst>
          </p:cNvPr>
          <p:cNvPicPr>
            <a:picLocks noChangeAspect="1"/>
          </p:cNvPicPr>
          <p:nvPr/>
        </p:nvPicPr>
        <p:blipFill>
          <a:blip r:embed="rId3"/>
          <a:stretch>
            <a:fillRect/>
          </a:stretch>
        </p:blipFill>
        <p:spPr>
          <a:xfrm>
            <a:off x="292081" y="5110134"/>
            <a:ext cx="1507958" cy="1115002"/>
          </a:xfrm>
          <a:prstGeom prst="rect">
            <a:avLst/>
          </a:prstGeom>
          <a:solidFill>
            <a:schemeClr val="tx1"/>
          </a:solidFill>
        </p:spPr>
      </p:pic>
      <p:sp>
        <p:nvSpPr>
          <p:cNvPr id="7" name="TextBox 6">
            <a:extLst>
              <a:ext uri="{FF2B5EF4-FFF2-40B4-BE49-F238E27FC236}">
                <a16:creationId xmlns:a16="http://schemas.microsoft.com/office/drawing/2014/main" id="{1E29CD5A-4BDD-4387-9B26-4CDE2B8F9C04}"/>
              </a:ext>
            </a:extLst>
          </p:cNvPr>
          <p:cNvSpPr txBox="1"/>
          <p:nvPr/>
        </p:nvSpPr>
        <p:spPr>
          <a:xfrm>
            <a:off x="1883573" y="4898574"/>
            <a:ext cx="4493164" cy="1754326"/>
          </a:xfrm>
          <a:prstGeom prst="rect">
            <a:avLst/>
          </a:prstGeom>
          <a:noFill/>
        </p:spPr>
        <p:txBody>
          <a:bodyPr wrap="square" rtlCol="0">
            <a:spAutoFit/>
          </a:bodyPr>
          <a:lstStyle/>
          <a:p>
            <a:r>
              <a:rPr lang="en-US" dirty="0"/>
              <a:t>Note the </a:t>
            </a:r>
            <a:r>
              <a:rPr lang="en-US" dirty="0" err="1"/>
              <a:t>Aleister</a:t>
            </a:r>
            <a:r>
              <a:rPr lang="en-US" dirty="0"/>
              <a:t> </a:t>
            </a:r>
            <a:r>
              <a:rPr lang="en-US" dirty="0" err="1"/>
              <a:t>Crowly</a:t>
            </a:r>
            <a:r>
              <a:rPr lang="en-US" dirty="0"/>
              <a:t> Hexagram which is a symbol equivalent to the pentagram or pentacle. The two symbols together represent the interweaving of the planetary and elemental forces.</a:t>
            </a:r>
            <a:br>
              <a:rPr lang="en-US" dirty="0"/>
            </a:br>
            <a:r>
              <a:rPr lang="en-US" dirty="0"/>
              <a:t>Merging man and machine-Transhumanism</a:t>
            </a:r>
          </a:p>
        </p:txBody>
      </p:sp>
      <p:sp>
        <p:nvSpPr>
          <p:cNvPr id="3" name="TextBox 2">
            <a:extLst>
              <a:ext uri="{FF2B5EF4-FFF2-40B4-BE49-F238E27FC236}">
                <a16:creationId xmlns:a16="http://schemas.microsoft.com/office/drawing/2014/main" id="{79E13FA1-4D0B-4CD7-9409-45616B966C54}"/>
              </a:ext>
            </a:extLst>
          </p:cNvPr>
          <p:cNvSpPr txBox="1"/>
          <p:nvPr/>
        </p:nvSpPr>
        <p:spPr>
          <a:xfrm>
            <a:off x="6820129" y="2258950"/>
            <a:ext cx="5344428" cy="3539430"/>
          </a:xfrm>
          <a:prstGeom prst="rect">
            <a:avLst/>
          </a:prstGeom>
          <a:noFill/>
        </p:spPr>
        <p:txBody>
          <a:bodyPr wrap="square" rtlCol="0">
            <a:spAutoFit/>
          </a:bodyPr>
          <a:lstStyle/>
          <a:p>
            <a:r>
              <a:rPr lang="en-US" sz="1600" dirty="0"/>
              <a:t>Memristor-Based Intelligent Human-Like Neural Computing</a:t>
            </a:r>
            <a:br>
              <a:rPr lang="en-US" sz="1600" dirty="0"/>
            </a:br>
            <a:r>
              <a:rPr lang="en-US" sz="1600" u="sng" dirty="0">
                <a:hlinkClick r:id="rId4"/>
              </a:rPr>
              <a:t>https://onlinelibrary.wiley.com/doi/10.1002/aelm.202200877</a:t>
            </a:r>
            <a:br>
              <a:rPr lang="en-US" sz="1600" u="sng" dirty="0"/>
            </a:br>
            <a:br>
              <a:rPr lang="en-US" sz="1600" u="sng" dirty="0"/>
            </a:br>
            <a:r>
              <a:rPr lang="en-US" sz="1600" dirty="0"/>
              <a:t> Humanoid robots, intelligent machines resembling the human body in shape and functions, cannot only replace humans to complete services and dangerous tasks but also deepen the own understanding of the human body in the mimicking process…</a:t>
            </a:r>
            <a:br>
              <a:rPr lang="en-US" sz="1600" dirty="0"/>
            </a:br>
            <a:r>
              <a:rPr lang="en-US" sz="1600" dirty="0"/>
              <a:t>Memristors, featured with high similarity to the biological elements, play an important role in mimicking the biological nervous system. The memristor-based nervous system allows humanoid robots to obtain high energy efficiency and bionic sensing properties, which are similar properties to the biological nervous system. </a:t>
            </a:r>
          </a:p>
        </p:txBody>
      </p:sp>
      <p:pic>
        <p:nvPicPr>
          <p:cNvPr id="8" name="Picture 7">
            <a:extLst>
              <a:ext uri="{FF2B5EF4-FFF2-40B4-BE49-F238E27FC236}">
                <a16:creationId xmlns:a16="http://schemas.microsoft.com/office/drawing/2014/main" id="{C780F79F-E1BA-491C-879F-D6A21F2BCB5E}"/>
              </a:ext>
            </a:extLst>
          </p:cNvPr>
          <p:cNvPicPr>
            <a:picLocks noChangeAspect="1"/>
          </p:cNvPicPr>
          <p:nvPr/>
        </p:nvPicPr>
        <p:blipFill rotWithShape="1">
          <a:blip r:embed="rId5"/>
          <a:srcRect r="26040"/>
          <a:stretch/>
        </p:blipFill>
        <p:spPr>
          <a:xfrm>
            <a:off x="6877247" y="514704"/>
            <a:ext cx="2042953" cy="1657350"/>
          </a:xfrm>
          <a:prstGeom prst="rect">
            <a:avLst/>
          </a:prstGeom>
        </p:spPr>
      </p:pic>
      <p:sp>
        <p:nvSpPr>
          <p:cNvPr id="9" name="TextBox 8">
            <a:extLst>
              <a:ext uri="{FF2B5EF4-FFF2-40B4-BE49-F238E27FC236}">
                <a16:creationId xmlns:a16="http://schemas.microsoft.com/office/drawing/2014/main" id="{6E2B182B-3898-45CB-9710-D366768F1E86}"/>
              </a:ext>
            </a:extLst>
          </p:cNvPr>
          <p:cNvSpPr txBox="1"/>
          <p:nvPr/>
        </p:nvSpPr>
        <p:spPr>
          <a:xfrm>
            <a:off x="9128726" y="555555"/>
            <a:ext cx="2795337" cy="1477328"/>
          </a:xfrm>
          <a:prstGeom prst="rect">
            <a:avLst/>
          </a:prstGeom>
          <a:noFill/>
        </p:spPr>
        <p:txBody>
          <a:bodyPr wrap="square" rtlCol="0">
            <a:spAutoFit/>
          </a:bodyPr>
          <a:lstStyle/>
          <a:p>
            <a:r>
              <a:rPr lang="en-US" dirty="0"/>
              <a:t>A memristor is a non-linear two-terminal electrical component relating electric charge and magnetic flux linkage. </a:t>
            </a:r>
          </a:p>
        </p:txBody>
      </p:sp>
    </p:spTree>
    <p:extLst>
      <p:ext uri="{BB962C8B-B14F-4D97-AF65-F5344CB8AC3E}">
        <p14:creationId xmlns:p14="http://schemas.microsoft.com/office/powerpoint/2010/main" val="4183569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9D6F49-2536-427A-8FDC-C7B8F82023FF}"/>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5" name="TextBox 4">
            <a:extLst>
              <a:ext uri="{FF2B5EF4-FFF2-40B4-BE49-F238E27FC236}">
                <a16:creationId xmlns:a16="http://schemas.microsoft.com/office/drawing/2014/main" id="{846C2FD2-26A3-4C0C-80FD-F2E531074A10}"/>
              </a:ext>
            </a:extLst>
          </p:cNvPr>
          <p:cNvSpPr txBox="1"/>
          <p:nvPr/>
        </p:nvSpPr>
        <p:spPr>
          <a:xfrm>
            <a:off x="2959693" y="0"/>
            <a:ext cx="6055970" cy="584775"/>
          </a:xfrm>
          <a:prstGeom prst="rect">
            <a:avLst/>
          </a:prstGeom>
          <a:noFill/>
        </p:spPr>
        <p:txBody>
          <a:bodyPr wrap="square" rtlCol="0">
            <a:spAutoFit/>
          </a:bodyPr>
          <a:lstStyle/>
          <a:p>
            <a:r>
              <a:rPr lang="en-US" sz="3200" dirty="0"/>
              <a:t>DIGITAL TWINS IN HEALTH CARE</a:t>
            </a:r>
          </a:p>
        </p:txBody>
      </p:sp>
      <p:sp>
        <p:nvSpPr>
          <p:cNvPr id="7" name="TextBox 6">
            <a:extLst>
              <a:ext uri="{FF2B5EF4-FFF2-40B4-BE49-F238E27FC236}">
                <a16:creationId xmlns:a16="http://schemas.microsoft.com/office/drawing/2014/main" id="{5E81D7B9-E42F-4703-A5C1-465FF1420330}"/>
              </a:ext>
            </a:extLst>
          </p:cNvPr>
          <p:cNvSpPr txBox="1"/>
          <p:nvPr/>
        </p:nvSpPr>
        <p:spPr>
          <a:xfrm>
            <a:off x="3268577" y="1335821"/>
            <a:ext cx="2827423" cy="2585323"/>
          </a:xfrm>
          <a:prstGeom prst="rect">
            <a:avLst/>
          </a:prstGeom>
          <a:noFill/>
        </p:spPr>
        <p:txBody>
          <a:bodyPr wrap="square" rtlCol="0">
            <a:spAutoFit/>
          </a:bodyPr>
          <a:lstStyle/>
          <a:p>
            <a:r>
              <a:rPr lang="en-US" dirty="0"/>
              <a:t>A digital twin is a virtual model of a physical entity, with dynamic, bi-directional links between the physical entity and its corresponding twin in the digital domain. Digital twins are increasingly used today in different industry sectors. </a:t>
            </a:r>
          </a:p>
        </p:txBody>
      </p:sp>
      <p:sp>
        <p:nvSpPr>
          <p:cNvPr id="10" name="TextBox 9">
            <a:extLst>
              <a:ext uri="{FF2B5EF4-FFF2-40B4-BE49-F238E27FC236}">
                <a16:creationId xmlns:a16="http://schemas.microsoft.com/office/drawing/2014/main" id="{5BBEDF0D-0E69-4A63-8644-45C67F8D71DF}"/>
              </a:ext>
            </a:extLst>
          </p:cNvPr>
          <p:cNvSpPr txBox="1"/>
          <p:nvPr/>
        </p:nvSpPr>
        <p:spPr>
          <a:xfrm>
            <a:off x="3268577" y="484489"/>
            <a:ext cx="2818987" cy="1354217"/>
          </a:xfrm>
          <a:prstGeom prst="rect">
            <a:avLst/>
          </a:prstGeom>
          <a:noFill/>
        </p:spPr>
        <p:txBody>
          <a:bodyPr wrap="square" rtlCol="0">
            <a:spAutoFit/>
          </a:bodyPr>
          <a:lstStyle/>
          <a:p>
            <a:r>
              <a:rPr lang="en-US" b="1" u="sng" dirty="0"/>
              <a:t>Digital Twins: From Personalized Medicine to Precision Public Health</a:t>
            </a:r>
            <a:br>
              <a:rPr lang="en-US" sz="1400" dirty="0"/>
            </a:br>
            <a:br>
              <a:rPr lang="en-US" sz="1400" dirty="0"/>
            </a:br>
            <a:endParaRPr lang="en-US" sz="1400" dirty="0"/>
          </a:p>
        </p:txBody>
      </p:sp>
      <p:sp>
        <p:nvSpPr>
          <p:cNvPr id="11" name="TextBox 10">
            <a:extLst>
              <a:ext uri="{FF2B5EF4-FFF2-40B4-BE49-F238E27FC236}">
                <a16:creationId xmlns:a16="http://schemas.microsoft.com/office/drawing/2014/main" id="{00ABC0FA-B6E9-466F-860A-44AFE8417C25}"/>
              </a:ext>
            </a:extLst>
          </p:cNvPr>
          <p:cNvSpPr txBox="1"/>
          <p:nvPr/>
        </p:nvSpPr>
        <p:spPr>
          <a:xfrm>
            <a:off x="6863813" y="3410897"/>
            <a:ext cx="5210080" cy="3570208"/>
          </a:xfrm>
          <a:prstGeom prst="rect">
            <a:avLst/>
          </a:prstGeom>
          <a:noFill/>
        </p:spPr>
        <p:txBody>
          <a:bodyPr wrap="square" rtlCol="0">
            <a:spAutoFit/>
          </a:bodyPr>
          <a:lstStyle/>
          <a:p>
            <a:r>
              <a:rPr lang="en-US" sz="1600" dirty="0"/>
              <a:t>The FDA Modernization Act passed in 2022 has language in it that also allows for “cell-based assays and computer models” to be used as testing instead of animal testing of new drugs. This is speaking about using your </a:t>
            </a:r>
            <a:r>
              <a:rPr lang="en-US" sz="1600" dirty="0" err="1"/>
              <a:t>digi</a:t>
            </a:r>
            <a:r>
              <a:rPr lang="en-US" sz="1600" dirty="0"/>
              <a:t> twin to test new drugs. </a:t>
            </a:r>
            <a:br>
              <a:rPr lang="en-US" sz="1600" dirty="0"/>
            </a:br>
            <a:br>
              <a:rPr lang="en-US" sz="1600" dirty="0"/>
            </a:br>
            <a:r>
              <a:rPr lang="en-US" sz="1600" dirty="0"/>
              <a:t>This bill allows an applicant for market approval for a new drug to use methods other than animal testing to establish the drug's safety and effectiveness. Under this bill, these alternative methods may include cell-based assays, organ chips and </a:t>
            </a:r>
            <a:r>
              <a:rPr lang="en-US" sz="1600" dirty="0" err="1"/>
              <a:t>microphysiological</a:t>
            </a:r>
            <a:r>
              <a:rPr lang="en-US" sz="1600" dirty="0"/>
              <a:t> systems, sophisticated computer modeling, and other human biology-based test methods.</a:t>
            </a:r>
          </a:p>
          <a:p>
            <a:endParaRPr lang="en-US" dirty="0"/>
          </a:p>
        </p:txBody>
      </p:sp>
      <p:pic>
        <p:nvPicPr>
          <p:cNvPr id="4" name="Picture 3">
            <a:extLst>
              <a:ext uri="{FF2B5EF4-FFF2-40B4-BE49-F238E27FC236}">
                <a16:creationId xmlns:a16="http://schemas.microsoft.com/office/drawing/2014/main" id="{44734C97-8B81-470C-9B64-65C17F784F7A}"/>
              </a:ext>
            </a:extLst>
          </p:cNvPr>
          <p:cNvPicPr>
            <a:picLocks noChangeAspect="1"/>
          </p:cNvPicPr>
          <p:nvPr/>
        </p:nvPicPr>
        <p:blipFill rotWithShape="1">
          <a:blip r:embed="rId2"/>
          <a:srcRect/>
          <a:stretch/>
        </p:blipFill>
        <p:spPr>
          <a:xfrm>
            <a:off x="6966285" y="702907"/>
            <a:ext cx="4716378" cy="2585324"/>
          </a:xfrm>
          <a:prstGeom prst="rect">
            <a:avLst/>
          </a:prstGeom>
        </p:spPr>
      </p:pic>
      <p:pic>
        <p:nvPicPr>
          <p:cNvPr id="3" name="Picture 2">
            <a:extLst>
              <a:ext uri="{FF2B5EF4-FFF2-40B4-BE49-F238E27FC236}">
                <a16:creationId xmlns:a16="http://schemas.microsoft.com/office/drawing/2014/main" id="{71756E6B-3C8E-4A27-B1E5-4C982C180AF7}"/>
              </a:ext>
            </a:extLst>
          </p:cNvPr>
          <p:cNvPicPr>
            <a:picLocks noChangeAspect="1"/>
          </p:cNvPicPr>
          <p:nvPr/>
        </p:nvPicPr>
        <p:blipFill>
          <a:blip r:embed="rId3"/>
          <a:stretch>
            <a:fillRect/>
          </a:stretch>
        </p:blipFill>
        <p:spPr>
          <a:xfrm>
            <a:off x="228600" y="576823"/>
            <a:ext cx="3031957" cy="3339040"/>
          </a:xfrm>
          <a:prstGeom prst="rect">
            <a:avLst/>
          </a:prstGeom>
        </p:spPr>
      </p:pic>
      <p:sp>
        <p:nvSpPr>
          <p:cNvPr id="12" name="TextBox 11">
            <a:extLst>
              <a:ext uri="{FF2B5EF4-FFF2-40B4-BE49-F238E27FC236}">
                <a16:creationId xmlns:a16="http://schemas.microsoft.com/office/drawing/2014/main" id="{4ACB8358-BCA7-4F7D-9E35-941D0186DFFD}"/>
              </a:ext>
            </a:extLst>
          </p:cNvPr>
          <p:cNvSpPr txBox="1"/>
          <p:nvPr/>
        </p:nvSpPr>
        <p:spPr>
          <a:xfrm>
            <a:off x="220580" y="3973071"/>
            <a:ext cx="5866984" cy="2862322"/>
          </a:xfrm>
          <a:prstGeom prst="rect">
            <a:avLst/>
          </a:prstGeom>
          <a:noFill/>
        </p:spPr>
        <p:txBody>
          <a:bodyPr wrap="square" rtlCol="0">
            <a:spAutoFit/>
          </a:bodyPr>
          <a:lstStyle/>
          <a:p>
            <a:r>
              <a:rPr lang="en-US"/>
              <a:t>Applied to medicine and public health, digital twin technology can drive a much-needed radical transformation of traditional electronic health/medical records (focusing on individuals) and their aggregates (covering populations) to make them ready for a new era of precision (and accuracy) medicine and public health. Digital twins enable learning and discovering new knowledge, new hypothesis generation and testing, and in silico experiments and comparisons. They are poised to play a key role in formulating highly personalized treatments and interventions in the future. </a:t>
            </a:r>
            <a:endParaRPr lang="en-US" dirty="0"/>
          </a:p>
        </p:txBody>
      </p:sp>
    </p:spTree>
    <p:extLst>
      <p:ext uri="{BB962C8B-B14F-4D97-AF65-F5344CB8AC3E}">
        <p14:creationId xmlns:p14="http://schemas.microsoft.com/office/powerpoint/2010/main" val="232521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A15A641-1A6D-4B44-A649-E5ED8BBFE415}"/>
              </a:ext>
            </a:extLst>
          </p:cNvPr>
          <p:cNvSpPr txBox="1"/>
          <p:nvPr/>
        </p:nvSpPr>
        <p:spPr>
          <a:xfrm>
            <a:off x="-4154905" y="-1531562"/>
            <a:ext cx="98979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WIRELESS DRUGGING AND THE DIGITAL NERVOUS SYSTEM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2DD669B-4F59-4E09-88EF-74EE905F39A0}"/>
              </a:ext>
            </a:extLst>
          </p:cNvPr>
          <p:cNvPicPr>
            <a:picLocks noChangeAspect="1"/>
          </p:cNvPicPr>
          <p:nvPr/>
        </p:nvPicPr>
        <p:blipFill>
          <a:blip r:embed="rId2"/>
          <a:stretch>
            <a:fillRect/>
          </a:stretch>
        </p:blipFill>
        <p:spPr>
          <a:xfrm>
            <a:off x="136358" y="0"/>
            <a:ext cx="12055642" cy="1203158"/>
          </a:xfrm>
          <a:prstGeom prst="rect">
            <a:avLst/>
          </a:prstGeom>
        </p:spPr>
      </p:pic>
      <p:sp>
        <p:nvSpPr>
          <p:cNvPr id="7" name="TextBox 6">
            <a:extLst>
              <a:ext uri="{FF2B5EF4-FFF2-40B4-BE49-F238E27FC236}">
                <a16:creationId xmlns:a16="http://schemas.microsoft.com/office/drawing/2014/main" id="{3E4CE18C-3FCE-44CF-A271-F0D8E620CA51}"/>
              </a:ext>
            </a:extLst>
          </p:cNvPr>
          <p:cNvSpPr txBox="1"/>
          <p:nvPr/>
        </p:nvSpPr>
        <p:spPr>
          <a:xfrm>
            <a:off x="4194018" y="833826"/>
            <a:ext cx="5574818" cy="369332"/>
          </a:xfrm>
          <a:prstGeom prst="rect">
            <a:avLst/>
          </a:prstGeom>
          <a:noFill/>
        </p:spPr>
        <p:txBody>
          <a:bodyPr wrap="square" rtlCol="0">
            <a:spAutoFit/>
          </a:bodyPr>
          <a:lstStyle/>
          <a:p>
            <a:r>
              <a:rPr lang="en-US" dirty="0"/>
              <a:t>DIGITAL DRUG DELIVERY USING AI DECISION MAKING</a:t>
            </a:r>
          </a:p>
        </p:txBody>
      </p:sp>
      <p:sp>
        <p:nvSpPr>
          <p:cNvPr id="8" name="TextBox 7">
            <a:extLst>
              <a:ext uri="{FF2B5EF4-FFF2-40B4-BE49-F238E27FC236}">
                <a16:creationId xmlns:a16="http://schemas.microsoft.com/office/drawing/2014/main" id="{2202B227-0AAD-459C-B2DB-4A63EEAACA76}"/>
              </a:ext>
            </a:extLst>
          </p:cNvPr>
          <p:cNvSpPr txBox="1"/>
          <p:nvPr/>
        </p:nvSpPr>
        <p:spPr>
          <a:xfrm>
            <a:off x="4194018" y="980542"/>
            <a:ext cx="7861624" cy="5078313"/>
          </a:xfrm>
          <a:prstGeom prst="rect">
            <a:avLst/>
          </a:prstGeom>
          <a:noFill/>
        </p:spPr>
        <p:txBody>
          <a:bodyPr wrap="square" rtlCol="0">
            <a:spAutoFit/>
          </a:bodyPr>
          <a:lstStyle/>
          <a:p>
            <a:endParaRPr lang="en-US" dirty="0"/>
          </a:p>
          <a:p>
            <a:r>
              <a:rPr lang="en-US" dirty="0"/>
              <a:t>The digital nervous system (DNS), a smart healthcare body-area network (BAN). Separate nodes on the human body work in unison to sense and communicate health parameters and </a:t>
            </a:r>
            <a:r>
              <a:rPr lang="en-US" dirty="0">
                <a:solidFill>
                  <a:srgbClr val="69F0F3"/>
                </a:solidFill>
              </a:rPr>
              <a:t>actuate medical treatments</a:t>
            </a:r>
            <a:r>
              <a:rPr lang="en-US" dirty="0"/>
              <a:t>. Sensor nodes (e.g., breathing/sweat, pulse, motion) convert physiological information into digital signals which are wirelessly relayed to a central decision-making base unit, and actuator nodes, exemplified by an implantable drug delivery device, convert digital signals into biochemical fluxes. Data transferred from the BAN to cloud data handling services can be utilized for direct contact with care providers or emergency services, as well as decision making, analysis, and improved treatment schemes (which can be relayed back to the BAN). </a:t>
            </a:r>
          </a:p>
          <a:p>
            <a:endParaRPr lang="en-US" dirty="0"/>
          </a:p>
          <a:p>
            <a:r>
              <a:rPr lang="en-US" dirty="0"/>
              <a:t>Body area networks (BANs), cloud computing, and machine learning are platforms that can potentially enable advanced healthcare outside the hospital. By applying distributed sensors and drug delivery devices on/in our body and connecting to such communication and decision-making technology, a system for remote diagnostics and therapy is achieved</a:t>
            </a:r>
            <a:br>
              <a:rPr lang="en-US" dirty="0"/>
            </a:br>
            <a:endParaRPr lang="en-US" dirty="0"/>
          </a:p>
        </p:txBody>
      </p:sp>
      <p:pic>
        <p:nvPicPr>
          <p:cNvPr id="10" name="Picture 9">
            <a:extLst>
              <a:ext uri="{FF2B5EF4-FFF2-40B4-BE49-F238E27FC236}">
                <a16:creationId xmlns:a16="http://schemas.microsoft.com/office/drawing/2014/main" id="{64585402-C3B8-482B-95F4-D23D3561A5B4}"/>
              </a:ext>
            </a:extLst>
          </p:cNvPr>
          <p:cNvPicPr>
            <a:picLocks noChangeAspect="1"/>
          </p:cNvPicPr>
          <p:nvPr/>
        </p:nvPicPr>
        <p:blipFill>
          <a:blip r:embed="rId3"/>
          <a:stretch>
            <a:fillRect/>
          </a:stretch>
        </p:blipFill>
        <p:spPr>
          <a:xfrm>
            <a:off x="294547" y="1410207"/>
            <a:ext cx="3818628" cy="3534958"/>
          </a:xfrm>
          <a:prstGeom prst="rect">
            <a:avLst/>
          </a:prstGeom>
        </p:spPr>
      </p:pic>
      <p:pic>
        <p:nvPicPr>
          <p:cNvPr id="12" name="Picture 11">
            <a:extLst>
              <a:ext uri="{FF2B5EF4-FFF2-40B4-BE49-F238E27FC236}">
                <a16:creationId xmlns:a16="http://schemas.microsoft.com/office/drawing/2014/main" id="{4A925131-4931-464E-A992-29ECD70A103D}"/>
              </a:ext>
            </a:extLst>
          </p:cNvPr>
          <p:cNvPicPr>
            <a:picLocks noChangeAspect="1"/>
          </p:cNvPicPr>
          <p:nvPr/>
        </p:nvPicPr>
        <p:blipFill>
          <a:blip r:embed="rId4"/>
          <a:stretch>
            <a:fillRect/>
          </a:stretch>
        </p:blipFill>
        <p:spPr>
          <a:xfrm>
            <a:off x="294547" y="5559535"/>
            <a:ext cx="11681637" cy="860343"/>
          </a:xfrm>
          <a:prstGeom prst="rect">
            <a:avLst/>
          </a:prstGeom>
        </p:spPr>
      </p:pic>
      <p:sp>
        <p:nvSpPr>
          <p:cNvPr id="13" name="TextBox 12">
            <a:extLst>
              <a:ext uri="{FF2B5EF4-FFF2-40B4-BE49-F238E27FC236}">
                <a16:creationId xmlns:a16="http://schemas.microsoft.com/office/drawing/2014/main" id="{4B1BBB75-771A-43D3-8AB6-14E0808B6474}"/>
              </a:ext>
            </a:extLst>
          </p:cNvPr>
          <p:cNvSpPr txBox="1"/>
          <p:nvPr/>
        </p:nvSpPr>
        <p:spPr>
          <a:xfrm>
            <a:off x="930442" y="6304441"/>
            <a:ext cx="8229600" cy="369332"/>
          </a:xfrm>
          <a:prstGeom prst="rect">
            <a:avLst/>
          </a:prstGeom>
          <a:noFill/>
        </p:spPr>
        <p:txBody>
          <a:bodyPr wrap="square" rtlCol="0">
            <a:spAutoFit/>
          </a:bodyPr>
          <a:lstStyle/>
          <a:p>
            <a:r>
              <a:rPr lang="en-US" b="1" u="sng" dirty="0">
                <a:hlinkClick r:id="rId5"/>
              </a:rPr>
              <a:t>From: A digital nervous system aiming toward personalized IoT healthcare</a:t>
            </a:r>
            <a:endParaRPr lang="en-US" dirty="0"/>
          </a:p>
        </p:txBody>
      </p:sp>
    </p:spTree>
    <p:extLst>
      <p:ext uri="{BB962C8B-B14F-4D97-AF65-F5344CB8AC3E}">
        <p14:creationId xmlns:p14="http://schemas.microsoft.com/office/powerpoint/2010/main" val="462011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A15A641-1A6D-4B44-A649-E5ED8BBFE415}"/>
              </a:ext>
            </a:extLst>
          </p:cNvPr>
          <p:cNvSpPr txBox="1"/>
          <p:nvPr/>
        </p:nvSpPr>
        <p:spPr>
          <a:xfrm>
            <a:off x="-4154905" y="-1531562"/>
            <a:ext cx="98979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WIRELESS DRUGGING AND THE DIGITAL NERVOUS SYSTEM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2DD669B-4F59-4E09-88EF-74EE905F39A0}"/>
              </a:ext>
            </a:extLst>
          </p:cNvPr>
          <p:cNvPicPr>
            <a:picLocks noChangeAspect="1"/>
          </p:cNvPicPr>
          <p:nvPr/>
        </p:nvPicPr>
        <p:blipFill>
          <a:blip r:embed="rId2"/>
          <a:stretch>
            <a:fillRect/>
          </a:stretch>
        </p:blipFill>
        <p:spPr>
          <a:xfrm>
            <a:off x="136358" y="0"/>
            <a:ext cx="12055642" cy="1203158"/>
          </a:xfrm>
          <a:prstGeom prst="rect">
            <a:avLst/>
          </a:prstGeom>
        </p:spPr>
      </p:pic>
      <p:pic>
        <p:nvPicPr>
          <p:cNvPr id="6" name="Picture 5">
            <a:extLst>
              <a:ext uri="{FF2B5EF4-FFF2-40B4-BE49-F238E27FC236}">
                <a16:creationId xmlns:a16="http://schemas.microsoft.com/office/drawing/2014/main" id="{667029F6-AF2C-433E-B5F9-8EA7BAF63119}"/>
              </a:ext>
            </a:extLst>
          </p:cNvPr>
          <p:cNvPicPr>
            <a:picLocks noChangeAspect="1"/>
          </p:cNvPicPr>
          <p:nvPr/>
        </p:nvPicPr>
        <p:blipFill>
          <a:blip r:embed="rId3"/>
          <a:stretch>
            <a:fillRect/>
          </a:stretch>
        </p:blipFill>
        <p:spPr>
          <a:xfrm>
            <a:off x="270167" y="1271841"/>
            <a:ext cx="7414001" cy="4792075"/>
          </a:xfrm>
          <a:prstGeom prst="rect">
            <a:avLst/>
          </a:prstGeom>
        </p:spPr>
      </p:pic>
      <p:sp>
        <p:nvSpPr>
          <p:cNvPr id="8" name="TextBox 7">
            <a:extLst>
              <a:ext uri="{FF2B5EF4-FFF2-40B4-BE49-F238E27FC236}">
                <a16:creationId xmlns:a16="http://schemas.microsoft.com/office/drawing/2014/main" id="{2202B227-0AAD-459C-B2DB-4A63EEAACA76}"/>
              </a:ext>
            </a:extLst>
          </p:cNvPr>
          <p:cNvSpPr txBox="1"/>
          <p:nvPr/>
        </p:nvSpPr>
        <p:spPr>
          <a:xfrm>
            <a:off x="7879222" y="1271841"/>
            <a:ext cx="4042611" cy="4985980"/>
          </a:xfrm>
          <a:prstGeom prst="rect">
            <a:avLst/>
          </a:prstGeom>
          <a:noFill/>
        </p:spPr>
        <p:txBody>
          <a:bodyPr wrap="square" rtlCol="0">
            <a:spAutoFit/>
          </a:bodyPr>
          <a:lstStyle/>
          <a:p>
            <a:r>
              <a:rPr lang="en-US" sz="2000" dirty="0"/>
              <a:t>Here we see the actuator in the brain for the bio electronic drug delivery. The Body Area Network Base unit that can be activated through a wearable, your breathing and sweat censor to watch your interstitial fluids with a pulse sensor, which will be on the inside of your body to verify the drug delivery. On the right is a data base for decision making with an artificial intelligence making the decision on when to drug you all connected to your medical industrial complex “emergency services” personnel. </a:t>
            </a:r>
          </a:p>
          <a:p>
            <a:endParaRPr lang="en-US" dirty="0"/>
          </a:p>
        </p:txBody>
      </p:sp>
      <p:pic>
        <p:nvPicPr>
          <p:cNvPr id="3" name="Picture 2">
            <a:extLst>
              <a:ext uri="{FF2B5EF4-FFF2-40B4-BE49-F238E27FC236}">
                <a16:creationId xmlns:a16="http://schemas.microsoft.com/office/drawing/2014/main" id="{51DE5628-6851-40BF-B2C1-B831BE37F5D4}"/>
              </a:ext>
            </a:extLst>
          </p:cNvPr>
          <p:cNvPicPr>
            <a:picLocks noChangeAspect="1"/>
          </p:cNvPicPr>
          <p:nvPr/>
        </p:nvPicPr>
        <p:blipFill>
          <a:blip r:embed="rId4"/>
          <a:stretch>
            <a:fillRect/>
          </a:stretch>
        </p:blipFill>
        <p:spPr>
          <a:xfrm>
            <a:off x="493577" y="6179954"/>
            <a:ext cx="8285182" cy="493819"/>
          </a:xfrm>
          <a:prstGeom prst="rect">
            <a:avLst/>
          </a:prstGeom>
        </p:spPr>
      </p:pic>
    </p:spTree>
    <p:extLst>
      <p:ext uri="{BB962C8B-B14F-4D97-AF65-F5344CB8AC3E}">
        <p14:creationId xmlns:p14="http://schemas.microsoft.com/office/powerpoint/2010/main" val="756919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04925" y="81989"/>
            <a:ext cx="10267950" cy="584775"/>
          </a:xfrm>
          <a:prstGeom prst="rect">
            <a:avLst/>
          </a:prstGeom>
          <a:noFill/>
        </p:spPr>
        <p:txBody>
          <a:bodyPr wrap="square" rtlCol="0">
            <a:spAutoFit/>
          </a:bodyPr>
          <a:lstStyle/>
          <a:p>
            <a:r>
              <a:rPr lang="en-US" sz="3200" dirty="0"/>
              <a:t>C40 KILL BOX CITIES AND REMOTE MONITORING</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8" name="TextBox 7">
            <a:extLst>
              <a:ext uri="{FF2B5EF4-FFF2-40B4-BE49-F238E27FC236}">
                <a16:creationId xmlns:a16="http://schemas.microsoft.com/office/drawing/2014/main" id="{0712121B-7303-4707-ABCD-90A3B3B13A4D}"/>
              </a:ext>
            </a:extLst>
          </p:cNvPr>
          <p:cNvSpPr txBox="1"/>
          <p:nvPr/>
        </p:nvSpPr>
        <p:spPr>
          <a:xfrm>
            <a:off x="4619625" y="666764"/>
            <a:ext cx="7076819" cy="6186309"/>
          </a:xfrm>
          <a:prstGeom prst="rect">
            <a:avLst/>
          </a:prstGeom>
          <a:noFill/>
        </p:spPr>
        <p:txBody>
          <a:bodyPr wrap="square" rtlCol="0">
            <a:spAutoFit/>
          </a:bodyPr>
          <a:lstStyle/>
          <a:p>
            <a:r>
              <a:rPr lang="en-US" b="1" dirty="0"/>
              <a:t>HUMAN ACTIVITY RECOGNITION SYSTEMS: HOW THEY TRACK YOUR EVERY MOVE WHILE IN YOUR HOME USING “MARKERS” SURVEILLANCE AND RADIO FREQUENCY SIGNAL PROCESSING.   </a:t>
            </a:r>
            <a:br>
              <a:rPr lang="en-US" b="1" dirty="0"/>
            </a:br>
            <a:br>
              <a:rPr lang="en-US" b="1" dirty="0"/>
            </a:br>
            <a:r>
              <a:rPr lang="en-US" b="1" dirty="0"/>
              <a:t>From </a:t>
            </a:r>
            <a:r>
              <a:rPr lang="en-US" dirty="0"/>
              <a:t>A non-stationary relay based 3D MIMO channel model with time-</a:t>
            </a:r>
            <a:r>
              <a:rPr lang="en-US" dirty="0" err="1"/>
              <a:t>vairant</a:t>
            </a:r>
            <a:r>
              <a:rPr lang="en-US" dirty="0"/>
              <a:t> path gains for human activity recognition in indoor environments. </a:t>
            </a:r>
            <a:br>
              <a:rPr lang="en-US" dirty="0"/>
            </a:br>
            <a:r>
              <a:rPr lang="en-US" u="sng" dirty="0">
                <a:hlinkClick r:id="rId2"/>
              </a:rPr>
              <a:t>https://link.springer.com/article/10.1007/s12243-021-00844-0</a:t>
            </a:r>
            <a:r>
              <a:rPr lang="en-US" dirty="0"/>
              <a:t> </a:t>
            </a:r>
          </a:p>
          <a:p>
            <a:br>
              <a:rPr lang="en-US" dirty="0"/>
            </a:br>
            <a:r>
              <a:rPr lang="en-US" dirty="0"/>
              <a:t>Abstract</a:t>
            </a:r>
          </a:p>
          <a:p>
            <a:r>
              <a:rPr lang="en-US" dirty="0"/>
              <a:t>Extensive research showed that the physiological response of human tissue to exposure to low-frequency electromagnetic fields is the induction of an electric current in the body segments. As a result, each segment of the human body behaves as a relay, which retransmits the radio-frequency (RF) signal. To investigate the impact of this phenomenon on the Doppler characteristics of the received RF signal, we introduce a new three-dimensional (3D) non-stationary channel model to describe the propagation phenomenon taking place in an indoor environment. Here, the indoor space is equipped with a multiple-input multiple-output (MIMO) system. A single person is moving in the indoor space and is modelled by a cluster of synchronized moving point </a:t>
            </a:r>
            <a:r>
              <a:rPr lang="en-US" dirty="0" err="1"/>
              <a:t>scatterers</a:t>
            </a:r>
            <a:r>
              <a:rPr lang="en-US" dirty="0"/>
              <a:t>, which behave as relays…</a:t>
            </a:r>
          </a:p>
          <a:p>
            <a:endParaRPr lang="en-US" dirty="0"/>
          </a:p>
        </p:txBody>
      </p:sp>
      <p:pic>
        <p:nvPicPr>
          <p:cNvPr id="3" name="Picture 2">
            <a:extLst>
              <a:ext uri="{FF2B5EF4-FFF2-40B4-BE49-F238E27FC236}">
                <a16:creationId xmlns:a16="http://schemas.microsoft.com/office/drawing/2014/main" id="{9C495C47-A588-4378-BDCF-1689AF9D73CE}"/>
              </a:ext>
            </a:extLst>
          </p:cNvPr>
          <p:cNvPicPr>
            <a:picLocks noChangeAspect="1"/>
          </p:cNvPicPr>
          <p:nvPr/>
        </p:nvPicPr>
        <p:blipFill>
          <a:blip r:embed="rId3"/>
          <a:stretch>
            <a:fillRect/>
          </a:stretch>
        </p:blipFill>
        <p:spPr>
          <a:xfrm>
            <a:off x="247333" y="795537"/>
            <a:ext cx="4210866" cy="2905111"/>
          </a:xfrm>
          <a:prstGeom prst="rect">
            <a:avLst/>
          </a:prstGeom>
        </p:spPr>
      </p:pic>
      <p:pic>
        <p:nvPicPr>
          <p:cNvPr id="11" name="Picture 10">
            <a:extLst>
              <a:ext uri="{FF2B5EF4-FFF2-40B4-BE49-F238E27FC236}">
                <a16:creationId xmlns:a16="http://schemas.microsoft.com/office/drawing/2014/main" id="{C6696AC6-5C7F-4000-B349-6956BA1CC262}"/>
              </a:ext>
            </a:extLst>
          </p:cNvPr>
          <p:cNvPicPr>
            <a:picLocks noChangeAspect="1"/>
          </p:cNvPicPr>
          <p:nvPr/>
        </p:nvPicPr>
        <p:blipFill>
          <a:blip r:embed="rId4"/>
          <a:stretch>
            <a:fillRect/>
          </a:stretch>
        </p:blipFill>
        <p:spPr>
          <a:xfrm>
            <a:off x="155163" y="3952889"/>
            <a:ext cx="4395205" cy="2657475"/>
          </a:xfrm>
          <a:prstGeom prst="rect">
            <a:avLst/>
          </a:prstGeom>
        </p:spPr>
      </p:pic>
    </p:spTree>
    <p:extLst>
      <p:ext uri="{BB962C8B-B14F-4D97-AF65-F5344CB8AC3E}">
        <p14:creationId xmlns:p14="http://schemas.microsoft.com/office/powerpoint/2010/main" val="278457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F2633-4303-46AA-82F1-BCCF3C09EECA}"/>
              </a:ext>
            </a:extLst>
          </p:cNvPr>
          <p:cNvSpPr txBox="1"/>
          <p:nvPr/>
        </p:nvSpPr>
        <p:spPr>
          <a:xfrm>
            <a:off x="5111916" y="-817220"/>
            <a:ext cx="1540042" cy="369332"/>
          </a:xfrm>
          <a:prstGeom prst="rect">
            <a:avLst/>
          </a:prstGeom>
          <a:noFill/>
        </p:spPr>
        <p:txBody>
          <a:bodyPr wrap="square" rtlCol="0">
            <a:spAutoFit/>
          </a:bodyPr>
          <a:lstStyle/>
          <a:p>
            <a:r>
              <a:rPr lang="en-US" dirty="0"/>
              <a:t>SUMMARY</a:t>
            </a:r>
          </a:p>
        </p:txBody>
      </p:sp>
      <p:pic>
        <p:nvPicPr>
          <p:cNvPr id="15" name="Picture 14">
            <a:extLst>
              <a:ext uri="{FF2B5EF4-FFF2-40B4-BE49-F238E27FC236}">
                <a16:creationId xmlns:a16="http://schemas.microsoft.com/office/drawing/2014/main" id="{4FC13D47-70A1-4B42-A817-B249C2938373}"/>
              </a:ext>
            </a:extLst>
          </p:cNvPr>
          <p:cNvPicPr>
            <a:picLocks noChangeAspect="1"/>
          </p:cNvPicPr>
          <p:nvPr/>
        </p:nvPicPr>
        <p:blipFill>
          <a:blip r:embed="rId2"/>
          <a:stretch>
            <a:fillRect/>
          </a:stretch>
        </p:blipFill>
        <p:spPr>
          <a:xfrm>
            <a:off x="0" y="-10526"/>
            <a:ext cx="3009900" cy="3419475"/>
          </a:xfrm>
          <a:prstGeom prst="rect">
            <a:avLst/>
          </a:prstGeom>
        </p:spPr>
      </p:pic>
      <p:sp>
        <p:nvSpPr>
          <p:cNvPr id="22" name="TextBox 21">
            <a:extLst>
              <a:ext uri="{FF2B5EF4-FFF2-40B4-BE49-F238E27FC236}">
                <a16:creationId xmlns:a16="http://schemas.microsoft.com/office/drawing/2014/main" id="{61DC936A-0439-4021-AED1-6EC079C9977E}"/>
              </a:ext>
            </a:extLst>
          </p:cNvPr>
          <p:cNvSpPr txBox="1"/>
          <p:nvPr/>
        </p:nvSpPr>
        <p:spPr>
          <a:xfrm>
            <a:off x="3009900" y="1318021"/>
            <a:ext cx="7621470" cy="646331"/>
          </a:xfrm>
          <a:prstGeom prst="rect">
            <a:avLst/>
          </a:prstGeom>
          <a:noFill/>
        </p:spPr>
        <p:txBody>
          <a:bodyPr wrap="square" rtlCol="0">
            <a:spAutoFit/>
          </a:bodyPr>
          <a:lstStyle/>
          <a:p>
            <a:br>
              <a:rPr lang="en-US" dirty="0"/>
            </a:br>
            <a:endParaRPr lang="en-US" dirty="0"/>
          </a:p>
        </p:txBody>
      </p:sp>
      <p:pic>
        <p:nvPicPr>
          <p:cNvPr id="23" name="Picture 22">
            <a:extLst>
              <a:ext uri="{FF2B5EF4-FFF2-40B4-BE49-F238E27FC236}">
                <a16:creationId xmlns:a16="http://schemas.microsoft.com/office/drawing/2014/main" id="{1DCA0B94-F31C-4939-B94E-C60457FB270C}"/>
              </a:ext>
            </a:extLst>
          </p:cNvPr>
          <p:cNvPicPr>
            <a:picLocks noChangeAspect="1"/>
          </p:cNvPicPr>
          <p:nvPr/>
        </p:nvPicPr>
        <p:blipFill>
          <a:blip r:embed="rId3"/>
          <a:stretch>
            <a:fillRect/>
          </a:stretch>
        </p:blipFill>
        <p:spPr>
          <a:xfrm>
            <a:off x="3681914" y="-54464"/>
            <a:ext cx="3560966" cy="1118770"/>
          </a:xfrm>
          <a:prstGeom prst="rect">
            <a:avLst/>
          </a:prstGeom>
        </p:spPr>
      </p:pic>
      <p:pic>
        <p:nvPicPr>
          <p:cNvPr id="10" name="Picture 9">
            <a:extLst>
              <a:ext uri="{FF2B5EF4-FFF2-40B4-BE49-F238E27FC236}">
                <a16:creationId xmlns:a16="http://schemas.microsoft.com/office/drawing/2014/main" id="{75A5A886-3D3D-4654-B495-EA6C592D5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284" y="2091697"/>
            <a:ext cx="5371250" cy="4778531"/>
          </a:xfrm>
          <a:prstGeom prst="rect">
            <a:avLst/>
          </a:prstGeom>
        </p:spPr>
      </p:pic>
      <p:sp>
        <p:nvSpPr>
          <p:cNvPr id="11" name="TextBox 10">
            <a:extLst>
              <a:ext uri="{FF2B5EF4-FFF2-40B4-BE49-F238E27FC236}">
                <a16:creationId xmlns:a16="http://schemas.microsoft.com/office/drawing/2014/main" id="{BCD41DB9-A8CF-4A2F-988E-436E4233022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12" name="TextBox 11">
            <a:extLst>
              <a:ext uri="{FF2B5EF4-FFF2-40B4-BE49-F238E27FC236}">
                <a16:creationId xmlns:a16="http://schemas.microsoft.com/office/drawing/2014/main" id="{DD553678-181C-492E-AC81-1E4FF10F8EAA}"/>
              </a:ext>
            </a:extLst>
          </p:cNvPr>
          <p:cNvSpPr txBox="1"/>
          <p:nvPr/>
        </p:nvSpPr>
        <p:spPr>
          <a:xfrm>
            <a:off x="3009900" y="5926753"/>
            <a:ext cx="8975558" cy="646331"/>
          </a:xfrm>
          <a:prstGeom prst="rect">
            <a:avLst/>
          </a:prstGeom>
          <a:noFill/>
        </p:spPr>
        <p:txBody>
          <a:bodyPr wrap="square" rtlCol="0">
            <a:spAutoFit/>
          </a:bodyPr>
          <a:lstStyle/>
          <a:p>
            <a:r>
              <a:rPr lang="en-US" dirty="0"/>
              <a:t>All explanations are taken from white papers / government websites / scientific articles too many to list here on this slide. Please see extensive notes on blog post for links to articles. </a:t>
            </a:r>
          </a:p>
        </p:txBody>
      </p:sp>
      <p:sp>
        <p:nvSpPr>
          <p:cNvPr id="5" name="TextBox 4">
            <a:extLst>
              <a:ext uri="{FF2B5EF4-FFF2-40B4-BE49-F238E27FC236}">
                <a16:creationId xmlns:a16="http://schemas.microsoft.com/office/drawing/2014/main" id="{62368F2C-5BB1-450F-B76D-5BCE1B133266}"/>
              </a:ext>
            </a:extLst>
          </p:cNvPr>
          <p:cNvSpPr txBox="1"/>
          <p:nvPr/>
        </p:nvSpPr>
        <p:spPr>
          <a:xfrm>
            <a:off x="2973490" y="1064306"/>
            <a:ext cx="4977813" cy="4801314"/>
          </a:xfrm>
          <a:prstGeom prst="rect">
            <a:avLst/>
          </a:prstGeom>
          <a:noFill/>
        </p:spPr>
        <p:txBody>
          <a:bodyPr wrap="square" rtlCol="0">
            <a:spAutoFit/>
          </a:bodyPr>
          <a:lstStyle/>
          <a:p>
            <a:r>
              <a:rPr lang="en-US" sz="1600" dirty="0"/>
              <a:t>Emerging Technologies is Transhumanism</a:t>
            </a:r>
            <a:br>
              <a:rPr lang="en-US" sz="1600" dirty="0"/>
            </a:br>
            <a:r>
              <a:rPr lang="en-US" sz="1600" dirty="0"/>
              <a:t>Bioluminescent Interface Why are People Faces Glowing? </a:t>
            </a:r>
            <a:br>
              <a:rPr lang="en-US" sz="1600" dirty="0"/>
            </a:br>
            <a:r>
              <a:rPr lang="en-US" sz="1600" dirty="0"/>
              <a:t>Neuroscience is MK Ultra for the Masses</a:t>
            </a:r>
            <a:br>
              <a:rPr lang="en-US" sz="1600" dirty="0"/>
            </a:br>
            <a:r>
              <a:rPr lang="en-US" sz="1600" dirty="0"/>
              <a:t>Brain Initiative and Graphene Flagship</a:t>
            </a:r>
            <a:br>
              <a:rPr lang="en-US" sz="1600" dirty="0"/>
            </a:br>
            <a:r>
              <a:rPr lang="en-US" sz="1600" dirty="0"/>
              <a:t>Brain Interface Technology</a:t>
            </a:r>
            <a:br>
              <a:rPr lang="en-US" sz="1600" dirty="0"/>
            </a:br>
            <a:r>
              <a:rPr lang="en-US" sz="1600" dirty="0"/>
              <a:t>Mind Reading Technology Via Neural Interfaces</a:t>
            </a:r>
            <a:br>
              <a:rPr lang="en-US" sz="1600" dirty="0"/>
            </a:br>
            <a:r>
              <a:rPr lang="en-US" sz="1600" dirty="0"/>
              <a:t>Internet of Behaviors</a:t>
            </a:r>
            <a:br>
              <a:rPr lang="en-US" sz="1600" dirty="0"/>
            </a:br>
            <a:r>
              <a:rPr lang="en-US" sz="1600" dirty="0"/>
              <a:t>Digital Twins and Memristors</a:t>
            </a:r>
            <a:br>
              <a:rPr lang="en-US" sz="1600" dirty="0"/>
            </a:br>
            <a:r>
              <a:rPr lang="en-US" sz="1600" dirty="0"/>
              <a:t>Digital Twins in HealthCare</a:t>
            </a:r>
            <a:br>
              <a:rPr lang="en-US" sz="1600" dirty="0"/>
            </a:br>
            <a:r>
              <a:rPr lang="en-US" sz="1600" dirty="0"/>
              <a:t>Wireless Drugging and the Digital Nervous System</a:t>
            </a:r>
            <a:br>
              <a:rPr lang="en-US" sz="1600" dirty="0"/>
            </a:br>
            <a:r>
              <a:rPr lang="en-US" sz="1600" dirty="0"/>
              <a:t>c40 KillBox Cities and Remote Monitoring</a:t>
            </a:r>
            <a:br>
              <a:rPr lang="en-US" sz="1600" dirty="0"/>
            </a:br>
            <a:r>
              <a:rPr lang="en-US" sz="1600" dirty="0"/>
              <a:t>5</a:t>
            </a:r>
            <a:r>
              <a:rPr lang="en-US" sz="1600" baseline="30000" dirty="0"/>
              <a:t>th</a:t>
            </a:r>
            <a:r>
              <a:rPr lang="en-US" sz="1600" dirty="0"/>
              <a:t> Generation Warfare</a:t>
            </a:r>
            <a:br>
              <a:rPr lang="en-US" sz="1600" dirty="0"/>
            </a:br>
            <a:r>
              <a:rPr lang="en-US" sz="1600" dirty="0"/>
              <a:t>Cognitive Warfare NATO and Brain Interfaces</a:t>
            </a:r>
            <a:br>
              <a:rPr lang="en-US" sz="1600" dirty="0"/>
            </a:br>
            <a:r>
              <a:rPr lang="en-US" sz="1600" dirty="0"/>
              <a:t>Neural Lobotomy: DARPA N3’s</a:t>
            </a:r>
            <a:br>
              <a:rPr lang="en-US" sz="1600" dirty="0"/>
            </a:br>
            <a:r>
              <a:rPr lang="en-US" sz="1600" dirty="0"/>
              <a:t>NVIDIA and AMD to run the Tech</a:t>
            </a:r>
            <a:br>
              <a:rPr lang="en-US" sz="1600" dirty="0"/>
            </a:br>
            <a:r>
              <a:rPr lang="en-US" sz="1600" dirty="0"/>
              <a:t>Merging Man With Machine Through our DNA</a:t>
            </a:r>
            <a:br>
              <a:rPr lang="en-US" sz="1600" dirty="0"/>
            </a:br>
            <a:r>
              <a:rPr lang="en-US" sz="1600" dirty="0"/>
              <a:t>WBAN The Evil Web to Ensnare Humanity</a:t>
            </a:r>
            <a:br>
              <a:rPr lang="en-US" sz="1600" dirty="0"/>
            </a:br>
            <a:r>
              <a:rPr lang="en-US" sz="1600" dirty="0"/>
              <a:t>Protect Yourself from Emerging Technology</a:t>
            </a:r>
            <a:br>
              <a:rPr lang="en-US" dirty="0"/>
            </a:br>
            <a:endParaRPr lang="en-US" dirty="0"/>
          </a:p>
        </p:txBody>
      </p:sp>
      <p:pic>
        <p:nvPicPr>
          <p:cNvPr id="7" name="Picture 6">
            <a:extLst>
              <a:ext uri="{FF2B5EF4-FFF2-40B4-BE49-F238E27FC236}">
                <a16:creationId xmlns:a16="http://schemas.microsoft.com/office/drawing/2014/main" id="{CB0F4999-35A3-4E34-AC53-3E50B9808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51302" y="504921"/>
            <a:ext cx="4240697" cy="5260543"/>
          </a:xfrm>
          <a:prstGeom prst="rect">
            <a:avLst/>
          </a:prstGeom>
        </p:spPr>
      </p:pic>
    </p:spTree>
    <p:extLst>
      <p:ext uri="{BB962C8B-B14F-4D97-AF65-F5344CB8AC3E}">
        <p14:creationId xmlns:p14="http://schemas.microsoft.com/office/powerpoint/2010/main" val="2452490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04925" y="81989"/>
            <a:ext cx="10267950" cy="584775"/>
          </a:xfrm>
          <a:prstGeom prst="rect">
            <a:avLst/>
          </a:prstGeom>
          <a:noFill/>
        </p:spPr>
        <p:txBody>
          <a:bodyPr wrap="square" rtlCol="0">
            <a:spAutoFit/>
          </a:bodyPr>
          <a:lstStyle/>
          <a:p>
            <a:r>
              <a:rPr lang="en-US" sz="3200" dirty="0"/>
              <a:t>C40 KILL BOX CITIES AND REMOTE MONITORING</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8" name="TextBox 7">
            <a:extLst>
              <a:ext uri="{FF2B5EF4-FFF2-40B4-BE49-F238E27FC236}">
                <a16:creationId xmlns:a16="http://schemas.microsoft.com/office/drawing/2014/main" id="{0712121B-7303-4707-ABCD-90A3B3B13A4D}"/>
              </a:ext>
            </a:extLst>
          </p:cNvPr>
          <p:cNvSpPr txBox="1"/>
          <p:nvPr/>
        </p:nvSpPr>
        <p:spPr>
          <a:xfrm>
            <a:off x="3648075" y="571500"/>
            <a:ext cx="8048370" cy="2308324"/>
          </a:xfrm>
          <a:prstGeom prst="rect">
            <a:avLst/>
          </a:prstGeom>
          <a:noFill/>
        </p:spPr>
        <p:txBody>
          <a:bodyPr wrap="square" rtlCol="0">
            <a:spAutoFit/>
          </a:bodyPr>
          <a:lstStyle/>
          <a:p>
            <a:r>
              <a:rPr lang="en-US" dirty="0"/>
              <a:t>A Kill Box is a military strategy or </a:t>
            </a:r>
            <a:r>
              <a:rPr lang="en-US" dirty="0" err="1"/>
              <a:t>proceedure</a:t>
            </a:r>
            <a:r>
              <a:rPr lang="en-US" dirty="0"/>
              <a:t> used in warfare where a three dimensional area is set up to enable timely coordination control and facilitate rapid attacks.  </a:t>
            </a:r>
            <a:br>
              <a:rPr lang="en-US" dirty="0"/>
            </a:br>
            <a:br>
              <a:rPr lang="en-US" dirty="0"/>
            </a:br>
            <a:r>
              <a:rPr lang="en-US" dirty="0"/>
              <a:t>Effectively, they are using the MBAN and WBAN to turn your home into a Kill box. The network is connected to an autonomous weapon system where electronic warfare of various kinds can be carried out on civilians. For the ultimate control and extinction of the population. </a:t>
            </a:r>
          </a:p>
        </p:txBody>
      </p:sp>
      <p:pic>
        <p:nvPicPr>
          <p:cNvPr id="2" name="Picture 1">
            <a:extLst>
              <a:ext uri="{FF2B5EF4-FFF2-40B4-BE49-F238E27FC236}">
                <a16:creationId xmlns:a16="http://schemas.microsoft.com/office/drawing/2014/main" id="{04506FAC-0DB1-43A5-96A9-4714A0BCBD3B}"/>
              </a:ext>
            </a:extLst>
          </p:cNvPr>
          <p:cNvPicPr>
            <a:picLocks noChangeAspect="1"/>
          </p:cNvPicPr>
          <p:nvPr/>
        </p:nvPicPr>
        <p:blipFill>
          <a:blip r:embed="rId2"/>
          <a:stretch>
            <a:fillRect/>
          </a:stretch>
        </p:blipFill>
        <p:spPr>
          <a:xfrm>
            <a:off x="190501" y="754939"/>
            <a:ext cx="3381284" cy="4407000"/>
          </a:xfrm>
          <a:prstGeom prst="rect">
            <a:avLst/>
          </a:prstGeom>
        </p:spPr>
      </p:pic>
      <p:pic>
        <p:nvPicPr>
          <p:cNvPr id="5" name="Picture 4">
            <a:extLst>
              <a:ext uri="{FF2B5EF4-FFF2-40B4-BE49-F238E27FC236}">
                <a16:creationId xmlns:a16="http://schemas.microsoft.com/office/drawing/2014/main" id="{6D64784E-0CDF-4716-93AD-3F02B1F50C4F}"/>
              </a:ext>
            </a:extLst>
          </p:cNvPr>
          <p:cNvPicPr>
            <a:picLocks noChangeAspect="1"/>
          </p:cNvPicPr>
          <p:nvPr/>
        </p:nvPicPr>
        <p:blipFill>
          <a:blip r:embed="rId3"/>
          <a:stretch>
            <a:fillRect/>
          </a:stretch>
        </p:blipFill>
        <p:spPr>
          <a:xfrm>
            <a:off x="3795956" y="2897801"/>
            <a:ext cx="4806835" cy="3775972"/>
          </a:xfrm>
          <a:prstGeom prst="rect">
            <a:avLst/>
          </a:prstGeom>
        </p:spPr>
      </p:pic>
      <p:sp>
        <p:nvSpPr>
          <p:cNvPr id="6" name="TextBox 5">
            <a:extLst>
              <a:ext uri="{FF2B5EF4-FFF2-40B4-BE49-F238E27FC236}">
                <a16:creationId xmlns:a16="http://schemas.microsoft.com/office/drawing/2014/main" id="{1D9DCECA-5D0D-4D6C-82A5-2A45F3F7E0EF}"/>
              </a:ext>
            </a:extLst>
          </p:cNvPr>
          <p:cNvSpPr txBox="1"/>
          <p:nvPr/>
        </p:nvSpPr>
        <p:spPr>
          <a:xfrm>
            <a:off x="8844388" y="3009900"/>
            <a:ext cx="2480837" cy="2585323"/>
          </a:xfrm>
          <a:prstGeom prst="rect">
            <a:avLst/>
          </a:prstGeom>
          <a:noFill/>
        </p:spPr>
        <p:txBody>
          <a:bodyPr wrap="square" rtlCol="0">
            <a:spAutoFit/>
          </a:bodyPr>
          <a:lstStyle/>
          <a:p>
            <a:r>
              <a:rPr lang="en-US" dirty="0"/>
              <a:t>The C40 network is a set of major cities around the world that have committed to fighting “climate change.”</a:t>
            </a:r>
            <a:br>
              <a:rPr lang="en-US" dirty="0"/>
            </a:br>
            <a:br>
              <a:rPr lang="en-US" dirty="0"/>
            </a:br>
            <a:r>
              <a:rPr lang="en-US" dirty="0"/>
              <a:t>-15 minute cities</a:t>
            </a:r>
            <a:br>
              <a:rPr lang="en-US" dirty="0"/>
            </a:br>
            <a:r>
              <a:rPr lang="en-US" dirty="0"/>
              <a:t>-You’ll own nothing and you’ll be happy.</a:t>
            </a:r>
          </a:p>
        </p:txBody>
      </p:sp>
    </p:spTree>
    <p:extLst>
      <p:ext uri="{BB962C8B-B14F-4D97-AF65-F5344CB8AC3E}">
        <p14:creationId xmlns:p14="http://schemas.microsoft.com/office/powerpoint/2010/main" val="1161926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F2633-4303-46AA-82F1-BCCF3C09EECA}"/>
              </a:ext>
            </a:extLst>
          </p:cNvPr>
          <p:cNvSpPr txBox="1"/>
          <p:nvPr/>
        </p:nvSpPr>
        <p:spPr>
          <a:xfrm>
            <a:off x="5460274" y="785219"/>
            <a:ext cx="5908427" cy="2031325"/>
          </a:xfrm>
          <a:prstGeom prst="rect">
            <a:avLst/>
          </a:prstGeom>
          <a:noFill/>
        </p:spPr>
        <p:txBody>
          <a:bodyPr wrap="square" rtlCol="0">
            <a:spAutoFit/>
          </a:bodyPr>
          <a:lstStyle/>
          <a:p>
            <a:r>
              <a:rPr lang="en-US" dirty="0"/>
              <a:t>Fifth-generation warfare is warfare that is conducted primarily through non-kinetic military action, such as social engineering, misinformation, cyberattacks, along with emerging technologies such as artificial intelligence and fully autonomous systems. Fifth generation warfare has been described by Daniel Abbot as a war of "information and perception".</a:t>
            </a:r>
          </a:p>
        </p:txBody>
      </p:sp>
      <p:sp>
        <p:nvSpPr>
          <p:cNvPr id="11" name="TextBox 10">
            <a:extLst>
              <a:ext uri="{FF2B5EF4-FFF2-40B4-BE49-F238E27FC236}">
                <a16:creationId xmlns:a16="http://schemas.microsoft.com/office/drawing/2014/main" id="{BCD41DB9-A8CF-4A2F-988E-436E4233022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3" name="Picture 2">
            <a:extLst>
              <a:ext uri="{FF2B5EF4-FFF2-40B4-BE49-F238E27FC236}">
                <a16:creationId xmlns:a16="http://schemas.microsoft.com/office/drawing/2014/main" id="{FE7E0CC0-EE94-49DE-A373-546B3D03BFF2}"/>
              </a:ext>
            </a:extLst>
          </p:cNvPr>
          <p:cNvPicPr>
            <a:picLocks noChangeAspect="1"/>
          </p:cNvPicPr>
          <p:nvPr/>
        </p:nvPicPr>
        <p:blipFill>
          <a:blip r:embed="rId2"/>
          <a:stretch>
            <a:fillRect/>
          </a:stretch>
        </p:blipFill>
        <p:spPr>
          <a:xfrm>
            <a:off x="3790231" y="-101420"/>
            <a:ext cx="5569481" cy="989316"/>
          </a:xfrm>
          <a:prstGeom prst="rect">
            <a:avLst/>
          </a:prstGeom>
        </p:spPr>
      </p:pic>
      <p:sp>
        <p:nvSpPr>
          <p:cNvPr id="6" name="Arrow: Down 5">
            <a:extLst>
              <a:ext uri="{FF2B5EF4-FFF2-40B4-BE49-F238E27FC236}">
                <a16:creationId xmlns:a16="http://schemas.microsoft.com/office/drawing/2014/main" id="{3A3FB8E7-F1D8-49E9-BA8B-A04272E794FF}"/>
              </a:ext>
            </a:extLst>
          </p:cNvPr>
          <p:cNvSpPr/>
          <p:nvPr/>
        </p:nvSpPr>
        <p:spPr>
          <a:xfrm rot="2650170">
            <a:off x="7692141" y="3718274"/>
            <a:ext cx="496389" cy="75764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21DC6B6E-BF14-4F4F-A185-6D16AED31910}"/>
              </a:ext>
            </a:extLst>
          </p:cNvPr>
          <p:cNvSpPr/>
          <p:nvPr/>
        </p:nvSpPr>
        <p:spPr>
          <a:xfrm rot="19176436">
            <a:off x="8867891" y="3731288"/>
            <a:ext cx="461006" cy="775423"/>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F7D3E93-2805-4ADD-A480-846792602E1C}"/>
              </a:ext>
            </a:extLst>
          </p:cNvPr>
          <p:cNvSpPr txBox="1"/>
          <p:nvPr/>
        </p:nvSpPr>
        <p:spPr>
          <a:xfrm>
            <a:off x="9696913" y="4000688"/>
            <a:ext cx="1336765" cy="369332"/>
          </a:xfrm>
          <a:prstGeom prst="rect">
            <a:avLst/>
          </a:prstGeom>
          <a:noFill/>
        </p:spPr>
        <p:txBody>
          <a:bodyPr wrap="square" rtlCol="0">
            <a:spAutoFit/>
          </a:bodyPr>
          <a:lstStyle/>
          <a:p>
            <a:r>
              <a:rPr lang="en-US" dirty="0"/>
              <a:t>PHYSICAL</a:t>
            </a:r>
          </a:p>
        </p:txBody>
      </p:sp>
      <p:sp>
        <p:nvSpPr>
          <p:cNvPr id="14" name="TextBox 13">
            <a:extLst>
              <a:ext uri="{FF2B5EF4-FFF2-40B4-BE49-F238E27FC236}">
                <a16:creationId xmlns:a16="http://schemas.microsoft.com/office/drawing/2014/main" id="{2E833698-7840-4EA0-8D8E-A13AE5BCF8FD}"/>
              </a:ext>
            </a:extLst>
          </p:cNvPr>
          <p:cNvSpPr txBox="1"/>
          <p:nvPr/>
        </p:nvSpPr>
        <p:spPr>
          <a:xfrm>
            <a:off x="5747862" y="3977417"/>
            <a:ext cx="1010195" cy="369332"/>
          </a:xfrm>
          <a:prstGeom prst="rect">
            <a:avLst/>
          </a:prstGeom>
          <a:noFill/>
        </p:spPr>
        <p:txBody>
          <a:bodyPr wrap="square" rtlCol="0">
            <a:spAutoFit/>
          </a:bodyPr>
          <a:lstStyle/>
          <a:p>
            <a:r>
              <a:rPr lang="en-US" dirty="0"/>
              <a:t>CYBER</a:t>
            </a:r>
          </a:p>
        </p:txBody>
      </p:sp>
      <p:sp>
        <p:nvSpPr>
          <p:cNvPr id="8" name="TextBox 7">
            <a:extLst>
              <a:ext uri="{FF2B5EF4-FFF2-40B4-BE49-F238E27FC236}">
                <a16:creationId xmlns:a16="http://schemas.microsoft.com/office/drawing/2014/main" id="{53564CE6-804B-4E2B-B2FA-F499B5D60C0E}"/>
              </a:ext>
            </a:extLst>
          </p:cNvPr>
          <p:cNvSpPr txBox="1"/>
          <p:nvPr/>
        </p:nvSpPr>
        <p:spPr>
          <a:xfrm>
            <a:off x="5584817" y="4330504"/>
            <a:ext cx="3449697" cy="2308324"/>
          </a:xfrm>
          <a:prstGeom prst="rect">
            <a:avLst/>
          </a:prstGeom>
          <a:noFill/>
        </p:spPr>
        <p:txBody>
          <a:bodyPr wrap="square" rtlCol="0">
            <a:spAutoFit/>
          </a:bodyPr>
          <a:lstStyle/>
          <a:p>
            <a:r>
              <a:rPr lang="en-US" dirty="0"/>
              <a:t>Information Warfare</a:t>
            </a:r>
            <a:br>
              <a:rPr lang="en-US" dirty="0"/>
            </a:br>
            <a:r>
              <a:rPr lang="en-US" dirty="0"/>
              <a:t>Psychological Operations</a:t>
            </a:r>
            <a:br>
              <a:rPr lang="en-US" dirty="0"/>
            </a:br>
            <a:r>
              <a:rPr lang="en-US" dirty="0"/>
              <a:t>Cognitive Warfare</a:t>
            </a:r>
            <a:br>
              <a:rPr lang="en-US" dirty="0"/>
            </a:br>
            <a:r>
              <a:rPr lang="en-US" dirty="0"/>
              <a:t>Global Information Grid</a:t>
            </a:r>
            <a:br>
              <a:rPr lang="en-US" dirty="0"/>
            </a:br>
            <a:r>
              <a:rPr lang="en-US" dirty="0"/>
              <a:t>Online Covert Operations</a:t>
            </a:r>
            <a:br>
              <a:rPr lang="en-US" dirty="0"/>
            </a:br>
            <a:r>
              <a:rPr lang="en-US" dirty="0"/>
              <a:t>Yellow Journalism</a:t>
            </a:r>
            <a:br>
              <a:rPr lang="en-US" dirty="0"/>
            </a:br>
            <a:r>
              <a:rPr lang="en-US" dirty="0"/>
              <a:t>Media Censorship / Propaganda</a:t>
            </a:r>
            <a:br>
              <a:rPr lang="en-US" dirty="0"/>
            </a:br>
            <a:endParaRPr lang="en-US" dirty="0"/>
          </a:p>
        </p:txBody>
      </p:sp>
      <p:sp>
        <p:nvSpPr>
          <p:cNvPr id="16" name="TextBox 15">
            <a:extLst>
              <a:ext uri="{FF2B5EF4-FFF2-40B4-BE49-F238E27FC236}">
                <a16:creationId xmlns:a16="http://schemas.microsoft.com/office/drawing/2014/main" id="{9454E3B0-B545-4CC8-9C1C-0D38B814AD05}"/>
              </a:ext>
            </a:extLst>
          </p:cNvPr>
          <p:cNvSpPr txBox="1"/>
          <p:nvPr/>
        </p:nvSpPr>
        <p:spPr>
          <a:xfrm>
            <a:off x="9042273" y="4456260"/>
            <a:ext cx="3449697" cy="2308324"/>
          </a:xfrm>
          <a:prstGeom prst="rect">
            <a:avLst/>
          </a:prstGeom>
          <a:noFill/>
        </p:spPr>
        <p:txBody>
          <a:bodyPr wrap="square" rtlCol="0">
            <a:spAutoFit/>
          </a:bodyPr>
          <a:lstStyle/>
          <a:p>
            <a:r>
              <a:rPr lang="en-US" dirty="0"/>
              <a:t>Energy / Frequency Weapons</a:t>
            </a:r>
            <a:br>
              <a:rPr lang="en-US" dirty="0"/>
            </a:br>
            <a:r>
              <a:rPr lang="en-US" dirty="0"/>
              <a:t>Autonomous Weapons </a:t>
            </a:r>
            <a:br>
              <a:rPr lang="en-US" dirty="0"/>
            </a:br>
            <a:r>
              <a:rPr lang="en-US" dirty="0"/>
              <a:t>Neurological Weapons</a:t>
            </a:r>
            <a:br>
              <a:rPr lang="en-US" dirty="0"/>
            </a:br>
            <a:r>
              <a:rPr lang="en-US" dirty="0"/>
              <a:t>Bioweapons</a:t>
            </a:r>
            <a:br>
              <a:rPr lang="en-US" dirty="0"/>
            </a:br>
            <a:r>
              <a:rPr lang="en-US" dirty="0"/>
              <a:t>Nanotechnology</a:t>
            </a:r>
            <a:br>
              <a:rPr lang="en-US" dirty="0"/>
            </a:br>
            <a:r>
              <a:rPr lang="en-US" dirty="0"/>
              <a:t>Emerging Technologies</a:t>
            </a:r>
            <a:br>
              <a:rPr lang="en-US" dirty="0"/>
            </a:br>
            <a:br>
              <a:rPr lang="en-US" dirty="0"/>
            </a:br>
            <a:endParaRPr lang="en-US" dirty="0"/>
          </a:p>
        </p:txBody>
      </p:sp>
      <p:sp>
        <p:nvSpPr>
          <p:cNvPr id="18" name="TextBox 17">
            <a:extLst>
              <a:ext uri="{FF2B5EF4-FFF2-40B4-BE49-F238E27FC236}">
                <a16:creationId xmlns:a16="http://schemas.microsoft.com/office/drawing/2014/main" id="{A8AD289E-7C50-4D79-B2C3-08500A205BDB}"/>
              </a:ext>
            </a:extLst>
          </p:cNvPr>
          <p:cNvSpPr txBox="1"/>
          <p:nvPr/>
        </p:nvSpPr>
        <p:spPr>
          <a:xfrm>
            <a:off x="6427337" y="3049824"/>
            <a:ext cx="4941364" cy="369332"/>
          </a:xfrm>
          <a:prstGeom prst="rect">
            <a:avLst/>
          </a:prstGeom>
          <a:noFill/>
        </p:spPr>
        <p:txBody>
          <a:bodyPr wrap="square" rtlCol="0">
            <a:spAutoFit/>
          </a:bodyPr>
          <a:lstStyle/>
          <a:p>
            <a:r>
              <a:rPr lang="en-US" dirty="0"/>
              <a:t>2 VECTORS OF  5</a:t>
            </a:r>
            <a:r>
              <a:rPr lang="en-US" baseline="30000" dirty="0"/>
              <a:t>TH</a:t>
            </a:r>
            <a:r>
              <a:rPr lang="en-US" dirty="0"/>
              <a:t> GENERATION WARFARE</a:t>
            </a:r>
          </a:p>
        </p:txBody>
      </p:sp>
      <p:pic>
        <p:nvPicPr>
          <p:cNvPr id="13" name="Picture 12">
            <a:extLst>
              <a:ext uri="{FF2B5EF4-FFF2-40B4-BE49-F238E27FC236}">
                <a16:creationId xmlns:a16="http://schemas.microsoft.com/office/drawing/2014/main" id="{DDAC81E5-A5B0-4476-8E66-030753D5107E}"/>
              </a:ext>
            </a:extLst>
          </p:cNvPr>
          <p:cNvPicPr>
            <a:picLocks noChangeAspect="1"/>
          </p:cNvPicPr>
          <p:nvPr/>
        </p:nvPicPr>
        <p:blipFill>
          <a:blip r:embed="rId3"/>
          <a:stretch>
            <a:fillRect/>
          </a:stretch>
        </p:blipFill>
        <p:spPr>
          <a:xfrm>
            <a:off x="299771" y="921269"/>
            <a:ext cx="4995773" cy="4995773"/>
          </a:xfrm>
          <a:prstGeom prst="rect">
            <a:avLst/>
          </a:prstGeom>
        </p:spPr>
      </p:pic>
    </p:spTree>
    <p:extLst>
      <p:ext uri="{BB962C8B-B14F-4D97-AF65-F5344CB8AC3E}">
        <p14:creationId xmlns:p14="http://schemas.microsoft.com/office/powerpoint/2010/main" val="1987216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F2633-4303-46AA-82F1-BCCF3C09EECA}"/>
              </a:ext>
            </a:extLst>
          </p:cNvPr>
          <p:cNvSpPr txBox="1"/>
          <p:nvPr/>
        </p:nvSpPr>
        <p:spPr>
          <a:xfrm>
            <a:off x="5111916" y="-817220"/>
            <a:ext cx="1540042" cy="369332"/>
          </a:xfrm>
          <a:prstGeom prst="rect">
            <a:avLst/>
          </a:prstGeom>
          <a:noFill/>
        </p:spPr>
        <p:txBody>
          <a:bodyPr wrap="square" rtlCol="0">
            <a:spAutoFit/>
          </a:bodyPr>
          <a:lstStyle/>
          <a:p>
            <a:r>
              <a:rPr lang="en-US" dirty="0"/>
              <a:t>SUMMARY</a:t>
            </a:r>
          </a:p>
        </p:txBody>
      </p:sp>
      <p:sp>
        <p:nvSpPr>
          <p:cNvPr id="11" name="TextBox 10">
            <a:extLst>
              <a:ext uri="{FF2B5EF4-FFF2-40B4-BE49-F238E27FC236}">
                <a16:creationId xmlns:a16="http://schemas.microsoft.com/office/drawing/2014/main" id="{BCD41DB9-A8CF-4A2F-988E-436E4233022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A42C88A8-832A-4DFE-A1CA-693EB910CAC5}"/>
              </a:ext>
            </a:extLst>
          </p:cNvPr>
          <p:cNvSpPr txBox="1"/>
          <p:nvPr/>
        </p:nvSpPr>
        <p:spPr>
          <a:xfrm>
            <a:off x="2974764" y="121920"/>
            <a:ext cx="644791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COGNITIVE WARFARE AND NATO</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DCAB8ABF-BE90-4A99-B45C-85E963E876D2}"/>
              </a:ext>
            </a:extLst>
          </p:cNvPr>
          <p:cNvPicPr>
            <a:picLocks noChangeAspect="1"/>
          </p:cNvPicPr>
          <p:nvPr/>
        </p:nvPicPr>
        <p:blipFill rotWithShape="1">
          <a:blip r:embed="rId2"/>
          <a:srcRect l="11419" t="9466" r="13362" b="6894"/>
          <a:stretch/>
        </p:blipFill>
        <p:spPr>
          <a:xfrm>
            <a:off x="318551" y="446696"/>
            <a:ext cx="2313305" cy="2291325"/>
          </a:xfrm>
          <a:prstGeom prst="rect">
            <a:avLst/>
          </a:prstGeom>
        </p:spPr>
      </p:pic>
      <p:sp>
        <p:nvSpPr>
          <p:cNvPr id="5" name="TextBox 4">
            <a:extLst>
              <a:ext uri="{FF2B5EF4-FFF2-40B4-BE49-F238E27FC236}">
                <a16:creationId xmlns:a16="http://schemas.microsoft.com/office/drawing/2014/main" id="{1D29FDA1-309A-4AEA-B537-49095B0188F0}"/>
              </a:ext>
            </a:extLst>
          </p:cNvPr>
          <p:cNvSpPr txBox="1"/>
          <p:nvPr/>
        </p:nvSpPr>
        <p:spPr>
          <a:xfrm>
            <a:off x="2838994" y="922139"/>
            <a:ext cx="8699863" cy="1815882"/>
          </a:xfrm>
          <a:prstGeom prst="rect">
            <a:avLst/>
          </a:prstGeom>
          <a:noFill/>
        </p:spPr>
        <p:txBody>
          <a:bodyPr wrap="square" rtlCol="0">
            <a:spAutoFit/>
          </a:bodyPr>
          <a:lstStyle/>
          <a:p>
            <a:r>
              <a:rPr lang="en-US" sz="1600" dirty="0"/>
              <a:t>Cognitive Warfare includes activities conducted in synchronization with other Instruments of Power, to affect attitudes and behaviors, by influencing, protecting, or disrupting individual, group, or population level cognition, to gain an advantage over an adversary. Designed to modify perceptions of reality, whole-of-society manipulation has become a new norm, with human cognition shaping to be a critical realm of warfare. Cognitive Warfare focuses on attacking and degrading rationality, which can lead to exploitation of vulnerabilities and systemic weakening. Cognitive Warfare as the use of public opinion, psychological operations, and legal influence to achieve victory.</a:t>
            </a:r>
          </a:p>
        </p:txBody>
      </p:sp>
      <p:sp>
        <p:nvSpPr>
          <p:cNvPr id="6" name="TextBox 5">
            <a:extLst>
              <a:ext uri="{FF2B5EF4-FFF2-40B4-BE49-F238E27FC236}">
                <a16:creationId xmlns:a16="http://schemas.microsoft.com/office/drawing/2014/main" id="{E44E7C78-DC4F-4DDE-AD1C-2EA068ED45C3}"/>
              </a:ext>
            </a:extLst>
          </p:cNvPr>
          <p:cNvSpPr txBox="1"/>
          <p:nvPr/>
        </p:nvSpPr>
        <p:spPr>
          <a:xfrm>
            <a:off x="174172" y="3429000"/>
            <a:ext cx="6940731" cy="3447098"/>
          </a:xfrm>
          <a:prstGeom prst="rect">
            <a:avLst/>
          </a:prstGeom>
          <a:noFill/>
        </p:spPr>
        <p:txBody>
          <a:bodyPr wrap="square" rtlCol="0">
            <a:spAutoFit/>
          </a:bodyPr>
          <a:lstStyle/>
          <a:p>
            <a:r>
              <a:rPr lang="en-US" sz="1600" dirty="0"/>
              <a:t>From: Mitigating and Responding to Cognitive Warfare  NATO Report</a:t>
            </a:r>
            <a:br>
              <a:rPr lang="en-US" sz="1600" dirty="0"/>
            </a:br>
            <a:r>
              <a:rPr lang="en-US" u="sng" dirty="0">
                <a:hlinkClick r:id="rId3"/>
              </a:rPr>
              <a:t>https://www.researchgate.net/publication/369305190_Mitigating_and_Responding_to_Cognitive_Warfare</a:t>
            </a:r>
            <a:r>
              <a:rPr lang="en-US" dirty="0"/>
              <a:t> </a:t>
            </a:r>
            <a:br>
              <a:rPr lang="en-US" sz="1600" dirty="0"/>
            </a:br>
            <a:endParaRPr lang="en-US" sz="1600" dirty="0"/>
          </a:p>
          <a:p>
            <a:r>
              <a:rPr lang="en-US" sz="1600" dirty="0"/>
              <a:t>In this NATO report from last year they cover psychological operations and online information warfare.  Then they proceed on to talk about  Developing Neuroscience Technologies for Defense Against Cognitive Warfare. And here they delineate very clearly for us the two vectors of 5G warfare: Psyops domain and Cognitive Warfare Domain. Or Cyber Information / and Physical technology weapons. </a:t>
            </a:r>
            <a:br>
              <a:rPr lang="en-US" dirty="0"/>
            </a:br>
            <a:br>
              <a:rPr lang="en-US" dirty="0"/>
            </a:br>
            <a:br>
              <a:rPr lang="en-US" dirty="0"/>
            </a:br>
            <a:endParaRPr lang="en-US" dirty="0"/>
          </a:p>
        </p:txBody>
      </p:sp>
      <p:pic>
        <p:nvPicPr>
          <p:cNvPr id="8" name="Picture 7">
            <a:extLst>
              <a:ext uri="{FF2B5EF4-FFF2-40B4-BE49-F238E27FC236}">
                <a16:creationId xmlns:a16="http://schemas.microsoft.com/office/drawing/2014/main" id="{57821E14-49EC-43C6-8003-79812DB7FBF2}"/>
              </a:ext>
            </a:extLst>
          </p:cNvPr>
          <p:cNvPicPr>
            <a:picLocks noChangeAspect="1"/>
          </p:cNvPicPr>
          <p:nvPr/>
        </p:nvPicPr>
        <p:blipFill>
          <a:blip r:embed="rId4"/>
          <a:stretch>
            <a:fillRect/>
          </a:stretch>
        </p:blipFill>
        <p:spPr>
          <a:xfrm>
            <a:off x="7250262" y="3309257"/>
            <a:ext cx="4674180" cy="3012843"/>
          </a:xfrm>
          <a:prstGeom prst="rect">
            <a:avLst/>
          </a:prstGeom>
        </p:spPr>
      </p:pic>
    </p:spTree>
    <p:extLst>
      <p:ext uri="{BB962C8B-B14F-4D97-AF65-F5344CB8AC3E}">
        <p14:creationId xmlns:p14="http://schemas.microsoft.com/office/powerpoint/2010/main" val="1276850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F2633-4303-46AA-82F1-BCCF3C09EECA}"/>
              </a:ext>
            </a:extLst>
          </p:cNvPr>
          <p:cNvSpPr txBox="1"/>
          <p:nvPr/>
        </p:nvSpPr>
        <p:spPr>
          <a:xfrm>
            <a:off x="5111916" y="-817220"/>
            <a:ext cx="1540042" cy="369332"/>
          </a:xfrm>
          <a:prstGeom prst="rect">
            <a:avLst/>
          </a:prstGeom>
          <a:noFill/>
        </p:spPr>
        <p:txBody>
          <a:bodyPr wrap="square" rtlCol="0">
            <a:spAutoFit/>
          </a:bodyPr>
          <a:lstStyle/>
          <a:p>
            <a:r>
              <a:rPr lang="en-US" dirty="0"/>
              <a:t>SUMMARY</a:t>
            </a:r>
          </a:p>
        </p:txBody>
      </p:sp>
      <p:sp>
        <p:nvSpPr>
          <p:cNvPr id="11" name="TextBox 10">
            <a:extLst>
              <a:ext uri="{FF2B5EF4-FFF2-40B4-BE49-F238E27FC236}">
                <a16:creationId xmlns:a16="http://schemas.microsoft.com/office/drawing/2014/main" id="{BCD41DB9-A8CF-4A2F-988E-436E4233022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A42C88A8-832A-4DFE-A1CA-693EB910CAC5}"/>
              </a:ext>
            </a:extLst>
          </p:cNvPr>
          <p:cNvSpPr txBox="1"/>
          <p:nvPr/>
        </p:nvSpPr>
        <p:spPr>
          <a:xfrm>
            <a:off x="501611" y="109888"/>
            <a:ext cx="1129334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COGNITIVE WARFARE AND BRAIN COMPUTER INTERFACE SCIENCES</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E44E7C78-DC4F-4DDE-AD1C-2EA068ED45C3}"/>
              </a:ext>
            </a:extLst>
          </p:cNvPr>
          <p:cNvSpPr txBox="1"/>
          <p:nvPr/>
        </p:nvSpPr>
        <p:spPr>
          <a:xfrm>
            <a:off x="4749658" y="729633"/>
            <a:ext cx="6940731" cy="6647974"/>
          </a:xfrm>
          <a:prstGeom prst="rect">
            <a:avLst/>
          </a:prstGeom>
          <a:noFill/>
        </p:spPr>
        <p:txBody>
          <a:bodyPr wrap="square" rtlCol="0">
            <a:spAutoFit/>
          </a:bodyPr>
          <a:lstStyle/>
          <a:p>
            <a:r>
              <a:rPr lang="en-US" sz="1600" dirty="0"/>
              <a:t>From: Mitigating and Responding to Cognitive Warfare  NATO Report</a:t>
            </a:r>
            <a:br>
              <a:rPr lang="en-US" sz="1600" dirty="0"/>
            </a:br>
            <a:br>
              <a:rPr lang="en-US" sz="1600" dirty="0"/>
            </a:br>
            <a:endParaRPr lang="en-US" sz="1600" dirty="0"/>
          </a:p>
          <a:p>
            <a:r>
              <a:rPr lang="en-US" dirty="0"/>
              <a:t>CHAPTER 6.1 INTRODUCTION – COGNITIVE NEUROSCIENCE: DEFENCE AGAINST COGNITIVE WARFARE</a:t>
            </a:r>
            <a:br>
              <a:rPr lang="en-US" dirty="0"/>
            </a:br>
            <a:br>
              <a:rPr lang="en-US" dirty="0"/>
            </a:br>
            <a:r>
              <a:rPr lang="en-US" dirty="0"/>
              <a:t>“Future battles will involve far less permissive environments, agile logistics, and adaptive command-and- control. With the increased role of automation, artificial intelligence-enabled virtual teammates, and remote control/supervision of technology, there is a new focus on Cognitive Warfare (</a:t>
            </a:r>
            <a:r>
              <a:rPr lang="en-US" dirty="0" err="1"/>
              <a:t>CogWar</a:t>
            </a:r>
            <a:r>
              <a:rPr lang="en-US" dirty="0"/>
              <a:t>). </a:t>
            </a:r>
            <a:r>
              <a:rPr lang="en-US" b="1" dirty="0" err="1">
                <a:solidFill>
                  <a:srgbClr val="00B0F0"/>
                </a:solidFill>
              </a:rPr>
              <a:t>CogWar</a:t>
            </a:r>
            <a:r>
              <a:rPr lang="en-US" b="1" dirty="0">
                <a:solidFill>
                  <a:srgbClr val="00B0F0"/>
                </a:solidFill>
              </a:rPr>
              <a:t> targets the human brain/mind by using disinformation, propaganda, and information overload to confuse the enemy and exploit cognitive vulnerabilities. </a:t>
            </a:r>
            <a:r>
              <a:rPr lang="en-US" dirty="0"/>
              <a:t>There is a pressing need for the DoD to invest in the emerging area of </a:t>
            </a:r>
            <a:r>
              <a:rPr lang="en-US" dirty="0" err="1"/>
              <a:t>CogWar</a:t>
            </a:r>
            <a:r>
              <a:rPr lang="en-US" dirty="0"/>
              <a:t>, a capability that does not yet exist for allied nation’s military, but near-peer adversaries are aggressively developing such capabilities. Adversarial advances in offensive </a:t>
            </a:r>
            <a:r>
              <a:rPr lang="en-US" dirty="0" err="1"/>
              <a:t>CogWar</a:t>
            </a:r>
            <a:r>
              <a:rPr lang="en-US" dirty="0"/>
              <a:t> must be proactively matched and exceeded by </a:t>
            </a:r>
            <a:r>
              <a:rPr lang="en-US" b="1" dirty="0">
                <a:solidFill>
                  <a:srgbClr val="00B0F0"/>
                </a:solidFill>
              </a:rPr>
              <a:t>leveraging expertise in cognitive and brain sciences, brain-machine interfaces, applied psychology and AI/ML to enhance the warfighter’s ability </a:t>
            </a:r>
            <a:r>
              <a:rPr lang="en-US" dirty="0"/>
              <a:t>to counter such attacks and prevail in the modern battlefield. </a:t>
            </a:r>
          </a:p>
          <a:p>
            <a:br>
              <a:rPr lang="en-US" dirty="0"/>
            </a:br>
            <a:br>
              <a:rPr lang="en-US" dirty="0"/>
            </a:br>
            <a:endParaRPr lang="en-US" dirty="0"/>
          </a:p>
        </p:txBody>
      </p:sp>
      <p:pic>
        <p:nvPicPr>
          <p:cNvPr id="7" name="Picture 6">
            <a:extLst>
              <a:ext uri="{FF2B5EF4-FFF2-40B4-BE49-F238E27FC236}">
                <a16:creationId xmlns:a16="http://schemas.microsoft.com/office/drawing/2014/main" id="{A58DC751-77A1-432A-B6DB-106882415399}"/>
              </a:ext>
            </a:extLst>
          </p:cNvPr>
          <p:cNvPicPr>
            <a:picLocks noChangeAspect="1"/>
          </p:cNvPicPr>
          <p:nvPr/>
        </p:nvPicPr>
        <p:blipFill rotWithShape="1">
          <a:blip r:embed="rId2"/>
          <a:srcRect l="21858"/>
          <a:stretch/>
        </p:blipFill>
        <p:spPr>
          <a:xfrm>
            <a:off x="211518" y="3582199"/>
            <a:ext cx="4433569" cy="2709667"/>
          </a:xfrm>
          <a:prstGeom prst="rect">
            <a:avLst/>
          </a:prstGeom>
        </p:spPr>
      </p:pic>
      <p:pic>
        <p:nvPicPr>
          <p:cNvPr id="9" name="Picture 8">
            <a:extLst>
              <a:ext uri="{FF2B5EF4-FFF2-40B4-BE49-F238E27FC236}">
                <a16:creationId xmlns:a16="http://schemas.microsoft.com/office/drawing/2014/main" id="{A08D5A4B-D942-435F-8264-32E80FA06E03}"/>
              </a:ext>
            </a:extLst>
          </p:cNvPr>
          <p:cNvPicPr>
            <a:picLocks noChangeAspect="1"/>
          </p:cNvPicPr>
          <p:nvPr/>
        </p:nvPicPr>
        <p:blipFill>
          <a:blip r:embed="rId3"/>
          <a:stretch>
            <a:fillRect/>
          </a:stretch>
        </p:blipFill>
        <p:spPr>
          <a:xfrm>
            <a:off x="211519" y="910107"/>
            <a:ext cx="4433570" cy="2482799"/>
          </a:xfrm>
          <a:prstGeom prst="rect">
            <a:avLst/>
          </a:prstGeom>
        </p:spPr>
      </p:pic>
    </p:spTree>
    <p:extLst>
      <p:ext uri="{BB962C8B-B14F-4D97-AF65-F5344CB8AC3E}">
        <p14:creationId xmlns:p14="http://schemas.microsoft.com/office/powerpoint/2010/main" val="191707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579521" y="81989"/>
            <a:ext cx="11032957" cy="584775"/>
          </a:xfrm>
          <a:prstGeom prst="rect">
            <a:avLst/>
          </a:prstGeom>
          <a:noFill/>
        </p:spPr>
        <p:txBody>
          <a:bodyPr wrap="square" rtlCol="0">
            <a:spAutoFit/>
          </a:bodyPr>
          <a:lstStyle/>
          <a:p>
            <a:r>
              <a:rPr lang="en-US" sz="3200" dirty="0"/>
              <a:t>THE NEURAL LOBOTOMY:DARPA N3 AUGMENTED HUMANS</a:t>
            </a:r>
          </a:p>
        </p:txBody>
      </p:sp>
      <p:pic>
        <p:nvPicPr>
          <p:cNvPr id="2" name="Picture 1">
            <a:extLst>
              <a:ext uri="{FF2B5EF4-FFF2-40B4-BE49-F238E27FC236}">
                <a16:creationId xmlns:a16="http://schemas.microsoft.com/office/drawing/2014/main" id="{97A7AC2C-E84D-4342-93C1-E9415DEC08BB}"/>
              </a:ext>
            </a:extLst>
          </p:cNvPr>
          <p:cNvPicPr>
            <a:picLocks noChangeAspect="1"/>
          </p:cNvPicPr>
          <p:nvPr/>
        </p:nvPicPr>
        <p:blipFill>
          <a:blip r:embed="rId2"/>
          <a:stretch>
            <a:fillRect/>
          </a:stretch>
        </p:blipFill>
        <p:spPr>
          <a:xfrm>
            <a:off x="239793" y="777290"/>
            <a:ext cx="4723359" cy="2651710"/>
          </a:xfrm>
          <a:prstGeom prst="rect">
            <a:avLst/>
          </a:prstGeom>
        </p:spPr>
      </p:pic>
      <p:sp>
        <p:nvSpPr>
          <p:cNvPr id="3" name="TextBox 2">
            <a:extLst>
              <a:ext uri="{FF2B5EF4-FFF2-40B4-BE49-F238E27FC236}">
                <a16:creationId xmlns:a16="http://schemas.microsoft.com/office/drawing/2014/main" id="{CB02275B-4CAF-45F1-B1F0-6C7E7A5080A0}"/>
              </a:ext>
            </a:extLst>
          </p:cNvPr>
          <p:cNvSpPr txBox="1"/>
          <p:nvPr/>
        </p:nvSpPr>
        <p:spPr>
          <a:xfrm>
            <a:off x="149638" y="3539526"/>
            <a:ext cx="10955509" cy="3139321"/>
          </a:xfrm>
          <a:prstGeom prst="rect">
            <a:avLst/>
          </a:prstGeom>
          <a:noFill/>
        </p:spPr>
        <p:txBody>
          <a:bodyPr wrap="square" rtlCol="0">
            <a:spAutoFit/>
          </a:bodyPr>
          <a:lstStyle/>
          <a:p>
            <a:r>
              <a:rPr lang="en-US" dirty="0"/>
              <a:t>What is DARPA N3?</a:t>
            </a:r>
            <a:br>
              <a:rPr lang="en-US" dirty="0"/>
            </a:br>
            <a:r>
              <a:rPr lang="en-US" b="1" u="sng" dirty="0"/>
              <a:t>Next-Generation Nonsurgical Neurotechnology (N3)</a:t>
            </a:r>
          </a:p>
          <a:p>
            <a:r>
              <a:rPr lang="en-US" dirty="0"/>
              <a:t>The N3 program aims to develop a safe, portable neural interface system capable of reading from and writing to multiple points in the brain at once.</a:t>
            </a:r>
            <a:br>
              <a:rPr lang="en-US" dirty="0"/>
            </a:br>
            <a:br>
              <a:rPr lang="en-US" dirty="0"/>
            </a:br>
            <a:r>
              <a:rPr lang="en-US" dirty="0"/>
              <a:t>Whereas the most effective, state-of-the-art neural interfaces require surgery to implant electrodes into the brain, N3 technology would not require surgery and would be man-portable, </a:t>
            </a:r>
            <a:r>
              <a:rPr lang="en-US" b="1" dirty="0">
                <a:solidFill>
                  <a:srgbClr val="00B0F0"/>
                </a:solidFill>
              </a:rPr>
              <a:t>thus making the technology accessible to a far wider population of potential users.</a:t>
            </a:r>
            <a:r>
              <a:rPr lang="en-US" dirty="0"/>
              <a:t> Noninvasive neurotechnologies such as the electroencephalogram and transcranial direct current stimulation already exist, but do not offer the precision, signal resolution, and portability required for advanced applications by people working in real-world settings.</a:t>
            </a:r>
          </a:p>
          <a:p>
            <a:endParaRPr lang="en-US" dirty="0"/>
          </a:p>
        </p:txBody>
      </p:sp>
      <p:sp>
        <p:nvSpPr>
          <p:cNvPr id="5" name="TextBox 4">
            <a:extLst>
              <a:ext uri="{FF2B5EF4-FFF2-40B4-BE49-F238E27FC236}">
                <a16:creationId xmlns:a16="http://schemas.microsoft.com/office/drawing/2014/main" id="{F6910E39-6523-4345-B01E-C6E9A7DFFE96}"/>
              </a:ext>
            </a:extLst>
          </p:cNvPr>
          <p:cNvSpPr txBox="1"/>
          <p:nvPr/>
        </p:nvSpPr>
        <p:spPr>
          <a:xfrm>
            <a:off x="5125453" y="698096"/>
            <a:ext cx="6402804" cy="2862322"/>
          </a:xfrm>
          <a:prstGeom prst="rect">
            <a:avLst/>
          </a:prstGeom>
          <a:noFill/>
        </p:spPr>
        <p:txBody>
          <a:bodyPr wrap="square" rtlCol="0">
            <a:spAutoFit/>
          </a:bodyPr>
          <a:lstStyle/>
          <a:p>
            <a:r>
              <a:rPr lang="en-US" dirty="0"/>
              <a:t>“They can put technology into the brain without surgery that changes your neurons and will allow people to hook up to a brain machine interface to do things like fly drones with their mind and control cyber defense systems and multitask during military operations. Anything that is used in DARPA’s N3 is brain to brain interfaces, neuron to neuron interfaces and you are exchanging neurons, resurfacing brain tissue an exchanging neural nets. And if they want to erase your memory or change out your DNA sequencing to ensure you take a different action there is a flow chart for how they do that.” – Sabrina Wallace </a:t>
            </a:r>
          </a:p>
        </p:txBody>
      </p:sp>
    </p:spTree>
    <p:extLst>
      <p:ext uri="{BB962C8B-B14F-4D97-AF65-F5344CB8AC3E}">
        <p14:creationId xmlns:p14="http://schemas.microsoft.com/office/powerpoint/2010/main" val="693219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DAE89-3497-45D9-86F8-CEECBFDB16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1681E3-73AF-4CCE-B10D-7B0CB4AFD1E1}"/>
              </a:ext>
            </a:extLst>
          </p:cNvPr>
          <p:cNvSpPr txBox="1"/>
          <p:nvPr/>
        </p:nvSpPr>
        <p:spPr>
          <a:xfrm>
            <a:off x="1712255" y="0"/>
            <a:ext cx="8271718" cy="707886"/>
          </a:xfrm>
          <a:prstGeom prst="rect">
            <a:avLst/>
          </a:prstGeom>
          <a:noFill/>
        </p:spPr>
        <p:txBody>
          <a:bodyPr wrap="square" rtlCol="0">
            <a:spAutoFit/>
          </a:bodyPr>
          <a:lstStyle/>
          <a:p>
            <a:pPr lvl="0" defTabSz="457200">
              <a:defRPr/>
            </a:pPr>
            <a:r>
              <a:rPr lang="en-US" sz="4000" dirty="0"/>
              <a:t>NVIDIA AND AMD TO RUN THE TECH </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descr="nvid-amd">
            <a:extLst>
              <a:ext uri="{FF2B5EF4-FFF2-40B4-BE49-F238E27FC236}">
                <a16:creationId xmlns:a16="http://schemas.microsoft.com/office/drawing/2014/main" id="{C46EB07E-B343-4E8A-8C22-EFF7D02F7819}"/>
              </a:ext>
            </a:extLst>
          </p:cNvPr>
          <p:cNvPicPr/>
          <p:nvPr/>
        </p:nvPicPr>
        <p:blipFill rotWithShape="1">
          <a:blip r:embed="rId2"/>
          <a:srcRect l="1425" b="1917"/>
          <a:stretch/>
        </p:blipFill>
        <p:spPr>
          <a:xfrm>
            <a:off x="389579" y="1779383"/>
            <a:ext cx="4391247" cy="2622495"/>
          </a:xfrm>
          <a:prstGeom prst="rect">
            <a:avLst/>
          </a:prstGeom>
        </p:spPr>
      </p:pic>
      <p:sp>
        <p:nvSpPr>
          <p:cNvPr id="6" name="TextBox 5">
            <a:extLst>
              <a:ext uri="{FF2B5EF4-FFF2-40B4-BE49-F238E27FC236}">
                <a16:creationId xmlns:a16="http://schemas.microsoft.com/office/drawing/2014/main" id="{B699FA2B-CD86-4A95-BE40-4A95767A4BFE}"/>
              </a:ext>
            </a:extLst>
          </p:cNvPr>
          <p:cNvSpPr txBox="1"/>
          <p:nvPr/>
        </p:nvSpPr>
        <p:spPr>
          <a:xfrm>
            <a:off x="4780826" y="707886"/>
            <a:ext cx="6836734" cy="6032421"/>
          </a:xfrm>
          <a:prstGeom prst="rect">
            <a:avLst/>
          </a:prstGeom>
          <a:noFill/>
        </p:spPr>
        <p:txBody>
          <a:bodyPr wrap="square" rtlCol="0">
            <a:spAutoFit/>
          </a:bodyPr>
          <a:lstStyle/>
          <a:p>
            <a:r>
              <a:rPr lang="en-US" sz="1600" b="1" dirty="0"/>
              <a:t>A graphics processing unit (GPU)</a:t>
            </a:r>
            <a:r>
              <a:rPr lang="en-US" sz="1600" dirty="0"/>
              <a:t> is a specialized circuit used to accelerate the computer graphics power on the personal computers, mobile phones, gaming consoles and industrial server farms</a:t>
            </a:r>
          </a:p>
          <a:p>
            <a:r>
              <a:rPr lang="en-US" sz="1600" dirty="0"/>
              <a:t> </a:t>
            </a:r>
          </a:p>
          <a:p>
            <a:r>
              <a:rPr lang="en-US" sz="1600" dirty="0"/>
              <a:t>- Within the last few years GPUs are found to be useful for non-graphic calculations due to their ability to do work in a parallel fashion. This inherent property lends the hardware to include training of neural networks and cryptocurrency mining.</a:t>
            </a:r>
          </a:p>
          <a:p>
            <a:r>
              <a:rPr lang="en-US" sz="1600" dirty="0"/>
              <a:t> </a:t>
            </a:r>
          </a:p>
          <a:p>
            <a:r>
              <a:rPr lang="en-US" sz="1600" dirty="0"/>
              <a:t>- The GPU market is a multi-trillion dollar industry due to the promise of greatly accelerating innovation using accelerated AI, neural driven hardware. (Presently dominated by </a:t>
            </a:r>
            <a:r>
              <a:rPr lang="en-US" sz="1600" b="1" dirty="0"/>
              <a:t>Nvidia</a:t>
            </a:r>
            <a:r>
              <a:rPr lang="en-US" sz="1600" dirty="0"/>
              <a:t> and </a:t>
            </a:r>
            <a:r>
              <a:rPr lang="en-US" sz="1600" b="1" dirty="0"/>
              <a:t>AMD</a:t>
            </a:r>
            <a:r>
              <a:rPr lang="en-US" sz="1600" dirty="0"/>
              <a:t>)</a:t>
            </a:r>
          </a:p>
          <a:p>
            <a:r>
              <a:rPr lang="en-US" sz="1600" dirty="0"/>
              <a:t> </a:t>
            </a:r>
          </a:p>
          <a:p>
            <a:r>
              <a:rPr lang="en-US" sz="1600" dirty="0"/>
              <a:t>- New companies are forming however to challenge current GPU paradigms with new cost (and energy) efficient chip-sets and are set to disrupt the industry in the coming years.</a:t>
            </a:r>
          </a:p>
          <a:p>
            <a:r>
              <a:rPr lang="en-US" sz="1600" dirty="0"/>
              <a:t> </a:t>
            </a:r>
          </a:p>
          <a:p>
            <a:r>
              <a:rPr lang="en-US" sz="1600" dirty="0"/>
              <a:t>- The battle is for new kinds of memory and processor designs and more if it. in small energy efficient packages. </a:t>
            </a:r>
          </a:p>
          <a:p>
            <a:r>
              <a:rPr lang="en-US" sz="1600" dirty="0"/>
              <a:t> </a:t>
            </a:r>
          </a:p>
          <a:p>
            <a:r>
              <a:rPr lang="en-US" sz="1600" dirty="0"/>
              <a:t>- Main industry direction is real-world simulation of processes used by industry, bio-n Tech, and governments that can afford the server data-centers necessary to process real-world matrix-based datasets.</a:t>
            </a:r>
          </a:p>
          <a:p>
            <a:endParaRPr lang="en-US" dirty="0"/>
          </a:p>
        </p:txBody>
      </p:sp>
    </p:spTree>
    <p:extLst>
      <p:ext uri="{BB962C8B-B14F-4D97-AF65-F5344CB8AC3E}">
        <p14:creationId xmlns:p14="http://schemas.microsoft.com/office/powerpoint/2010/main" val="442680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DAE89-3497-45D9-86F8-CEECBFDB16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1681E3-73AF-4CCE-B10D-7B0CB4AFD1E1}"/>
              </a:ext>
            </a:extLst>
          </p:cNvPr>
          <p:cNvSpPr txBox="1"/>
          <p:nvPr/>
        </p:nvSpPr>
        <p:spPr>
          <a:xfrm>
            <a:off x="1712255" y="0"/>
            <a:ext cx="8271718" cy="707886"/>
          </a:xfrm>
          <a:prstGeom prst="rect">
            <a:avLst/>
          </a:prstGeom>
          <a:noFill/>
        </p:spPr>
        <p:txBody>
          <a:bodyPr wrap="square" rtlCol="0">
            <a:spAutoFit/>
          </a:bodyPr>
          <a:lstStyle/>
          <a:p>
            <a:pPr lvl="0" defTabSz="457200">
              <a:defRPr/>
            </a:pPr>
            <a:r>
              <a:rPr lang="en-US" sz="4000" dirty="0"/>
              <a:t>NVIDIA AND AMD TO RUN THE TECH </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B699FA2B-CD86-4A95-BE40-4A95767A4BFE}"/>
              </a:ext>
            </a:extLst>
          </p:cNvPr>
          <p:cNvSpPr txBox="1"/>
          <p:nvPr/>
        </p:nvSpPr>
        <p:spPr>
          <a:xfrm>
            <a:off x="350874" y="922370"/>
            <a:ext cx="11298583" cy="1200329"/>
          </a:xfrm>
          <a:prstGeom prst="rect">
            <a:avLst/>
          </a:prstGeom>
          <a:noFill/>
        </p:spPr>
        <p:txBody>
          <a:bodyPr wrap="square" rtlCol="0">
            <a:spAutoFit/>
          </a:bodyPr>
          <a:lstStyle/>
          <a:p>
            <a:r>
              <a:rPr lang="en-US" dirty="0"/>
              <a:t>- </a:t>
            </a:r>
            <a:r>
              <a:rPr lang="en-US" b="1" dirty="0" err="1"/>
              <a:t>Neuralangelo</a:t>
            </a:r>
            <a:r>
              <a:rPr lang="en-US" dirty="0"/>
              <a:t> is a framework for high-fidelity 3D surface reconstruction from RGB images using neural volume rendering. 3D meshes and rendering is extracted from 2D images samples! Joint project included </a:t>
            </a:r>
            <a:r>
              <a:rPr lang="en-US" b="1" dirty="0"/>
              <a:t>NVIDIA Research</a:t>
            </a:r>
            <a:r>
              <a:rPr lang="en-US" dirty="0"/>
              <a:t> and </a:t>
            </a:r>
            <a:r>
              <a:rPr lang="en-US" b="1" dirty="0"/>
              <a:t>John Hopkins University</a:t>
            </a:r>
            <a:r>
              <a:rPr lang="en-US" dirty="0"/>
              <a:t>. </a:t>
            </a:r>
          </a:p>
          <a:p>
            <a:endParaRPr lang="en-US" dirty="0"/>
          </a:p>
        </p:txBody>
      </p:sp>
      <p:pic>
        <p:nvPicPr>
          <p:cNvPr id="7" name="Picture 6" descr="neural-render">
            <a:extLst>
              <a:ext uri="{FF2B5EF4-FFF2-40B4-BE49-F238E27FC236}">
                <a16:creationId xmlns:a16="http://schemas.microsoft.com/office/drawing/2014/main" id="{208C0EC3-AC19-41A2-A30F-AEB738FD486E}"/>
              </a:ext>
            </a:extLst>
          </p:cNvPr>
          <p:cNvPicPr/>
          <p:nvPr/>
        </p:nvPicPr>
        <p:blipFill>
          <a:blip r:embed="rId2"/>
          <a:stretch>
            <a:fillRect/>
          </a:stretch>
        </p:blipFill>
        <p:spPr>
          <a:xfrm>
            <a:off x="60250" y="2424223"/>
            <a:ext cx="7914168" cy="3907465"/>
          </a:xfrm>
          <a:prstGeom prst="rect">
            <a:avLst/>
          </a:prstGeom>
        </p:spPr>
      </p:pic>
      <p:pic>
        <p:nvPicPr>
          <p:cNvPr id="8" name="Picture 7" descr="digital-twin">
            <a:extLst>
              <a:ext uri="{FF2B5EF4-FFF2-40B4-BE49-F238E27FC236}">
                <a16:creationId xmlns:a16="http://schemas.microsoft.com/office/drawing/2014/main" id="{5D29FD49-505A-449F-9830-4ED007FE1CB9}"/>
              </a:ext>
            </a:extLst>
          </p:cNvPr>
          <p:cNvPicPr/>
          <p:nvPr/>
        </p:nvPicPr>
        <p:blipFill>
          <a:blip r:embed="rId3"/>
          <a:stretch>
            <a:fillRect/>
          </a:stretch>
        </p:blipFill>
        <p:spPr>
          <a:xfrm>
            <a:off x="8102009" y="2424223"/>
            <a:ext cx="3955312" cy="3907465"/>
          </a:xfrm>
          <a:prstGeom prst="rect">
            <a:avLst/>
          </a:prstGeom>
        </p:spPr>
      </p:pic>
    </p:spTree>
    <p:extLst>
      <p:ext uri="{BB962C8B-B14F-4D97-AF65-F5344CB8AC3E}">
        <p14:creationId xmlns:p14="http://schemas.microsoft.com/office/powerpoint/2010/main" val="1372738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B4CCC-F399-4F30-8064-A97B1E6AA3DC}"/>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FAC8405-E914-4DA1-BB43-7F4CA2B38AD7}"/>
              </a:ext>
            </a:extLst>
          </p:cNvPr>
          <p:cNvSpPr txBox="1"/>
          <p:nvPr/>
        </p:nvSpPr>
        <p:spPr>
          <a:xfrm>
            <a:off x="2470298" y="-727295"/>
            <a:ext cx="7022045" cy="369332"/>
          </a:xfrm>
          <a:prstGeom prst="rect">
            <a:avLst/>
          </a:prstGeom>
          <a:noFill/>
        </p:spPr>
        <p:txBody>
          <a:bodyPr wrap="square" rtlCol="0">
            <a:spAutoFit/>
          </a:bodyPr>
          <a:lstStyle/>
          <a:p>
            <a:r>
              <a:rPr lang="en-US" dirty="0"/>
              <a:t>MERGING MAN WITH MACHINE THROUGH OUR DNA</a:t>
            </a:r>
          </a:p>
        </p:txBody>
      </p:sp>
      <p:pic>
        <p:nvPicPr>
          <p:cNvPr id="2" name="Picture 1">
            <a:extLst>
              <a:ext uri="{FF2B5EF4-FFF2-40B4-BE49-F238E27FC236}">
                <a16:creationId xmlns:a16="http://schemas.microsoft.com/office/drawing/2014/main" id="{08D22262-C37F-4B0E-8E76-DE5D7EA8D364}"/>
              </a:ext>
            </a:extLst>
          </p:cNvPr>
          <p:cNvPicPr>
            <a:picLocks noChangeAspect="1"/>
          </p:cNvPicPr>
          <p:nvPr/>
        </p:nvPicPr>
        <p:blipFill>
          <a:blip r:embed="rId2"/>
          <a:stretch>
            <a:fillRect/>
          </a:stretch>
        </p:blipFill>
        <p:spPr>
          <a:xfrm>
            <a:off x="1265274" y="-173712"/>
            <a:ext cx="11419367" cy="1031451"/>
          </a:xfrm>
          <a:prstGeom prst="rect">
            <a:avLst/>
          </a:prstGeom>
        </p:spPr>
      </p:pic>
      <p:pic>
        <p:nvPicPr>
          <p:cNvPr id="5" name="Picture 4">
            <a:extLst>
              <a:ext uri="{FF2B5EF4-FFF2-40B4-BE49-F238E27FC236}">
                <a16:creationId xmlns:a16="http://schemas.microsoft.com/office/drawing/2014/main" id="{1A5F1B70-C7F3-412F-88A8-BF2F5EBFCCC0}"/>
              </a:ext>
            </a:extLst>
          </p:cNvPr>
          <p:cNvPicPr>
            <a:picLocks noChangeAspect="1"/>
          </p:cNvPicPr>
          <p:nvPr/>
        </p:nvPicPr>
        <p:blipFill>
          <a:blip r:embed="rId3"/>
          <a:stretch>
            <a:fillRect/>
          </a:stretch>
        </p:blipFill>
        <p:spPr>
          <a:xfrm>
            <a:off x="83858" y="569692"/>
            <a:ext cx="5700254" cy="2633700"/>
          </a:xfrm>
          <a:prstGeom prst="rect">
            <a:avLst/>
          </a:prstGeom>
        </p:spPr>
      </p:pic>
      <p:sp>
        <p:nvSpPr>
          <p:cNvPr id="6" name="TextBox 5">
            <a:extLst>
              <a:ext uri="{FF2B5EF4-FFF2-40B4-BE49-F238E27FC236}">
                <a16:creationId xmlns:a16="http://schemas.microsoft.com/office/drawing/2014/main" id="{79047E2A-6743-4DF9-B45A-BFEAFBCCA722}"/>
              </a:ext>
            </a:extLst>
          </p:cNvPr>
          <p:cNvSpPr txBox="1"/>
          <p:nvPr/>
        </p:nvSpPr>
        <p:spPr>
          <a:xfrm>
            <a:off x="5784112" y="569692"/>
            <a:ext cx="6287386" cy="6247864"/>
          </a:xfrm>
          <a:prstGeom prst="rect">
            <a:avLst/>
          </a:prstGeom>
          <a:noFill/>
        </p:spPr>
        <p:txBody>
          <a:bodyPr wrap="square" rtlCol="0">
            <a:spAutoFit/>
          </a:bodyPr>
          <a:lstStyle/>
          <a:p>
            <a:r>
              <a:rPr lang="en-US" dirty="0"/>
              <a:t>Our DNA is made up of 4 Nucleic acids, adenine, guanine, thymine, &amp; cytosine. In this patent for the mRNA injections it discusses changing our DNA by adding two extra Cytosines. </a:t>
            </a:r>
            <a:br>
              <a:rPr lang="en-US" dirty="0"/>
            </a:br>
            <a:r>
              <a:rPr lang="en-US" dirty="0"/>
              <a:t>Bringing our DNA from “ATCG” to “ATCCCG”.</a:t>
            </a:r>
            <a:br>
              <a:rPr lang="en-US" dirty="0"/>
            </a:br>
            <a:br>
              <a:rPr lang="en-US" dirty="0"/>
            </a:br>
            <a:r>
              <a:rPr lang="en-US" dirty="0"/>
              <a:t>What are the Extra Cytosines for?</a:t>
            </a:r>
            <a:br>
              <a:rPr lang="en-US" dirty="0"/>
            </a:br>
            <a:br>
              <a:rPr lang="en-US" dirty="0"/>
            </a:br>
            <a:r>
              <a:rPr lang="en-US" dirty="0"/>
              <a:t>In the History of Cytosine (Wikipedia)</a:t>
            </a:r>
            <a:br>
              <a:rPr lang="en-US" dirty="0"/>
            </a:br>
            <a:endParaRPr lang="en-US" dirty="0"/>
          </a:p>
          <a:p>
            <a:r>
              <a:rPr lang="en-US" dirty="0"/>
              <a:t>In 1998, cytosine was used in an early demonstration of quantum information processing when Oxford University researchers implemented the Deutsch–</a:t>
            </a:r>
            <a:r>
              <a:rPr lang="en-US" dirty="0" err="1"/>
              <a:t>Jozsa</a:t>
            </a:r>
            <a:r>
              <a:rPr lang="en-US" dirty="0"/>
              <a:t> algorithm on a two qubit nuclear magnetic resonance quantum computer (NMRQC).[6]</a:t>
            </a:r>
          </a:p>
          <a:p>
            <a:endParaRPr lang="en-US" dirty="0"/>
          </a:p>
          <a:p>
            <a:r>
              <a:rPr lang="en-US" sz="2800" dirty="0">
                <a:solidFill>
                  <a:srgbClr val="4DC9EF"/>
                </a:solidFill>
              </a:rPr>
              <a:t>Cytosine is used in quantum computing / Artificial intelligence.</a:t>
            </a:r>
            <a:br>
              <a:rPr lang="en-US" sz="2800" dirty="0">
                <a:solidFill>
                  <a:srgbClr val="4DC9EF"/>
                </a:solidFill>
              </a:rPr>
            </a:br>
            <a:br>
              <a:rPr lang="en-US" sz="2800" dirty="0">
                <a:solidFill>
                  <a:srgbClr val="4DC9EF"/>
                </a:solidFill>
              </a:rPr>
            </a:br>
            <a:r>
              <a:rPr lang="en-US" sz="2800" dirty="0">
                <a:solidFill>
                  <a:srgbClr val="4DC9EF"/>
                </a:solidFill>
              </a:rPr>
              <a:t>They are replacing our 6</a:t>
            </a:r>
            <a:r>
              <a:rPr lang="en-US" sz="2800" baseline="30000" dirty="0">
                <a:solidFill>
                  <a:srgbClr val="4DC9EF"/>
                </a:solidFill>
              </a:rPr>
              <a:t>th</a:t>
            </a:r>
            <a:r>
              <a:rPr lang="en-US" sz="2800" dirty="0">
                <a:solidFill>
                  <a:srgbClr val="4DC9EF"/>
                </a:solidFill>
              </a:rPr>
              <a:t> sense with AI </a:t>
            </a:r>
          </a:p>
          <a:p>
            <a:br>
              <a:rPr lang="en-US" dirty="0"/>
            </a:br>
            <a:r>
              <a:rPr lang="en-US" dirty="0"/>
              <a:t> </a:t>
            </a:r>
          </a:p>
        </p:txBody>
      </p:sp>
      <p:sp>
        <p:nvSpPr>
          <p:cNvPr id="7" name="TextBox 6">
            <a:extLst>
              <a:ext uri="{FF2B5EF4-FFF2-40B4-BE49-F238E27FC236}">
                <a16:creationId xmlns:a16="http://schemas.microsoft.com/office/drawing/2014/main" id="{A602FA21-2A1C-4C0A-AE65-53C59421337D}"/>
              </a:ext>
            </a:extLst>
          </p:cNvPr>
          <p:cNvSpPr txBox="1"/>
          <p:nvPr/>
        </p:nvSpPr>
        <p:spPr>
          <a:xfrm>
            <a:off x="120502" y="3412581"/>
            <a:ext cx="3137076" cy="3046988"/>
          </a:xfrm>
          <a:prstGeom prst="rect">
            <a:avLst/>
          </a:prstGeom>
          <a:noFill/>
        </p:spPr>
        <p:txBody>
          <a:bodyPr wrap="square" rtlCol="0">
            <a:spAutoFit/>
          </a:bodyPr>
          <a:lstStyle/>
          <a:p>
            <a:r>
              <a:rPr lang="en-US" sz="1600" dirty="0"/>
              <a:t>Emerging Technologies:</a:t>
            </a:r>
            <a:br>
              <a:rPr lang="en-US" sz="1600" dirty="0"/>
            </a:br>
            <a:r>
              <a:rPr lang="en-US" sz="1600" dirty="0"/>
              <a:t>From Wikipedia discusses a suite of new technologies that are all under the category of transhumanism. </a:t>
            </a:r>
            <a:br>
              <a:rPr lang="en-US" sz="1600" dirty="0"/>
            </a:br>
            <a:br>
              <a:rPr lang="en-US" sz="1600" dirty="0"/>
            </a:br>
            <a:r>
              <a:rPr lang="en-US" sz="1600" dirty="0"/>
              <a:t>-Artificial Intelligence</a:t>
            </a:r>
            <a:br>
              <a:rPr lang="en-US" sz="1600" dirty="0"/>
            </a:br>
            <a:r>
              <a:rPr lang="en-US" sz="1600" dirty="0"/>
              <a:t>-Gene therapy</a:t>
            </a:r>
            <a:br>
              <a:rPr lang="en-US" sz="1600" dirty="0"/>
            </a:br>
            <a:r>
              <a:rPr lang="en-US" sz="1600" dirty="0"/>
              <a:t>-Nanotechnology</a:t>
            </a:r>
            <a:br>
              <a:rPr lang="en-US" sz="1600" dirty="0"/>
            </a:br>
            <a:r>
              <a:rPr lang="en-US" sz="1600" dirty="0"/>
              <a:t>-Blockchain technology</a:t>
            </a:r>
            <a:br>
              <a:rPr lang="en-US" sz="1600" dirty="0"/>
            </a:br>
            <a:r>
              <a:rPr lang="en-US" sz="1600" dirty="0"/>
              <a:t>-Augmented Reality</a:t>
            </a:r>
            <a:br>
              <a:rPr lang="en-US" sz="1600" dirty="0"/>
            </a:br>
            <a:r>
              <a:rPr lang="en-US" sz="1600" dirty="0"/>
              <a:t>-Cancer Vaccines</a:t>
            </a:r>
            <a:br>
              <a:rPr lang="en-US" sz="1600" dirty="0"/>
            </a:br>
            <a:r>
              <a:rPr lang="en-US" sz="1600" dirty="0"/>
              <a:t>-DARPA</a:t>
            </a:r>
          </a:p>
        </p:txBody>
      </p:sp>
      <p:pic>
        <p:nvPicPr>
          <p:cNvPr id="8" name="Picture 7">
            <a:extLst>
              <a:ext uri="{FF2B5EF4-FFF2-40B4-BE49-F238E27FC236}">
                <a16:creationId xmlns:a16="http://schemas.microsoft.com/office/drawing/2014/main" id="{31E250A4-C9FE-455D-BC8A-00AD873ED128}"/>
              </a:ext>
            </a:extLst>
          </p:cNvPr>
          <p:cNvPicPr>
            <a:picLocks noChangeAspect="1"/>
          </p:cNvPicPr>
          <p:nvPr/>
        </p:nvPicPr>
        <p:blipFill>
          <a:blip r:embed="rId4"/>
          <a:stretch>
            <a:fillRect/>
          </a:stretch>
        </p:blipFill>
        <p:spPr>
          <a:xfrm>
            <a:off x="3257578" y="3290307"/>
            <a:ext cx="2496915" cy="3466508"/>
          </a:xfrm>
          <a:prstGeom prst="rect">
            <a:avLst/>
          </a:prstGeom>
        </p:spPr>
      </p:pic>
    </p:spTree>
    <p:extLst>
      <p:ext uri="{BB962C8B-B14F-4D97-AF65-F5344CB8AC3E}">
        <p14:creationId xmlns:p14="http://schemas.microsoft.com/office/powerpoint/2010/main" val="108967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97AC15-63D8-480A-9807-FC0D29A6BE6B}"/>
              </a:ext>
            </a:extLst>
          </p:cNvPr>
          <p:cNvSpPr>
            <a:spLocks noGrp="1"/>
          </p:cNvSpPr>
          <p:nvPr>
            <p:ph type="title"/>
          </p:nvPr>
        </p:nvSpPr>
        <p:spPr>
          <a:xfrm>
            <a:off x="372139" y="-198401"/>
            <a:ext cx="11098619" cy="1325563"/>
          </a:xfrm>
        </p:spPr>
        <p:txBody>
          <a:bodyPr>
            <a:normAutofit fontScale="90000"/>
          </a:bodyPr>
          <a:lstStyle/>
          <a:p>
            <a:r>
              <a:rPr lang="en-US" dirty="0"/>
              <a:t>WBAN- The Evil Web to Ensnare Humanity</a:t>
            </a:r>
          </a:p>
        </p:txBody>
      </p:sp>
      <p:sp>
        <p:nvSpPr>
          <p:cNvPr id="3" name="TextBox 2">
            <a:extLst>
              <a:ext uri="{FF2B5EF4-FFF2-40B4-BE49-F238E27FC236}">
                <a16:creationId xmlns:a16="http://schemas.microsoft.com/office/drawing/2014/main" id="{5863C601-ECAB-4BA8-94E6-001E8A1358E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F2D4E618-90D5-4F96-AFE9-2C6D77285831}"/>
              </a:ext>
            </a:extLst>
          </p:cNvPr>
          <p:cNvSpPr txBox="1"/>
          <p:nvPr/>
        </p:nvSpPr>
        <p:spPr>
          <a:xfrm>
            <a:off x="5146158" y="777190"/>
            <a:ext cx="6197009" cy="5909310"/>
          </a:xfrm>
          <a:prstGeom prst="rect">
            <a:avLst/>
          </a:prstGeom>
          <a:noFill/>
        </p:spPr>
        <p:txBody>
          <a:bodyPr wrap="square" rtlCol="0">
            <a:spAutoFit/>
          </a:bodyPr>
          <a:lstStyle/>
          <a:p>
            <a:r>
              <a:rPr lang="en-US" dirty="0"/>
              <a:t>In the Book of Job Bildad describes the dangerous path of the wicked:</a:t>
            </a:r>
            <a:br>
              <a:rPr lang="en-US" dirty="0"/>
            </a:br>
            <a:br>
              <a:rPr lang="en-US" dirty="0"/>
            </a:br>
            <a:r>
              <a:rPr lang="en-US" dirty="0"/>
              <a:t>“His vigorous stride is shortened,</a:t>
            </a:r>
            <a:br>
              <a:rPr lang="en-US" dirty="0"/>
            </a:br>
            <a:r>
              <a:rPr lang="en-US" dirty="0"/>
              <a:t>         And his own scheme brings him down.</a:t>
            </a:r>
            <a:br>
              <a:rPr lang="en-US" b="1" dirty="0"/>
            </a:br>
            <a:r>
              <a:rPr lang="en-US" dirty="0"/>
              <a:t>“For he is thrown into the net by his own feet,</a:t>
            </a:r>
            <a:br>
              <a:rPr lang="en-US" dirty="0"/>
            </a:br>
            <a:r>
              <a:rPr lang="en-US" dirty="0"/>
              <a:t>         And he steps on the webbing.</a:t>
            </a:r>
          </a:p>
          <a:p>
            <a:r>
              <a:rPr lang="en-US" dirty="0"/>
              <a:t>“A snare seizes </a:t>
            </a:r>
            <a:r>
              <a:rPr lang="en-US" i="1" dirty="0"/>
              <a:t>him</a:t>
            </a:r>
            <a:r>
              <a:rPr lang="en-US" dirty="0"/>
              <a:t> by the heel,</a:t>
            </a:r>
            <a:br>
              <a:rPr lang="en-US" dirty="0"/>
            </a:br>
            <a:r>
              <a:rPr lang="en-US" dirty="0"/>
              <a:t>         </a:t>
            </a:r>
            <a:r>
              <a:rPr lang="en-US" i="1" dirty="0"/>
              <a:t>And</a:t>
            </a:r>
            <a:r>
              <a:rPr lang="en-US" dirty="0"/>
              <a:t> a trap snaps shut on him.</a:t>
            </a:r>
          </a:p>
          <a:p>
            <a:r>
              <a:rPr lang="en-US" dirty="0"/>
              <a:t>A noose for him is hidden in the ground,</a:t>
            </a:r>
            <a:br>
              <a:rPr lang="en-US" dirty="0"/>
            </a:br>
            <a:r>
              <a:rPr lang="en-US" dirty="0"/>
              <a:t>         And a trap for him on the path.</a:t>
            </a:r>
          </a:p>
          <a:p>
            <a:r>
              <a:rPr lang="en-US" dirty="0"/>
              <a:t>All around terrors frighten him,</a:t>
            </a:r>
            <a:br>
              <a:rPr lang="en-US" dirty="0"/>
            </a:br>
            <a:r>
              <a:rPr lang="en-US" dirty="0"/>
              <a:t>         And harry him at every step.</a:t>
            </a:r>
          </a:p>
          <a:p>
            <a:r>
              <a:rPr lang="en-US" dirty="0"/>
              <a:t>“His strength is famished,</a:t>
            </a:r>
            <a:br>
              <a:rPr lang="en-US" dirty="0"/>
            </a:br>
            <a:r>
              <a:rPr lang="en-US" dirty="0"/>
              <a:t>         And calamity is ready at his side.</a:t>
            </a:r>
          </a:p>
          <a:p>
            <a:br>
              <a:rPr lang="en-US" dirty="0"/>
            </a:br>
            <a:br>
              <a:rPr lang="en-US" dirty="0"/>
            </a:br>
            <a:r>
              <a:rPr lang="en-US" dirty="0"/>
              <a:t>Such is the destiny of all who forget God; so the hope of the godless will perish. His confidence is fragile; his security is in a spider’s web. He leans on his web, but it gives way; he holds fast, but it does not endure.… Job 8:14</a:t>
            </a:r>
          </a:p>
        </p:txBody>
      </p:sp>
      <p:pic>
        <p:nvPicPr>
          <p:cNvPr id="5" name="Picture 4">
            <a:extLst>
              <a:ext uri="{FF2B5EF4-FFF2-40B4-BE49-F238E27FC236}">
                <a16:creationId xmlns:a16="http://schemas.microsoft.com/office/drawing/2014/main" id="{4C1BE6CA-E392-4E5C-9D64-A016FAD04274}"/>
              </a:ext>
            </a:extLst>
          </p:cNvPr>
          <p:cNvPicPr>
            <a:picLocks noChangeAspect="1"/>
          </p:cNvPicPr>
          <p:nvPr/>
        </p:nvPicPr>
        <p:blipFill>
          <a:blip r:embed="rId2"/>
          <a:stretch>
            <a:fillRect/>
          </a:stretch>
        </p:blipFill>
        <p:spPr>
          <a:xfrm>
            <a:off x="280434" y="2830186"/>
            <a:ext cx="4514850" cy="3762375"/>
          </a:xfrm>
          <a:prstGeom prst="rect">
            <a:avLst/>
          </a:prstGeom>
        </p:spPr>
      </p:pic>
      <p:sp>
        <p:nvSpPr>
          <p:cNvPr id="6" name="TextBox 5">
            <a:extLst>
              <a:ext uri="{FF2B5EF4-FFF2-40B4-BE49-F238E27FC236}">
                <a16:creationId xmlns:a16="http://schemas.microsoft.com/office/drawing/2014/main" id="{78A665C2-29BD-4E10-A727-ACA967CF3451}"/>
              </a:ext>
            </a:extLst>
          </p:cNvPr>
          <p:cNvSpPr txBox="1"/>
          <p:nvPr/>
        </p:nvSpPr>
        <p:spPr>
          <a:xfrm>
            <a:off x="372139" y="946298"/>
            <a:ext cx="4072270" cy="1754326"/>
          </a:xfrm>
          <a:prstGeom prst="rect">
            <a:avLst/>
          </a:prstGeom>
          <a:noFill/>
        </p:spPr>
        <p:txBody>
          <a:bodyPr wrap="square" rtlCol="0">
            <a:spAutoFit/>
          </a:bodyPr>
          <a:lstStyle/>
          <a:p>
            <a:r>
              <a:rPr lang="en-US" dirty="0"/>
              <a:t>When I asked God to show me in the Bible a scripture that would spiritually symbolize what the WBAN is, he showed me webs in the book of Job. They have saturated everything with their web of technology. </a:t>
            </a:r>
          </a:p>
        </p:txBody>
      </p:sp>
    </p:spTree>
    <p:extLst>
      <p:ext uri="{BB962C8B-B14F-4D97-AF65-F5344CB8AC3E}">
        <p14:creationId xmlns:p14="http://schemas.microsoft.com/office/powerpoint/2010/main" val="4035212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8095118" y="2252207"/>
            <a:ext cx="3465230" cy="2247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458907" y="784780"/>
            <a:ext cx="3691211" cy="74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458907" y="740620"/>
            <a:ext cx="3988514" cy="830997"/>
          </a:xfrm>
          <a:prstGeom prst="rect">
            <a:avLst/>
          </a:prstGeom>
          <a:noFill/>
        </p:spPr>
        <p:txBody>
          <a:bodyPr wrap="square" rtlCol="0">
            <a:spAutoFit/>
          </a:bodyPr>
          <a:lstStyle/>
          <a:p>
            <a:pPr lvl="0">
              <a:defRPr/>
            </a:pPr>
            <a:r>
              <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rPr>
              <a:t>Help Support </a:t>
            </a:r>
            <a:r>
              <a:rPr kumimoji="0" lang="en-US" sz="1600" b="1" i="0" u="none" strike="noStrike" kern="1200" cap="none" spc="0" normalizeH="0" baseline="0" noProof="0" dirty="0" err="1">
                <a:ln>
                  <a:noFill/>
                </a:ln>
                <a:solidFill>
                  <a:prstClr val="black"/>
                </a:solidFill>
                <a:effectLst/>
                <a:uLnTx/>
                <a:uFillTx/>
                <a:latin typeface="Corbel" panose="020B0503020204020204"/>
                <a:ea typeface="+mn-ea"/>
                <a:cs typeface="+mn-cs"/>
              </a:rPr>
              <a:t>Zeee</a:t>
            </a:r>
            <a:r>
              <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rPr>
              <a:t> Media By purchasing from this link:</a:t>
            </a:r>
            <a:br>
              <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rPr>
            </a:br>
            <a:r>
              <a:rPr kumimoji="0" lang="en-US" sz="1600" b="1" i="0" u="none" strike="noStrike" kern="1200" cap="none" spc="0" normalizeH="0" baseline="0" noProof="0" dirty="0">
                <a:ln>
                  <a:noFill/>
                </a:ln>
                <a:solidFill>
                  <a:prstClr val="black"/>
                </a:solidFill>
                <a:effectLst/>
                <a:uLnTx/>
                <a:uFillTx/>
                <a:latin typeface="Corbel" panose="020B0503020204020204"/>
                <a:ea typeface="+mn-ea"/>
                <a:cs typeface="+mn-cs"/>
              </a:rPr>
              <a:t>https://www.ftwproject.com/ref/468</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187353" y="2404621"/>
            <a:ext cx="3418513" cy="1754326"/>
          </a:xfrm>
          <a:prstGeom prst="rect">
            <a:avLst/>
          </a:prstGeom>
          <a:noFill/>
        </p:spPr>
        <p:txBody>
          <a:bodyPr wrap="square" rtlCol="0">
            <a:spAutoFit/>
          </a:bodyPr>
          <a:lstStyle/>
          <a:p>
            <a:r>
              <a:rPr lang="en-US" b="1" dirty="0">
                <a:solidFill>
                  <a:schemeClr val="bg1"/>
                </a:solidFill>
              </a:rPr>
              <a:t>“I carry my sleeping pod with me at all times in my front pocket, this and the pyramids are the only thing that have helped the targeting and stopped my heart palpitations.” -Connecticut</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pic>
        <p:nvPicPr>
          <p:cNvPr id="5" name="Picture 4">
            <a:extLst>
              <a:ext uri="{FF2B5EF4-FFF2-40B4-BE49-F238E27FC236}">
                <a16:creationId xmlns:a16="http://schemas.microsoft.com/office/drawing/2014/main" id="{7CB86D84-8AF6-4771-89C1-A77C0BA51333}"/>
              </a:ext>
            </a:extLst>
          </p:cNvPr>
          <p:cNvPicPr>
            <a:picLocks noChangeAspect="1"/>
          </p:cNvPicPr>
          <p:nvPr/>
        </p:nvPicPr>
        <p:blipFill>
          <a:blip r:embed="rId9"/>
          <a:stretch>
            <a:fillRect/>
          </a:stretch>
        </p:blipFill>
        <p:spPr>
          <a:xfrm>
            <a:off x="6889011" y="774858"/>
            <a:ext cx="1619250" cy="786838"/>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EE195339-9B73-4106-AE16-7FD8E34AF4E2}"/>
              </a:ext>
            </a:extLst>
          </p:cNvPr>
          <p:cNvPicPr>
            <a:picLocks noChangeAspect="1"/>
          </p:cNvPicPr>
          <p:nvPr/>
        </p:nvPicPr>
        <p:blipFill rotWithShape="1">
          <a:blip r:embed="rId2"/>
          <a:srcRect l="9495" t="3868"/>
          <a:stretch/>
        </p:blipFill>
        <p:spPr>
          <a:xfrm>
            <a:off x="2795146" y="965200"/>
            <a:ext cx="7508125" cy="5708573"/>
          </a:xfrm>
          <a:prstGeom prst="rect">
            <a:avLst/>
          </a:prstGeom>
        </p:spPr>
      </p:pic>
      <p:sp>
        <p:nvSpPr>
          <p:cNvPr id="21" name="TextBox 20">
            <a:extLst>
              <a:ext uri="{FF2B5EF4-FFF2-40B4-BE49-F238E27FC236}">
                <a16:creationId xmlns:a16="http://schemas.microsoft.com/office/drawing/2014/main" id="{10B671A3-54BF-4765-9BF5-DB41ECDE4EBD}"/>
              </a:ext>
            </a:extLst>
          </p:cNvPr>
          <p:cNvSpPr txBox="1"/>
          <p:nvPr/>
        </p:nvSpPr>
        <p:spPr>
          <a:xfrm>
            <a:off x="1398182" y="88353"/>
            <a:ext cx="9101470" cy="584775"/>
          </a:xfrm>
          <a:prstGeom prst="rect">
            <a:avLst/>
          </a:prstGeom>
          <a:noFill/>
        </p:spPr>
        <p:txBody>
          <a:bodyPr wrap="square" rtlCol="0">
            <a:spAutoFit/>
          </a:bodyPr>
          <a:lstStyle/>
          <a:p>
            <a:r>
              <a:rPr lang="en-US" sz="3200" dirty="0"/>
              <a:t>EMERGING TECHNOLOGIES IS TRANSHUMANISM</a:t>
            </a:r>
          </a:p>
        </p:txBody>
      </p:sp>
      <p:cxnSp>
        <p:nvCxnSpPr>
          <p:cNvPr id="5" name="Straight Arrow Connector 4">
            <a:extLst>
              <a:ext uri="{FF2B5EF4-FFF2-40B4-BE49-F238E27FC236}">
                <a16:creationId xmlns:a16="http://schemas.microsoft.com/office/drawing/2014/main" id="{3EC03B97-E407-4CBF-AB39-81C011997045}"/>
              </a:ext>
            </a:extLst>
          </p:cNvPr>
          <p:cNvCxnSpPr>
            <a:cxnSpLocks/>
          </p:cNvCxnSpPr>
          <p:nvPr/>
        </p:nvCxnSpPr>
        <p:spPr>
          <a:xfrm flipH="1">
            <a:off x="10499652" y="4312782"/>
            <a:ext cx="1262741"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EC8CE3D-F824-4E45-AA9D-C7DE8569D76B}"/>
              </a:ext>
            </a:extLst>
          </p:cNvPr>
          <p:cNvCxnSpPr>
            <a:cxnSpLocks/>
          </p:cNvCxnSpPr>
          <p:nvPr/>
        </p:nvCxnSpPr>
        <p:spPr>
          <a:xfrm>
            <a:off x="2376981" y="637307"/>
            <a:ext cx="0" cy="1020184"/>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8C322B-54F1-4900-8D49-F2657275B93E}"/>
              </a:ext>
            </a:extLst>
          </p:cNvPr>
          <p:cNvSpPr txBox="1"/>
          <p:nvPr/>
        </p:nvSpPr>
        <p:spPr>
          <a:xfrm>
            <a:off x="0" y="608790"/>
            <a:ext cx="1934602" cy="1077218"/>
          </a:xfrm>
          <a:prstGeom prst="rect">
            <a:avLst/>
          </a:prstGeom>
          <a:noFill/>
        </p:spPr>
        <p:txBody>
          <a:bodyPr wrap="square" rtlCol="0">
            <a:spAutoFit/>
          </a:bodyPr>
          <a:lstStyle/>
          <a:p>
            <a:r>
              <a:rPr lang="en-US" sz="1600" dirty="0"/>
              <a:t>LOOK HOW THE CLASSIFY EXAMPLES OF TRANSHUMANISM</a:t>
            </a:r>
          </a:p>
        </p:txBody>
      </p:sp>
      <p:sp>
        <p:nvSpPr>
          <p:cNvPr id="27" name="TextBox 26">
            <a:extLst>
              <a:ext uri="{FF2B5EF4-FFF2-40B4-BE49-F238E27FC236}">
                <a16:creationId xmlns:a16="http://schemas.microsoft.com/office/drawing/2014/main" id="{ABB916AD-3751-4E38-BDD8-7A79394C80E4}"/>
              </a:ext>
            </a:extLst>
          </p:cNvPr>
          <p:cNvSpPr txBox="1"/>
          <p:nvPr/>
        </p:nvSpPr>
        <p:spPr>
          <a:xfrm>
            <a:off x="10371221" y="2448842"/>
            <a:ext cx="1702460" cy="1077218"/>
          </a:xfrm>
          <a:prstGeom prst="rect">
            <a:avLst/>
          </a:prstGeom>
          <a:noFill/>
        </p:spPr>
        <p:txBody>
          <a:bodyPr wrap="square" rtlCol="0">
            <a:spAutoFit/>
          </a:bodyPr>
          <a:lstStyle/>
          <a:p>
            <a:r>
              <a:rPr lang="en-US" sz="1600" dirty="0"/>
              <a:t>THEY BOAST ABOUT THIS…THEY ARE SO PROUD!!!</a:t>
            </a:r>
          </a:p>
        </p:txBody>
      </p:sp>
      <p:sp>
        <p:nvSpPr>
          <p:cNvPr id="6" name="TextBox 5">
            <a:extLst>
              <a:ext uri="{FF2B5EF4-FFF2-40B4-BE49-F238E27FC236}">
                <a16:creationId xmlns:a16="http://schemas.microsoft.com/office/drawing/2014/main" id="{162AD629-7EF3-4AA5-8143-70BF6F6A12A8}"/>
              </a:ext>
            </a:extLst>
          </p:cNvPr>
          <p:cNvSpPr txBox="1"/>
          <p:nvPr/>
        </p:nvSpPr>
        <p:spPr>
          <a:xfrm>
            <a:off x="178526" y="1695784"/>
            <a:ext cx="2407538" cy="5293757"/>
          </a:xfrm>
          <a:prstGeom prst="rect">
            <a:avLst/>
          </a:prstGeom>
          <a:noFill/>
        </p:spPr>
        <p:txBody>
          <a:bodyPr wrap="square" rtlCol="0">
            <a:spAutoFit/>
          </a:bodyPr>
          <a:lstStyle/>
          <a:p>
            <a:r>
              <a:rPr lang="en-US" sz="1600" dirty="0"/>
              <a:t>Artificial Intelligence</a:t>
            </a:r>
            <a:br>
              <a:rPr lang="en-US" sz="1600" dirty="0"/>
            </a:br>
            <a:r>
              <a:rPr lang="en-US" sz="1600" dirty="0"/>
              <a:t>Quantum Computing</a:t>
            </a:r>
            <a:br>
              <a:rPr lang="en-US" sz="1600" dirty="0"/>
            </a:br>
            <a:r>
              <a:rPr lang="en-US" sz="1600" dirty="0"/>
              <a:t>Machine Learning</a:t>
            </a:r>
            <a:br>
              <a:rPr lang="en-US" sz="1600" dirty="0"/>
            </a:br>
            <a:r>
              <a:rPr lang="en-US" sz="1600" dirty="0"/>
              <a:t>Gene Therapy</a:t>
            </a:r>
            <a:br>
              <a:rPr lang="en-US" sz="1600" dirty="0"/>
            </a:br>
            <a:r>
              <a:rPr lang="en-US" sz="1600" dirty="0"/>
              <a:t>Cancer Vaccines</a:t>
            </a:r>
            <a:br>
              <a:rPr lang="en-US" sz="1600" dirty="0"/>
            </a:br>
            <a:r>
              <a:rPr lang="en-US" sz="1600" dirty="0"/>
              <a:t>Nanotechnology</a:t>
            </a:r>
            <a:br>
              <a:rPr lang="en-US" sz="1600" dirty="0"/>
            </a:br>
            <a:r>
              <a:rPr lang="en-US" sz="1600" dirty="0"/>
              <a:t>Cultured Meat</a:t>
            </a:r>
            <a:br>
              <a:rPr lang="en-US" sz="1600" dirty="0"/>
            </a:br>
            <a:r>
              <a:rPr lang="en-US" sz="1600" dirty="0"/>
              <a:t>Robotics</a:t>
            </a:r>
            <a:br>
              <a:rPr lang="en-US" sz="1600" dirty="0"/>
            </a:br>
            <a:r>
              <a:rPr lang="en-US" sz="1600" dirty="0"/>
              <a:t>Stem Cell Therapy</a:t>
            </a:r>
            <a:br>
              <a:rPr lang="en-US" sz="1600" dirty="0"/>
            </a:br>
            <a:r>
              <a:rPr lang="en-US" sz="1600" dirty="0"/>
              <a:t>Blockchain</a:t>
            </a:r>
            <a:br>
              <a:rPr lang="en-US" sz="1600" dirty="0"/>
            </a:br>
            <a:r>
              <a:rPr lang="en-US" sz="1600" dirty="0"/>
              <a:t>Augmented Reality</a:t>
            </a:r>
            <a:br>
              <a:rPr lang="en-US" sz="1600" dirty="0"/>
            </a:br>
            <a:r>
              <a:rPr lang="en-US" sz="1600" dirty="0"/>
              <a:t>DARPA</a:t>
            </a:r>
            <a:br>
              <a:rPr lang="en-US" sz="1600" dirty="0"/>
            </a:br>
            <a:r>
              <a:rPr lang="en-US" sz="1600" dirty="0"/>
              <a:t>Neuroscience</a:t>
            </a:r>
            <a:br>
              <a:rPr lang="en-US" sz="1600" dirty="0"/>
            </a:br>
            <a:r>
              <a:rPr lang="en-US" sz="1600" dirty="0"/>
              <a:t>Brain Computer Interface</a:t>
            </a:r>
            <a:br>
              <a:rPr lang="en-US" sz="1600" dirty="0"/>
            </a:br>
            <a:r>
              <a:rPr lang="en-US" sz="1600" dirty="0"/>
              <a:t>Memristors</a:t>
            </a:r>
            <a:br>
              <a:rPr lang="en-US" sz="1600" dirty="0"/>
            </a:br>
            <a:r>
              <a:rPr lang="en-US" sz="1600" dirty="0"/>
              <a:t>Metamaterials</a:t>
            </a:r>
            <a:br>
              <a:rPr lang="en-US" sz="1600" dirty="0"/>
            </a:br>
            <a:r>
              <a:rPr lang="en-US" sz="1600" dirty="0"/>
              <a:t>Carbon Nanotubes</a:t>
            </a:r>
            <a:br>
              <a:rPr lang="en-US" sz="1600" dirty="0"/>
            </a:br>
            <a:r>
              <a:rPr lang="en-US" sz="1600" dirty="0"/>
              <a:t>Quantum Dot</a:t>
            </a:r>
            <a:br>
              <a:rPr lang="en-US" sz="1600" dirty="0"/>
            </a:br>
            <a:r>
              <a:rPr lang="en-US" sz="1600" dirty="0"/>
              <a:t>Electronic Medical Records</a:t>
            </a:r>
            <a:br>
              <a:rPr lang="en-US" dirty="0"/>
            </a:br>
            <a:endParaRPr lang="en-US" dirty="0"/>
          </a:p>
        </p:txBody>
      </p:sp>
    </p:spTree>
    <p:extLst>
      <p:ext uri="{BB962C8B-B14F-4D97-AF65-F5344CB8AC3E}">
        <p14:creationId xmlns:p14="http://schemas.microsoft.com/office/powerpoint/2010/main" val="3054799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217944" y="1323629"/>
            <a:ext cx="12027485"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We make our products by hand mixing, shungite, iron oxide, steel, brass, and quartz crystal (powder form) into an epoxy resin. When the epoxy cures into a solid plastic state it puts pressure on the surface area of the ingredients. This causes something known as the piezoelectric effect, which </a:t>
            </a:r>
            <a:r>
              <a:rPr lang="en-US" sz="2000" dirty="0">
                <a:solidFill>
                  <a:prstClr val="white"/>
                </a:solidFill>
                <a:latin typeface="Corbel" panose="020B0503020204020204"/>
              </a:rPr>
              <a:t>emits a harmonizing field generated by the specific properties of the ingredients. It is this field that transforms the harmful energy from EMF’s into healthy life preserving energy. Place our products all around yourself and your environment for the best effect.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6B60DAA-DC8E-4C4D-8211-6D34CB99EAED}"/>
              </a:ext>
            </a:extLst>
          </p:cNvPr>
          <p:cNvSpPr txBox="1"/>
          <p:nvPr/>
        </p:nvSpPr>
        <p:spPr>
          <a:xfrm>
            <a:off x="-4154905" y="-1531562"/>
            <a:ext cx="186890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PROTECT  YOURSELF FROM EMERGING TECHNOLOGIES BY PROTECTING YOURSELF FROM EMF</a:t>
            </a:r>
          </a:p>
        </p:txBody>
      </p:sp>
      <p:pic>
        <p:nvPicPr>
          <p:cNvPr id="3" name="Picture 2">
            <a:extLst>
              <a:ext uri="{FF2B5EF4-FFF2-40B4-BE49-F238E27FC236}">
                <a16:creationId xmlns:a16="http://schemas.microsoft.com/office/drawing/2014/main" id="{8AA7822A-5B04-49AA-AB22-64AF2B49B892}"/>
              </a:ext>
            </a:extLst>
          </p:cNvPr>
          <p:cNvPicPr>
            <a:picLocks noChangeAspect="1"/>
          </p:cNvPicPr>
          <p:nvPr/>
        </p:nvPicPr>
        <p:blipFill rotWithShape="1">
          <a:blip r:embed="rId2"/>
          <a:srcRect l="5175" r="5421"/>
          <a:stretch/>
        </p:blipFill>
        <p:spPr>
          <a:xfrm>
            <a:off x="5093037" y="3212359"/>
            <a:ext cx="4133041" cy="2784880"/>
          </a:xfrm>
          <a:prstGeom prst="rect">
            <a:avLst/>
          </a:prstGeom>
        </p:spPr>
      </p:pic>
      <p:sp>
        <p:nvSpPr>
          <p:cNvPr id="2" name="TextBox 1">
            <a:extLst>
              <a:ext uri="{FF2B5EF4-FFF2-40B4-BE49-F238E27FC236}">
                <a16:creationId xmlns:a16="http://schemas.microsoft.com/office/drawing/2014/main" id="{5093433B-A574-47CF-ADE6-703260895A84}"/>
              </a:ext>
            </a:extLst>
          </p:cNvPr>
          <p:cNvSpPr txBox="1"/>
          <p:nvPr/>
        </p:nvSpPr>
        <p:spPr>
          <a:xfrm>
            <a:off x="9271964" y="3554012"/>
            <a:ext cx="2731168" cy="2862322"/>
          </a:xfrm>
          <a:prstGeom prst="rect">
            <a:avLst/>
          </a:prstGeom>
          <a:noFill/>
        </p:spPr>
        <p:txBody>
          <a:bodyPr wrap="square" rtlCol="0">
            <a:spAutoFit/>
          </a:bodyPr>
          <a:lstStyle/>
          <a:p>
            <a:r>
              <a:rPr lang="en-US" dirty="0">
                <a:solidFill>
                  <a:prstClr val="white"/>
                </a:solidFill>
              </a:rPr>
              <a:t>-Better sleep</a:t>
            </a:r>
            <a:br>
              <a:rPr lang="en-US" dirty="0">
                <a:solidFill>
                  <a:prstClr val="white"/>
                </a:solidFill>
              </a:rPr>
            </a:br>
            <a:r>
              <a:rPr lang="en-US" dirty="0">
                <a:solidFill>
                  <a:prstClr val="white"/>
                </a:solidFill>
              </a:rPr>
              <a:t>-Stress relief</a:t>
            </a:r>
            <a:br>
              <a:rPr lang="en-US" dirty="0">
                <a:solidFill>
                  <a:prstClr val="white"/>
                </a:solidFill>
              </a:rPr>
            </a:br>
            <a:r>
              <a:rPr lang="en-US" dirty="0">
                <a:solidFill>
                  <a:prstClr val="white"/>
                </a:solidFill>
              </a:rPr>
              <a:t>-Pain relief</a:t>
            </a:r>
            <a:br>
              <a:rPr lang="en-US" dirty="0">
                <a:solidFill>
                  <a:prstClr val="white"/>
                </a:solidFill>
              </a:rPr>
            </a:br>
            <a:r>
              <a:rPr lang="en-US" dirty="0">
                <a:solidFill>
                  <a:prstClr val="white"/>
                </a:solidFill>
              </a:rPr>
              <a:t>-Healthy home environment</a:t>
            </a:r>
            <a:br>
              <a:rPr lang="en-US" dirty="0">
                <a:solidFill>
                  <a:prstClr val="white"/>
                </a:solidFill>
              </a:rPr>
            </a:br>
            <a:r>
              <a:rPr lang="en-US" dirty="0">
                <a:solidFill>
                  <a:prstClr val="white"/>
                </a:solidFill>
              </a:rPr>
              <a:t>-Better seed germination and plant growth</a:t>
            </a:r>
            <a:br>
              <a:rPr lang="en-US" dirty="0">
                <a:solidFill>
                  <a:prstClr val="white"/>
                </a:solidFill>
              </a:rPr>
            </a:br>
            <a:r>
              <a:rPr lang="en-US" dirty="0">
                <a:solidFill>
                  <a:prstClr val="white"/>
                </a:solidFill>
              </a:rPr>
              <a:t>-Preserves fresh food and extends shelf life</a:t>
            </a:r>
            <a:br>
              <a:rPr lang="en-US" dirty="0">
                <a:solidFill>
                  <a:prstClr val="white"/>
                </a:solidFill>
              </a:rPr>
            </a:br>
            <a:r>
              <a:rPr lang="en-US" dirty="0">
                <a:solidFill>
                  <a:prstClr val="white"/>
                </a:solidFill>
              </a:rPr>
              <a:t>-Maintain Healthy Blood</a:t>
            </a:r>
            <a:endParaRPr lang="en-US" dirty="0"/>
          </a:p>
        </p:txBody>
      </p:sp>
      <p:sp>
        <p:nvSpPr>
          <p:cNvPr id="9" name="TextBox 8">
            <a:extLst>
              <a:ext uri="{FF2B5EF4-FFF2-40B4-BE49-F238E27FC236}">
                <a16:creationId xmlns:a16="http://schemas.microsoft.com/office/drawing/2014/main" id="{B0BD7DA2-DFB0-45FF-A81F-ED6FA73C77BA}"/>
              </a:ext>
            </a:extLst>
          </p:cNvPr>
          <p:cNvSpPr txBox="1"/>
          <p:nvPr/>
        </p:nvSpPr>
        <p:spPr>
          <a:xfrm>
            <a:off x="9226078" y="2954845"/>
            <a:ext cx="309754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BENEFITS OF OUR EMF PROTECTION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339477DA-50E1-4596-B2DD-9832D7C7B4D7}"/>
              </a:ext>
            </a:extLst>
          </p:cNvPr>
          <p:cNvPicPr>
            <a:picLocks noChangeAspect="1"/>
          </p:cNvPicPr>
          <p:nvPr/>
        </p:nvPicPr>
        <p:blipFill>
          <a:blip r:embed="rId3"/>
          <a:stretch>
            <a:fillRect/>
          </a:stretch>
        </p:blipFill>
        <p:spPr>
          <a:xfrm>
            <a:off x="1" y="66826"/>
            <a:ext cx="12027484" cy="969348"/>
          </a:xfrm>
          <a:prstGeom prst="rect">
            <a:avLst/>
          </a:prstGeom>
        </p:spPr>
      </p:pic>
      <p:pic>
        <p:nvPicPr>
          <p:cNvPr id="7" name="Picture 6">
            <a:extLst>
              <a:ext uri="{FF2B5EF4-FFF2-40B4-BE49-F238E27FC236}">
                <a16:creationId xmlns:a16="http://schemas.microsoft.com/office/drawing/2014/main" id="{626575A4-3DA3-4E87-882E-3B88A5544E1A}"/>
              </a:ext>
            </a:extLst>
          </p:cNvPr>
          <p:cNvPicPr>
            <a:picLocks noChangeAspect="1"/>
          </p:cNvPicPr>
          <p:nvPr/>
        </p:nvPicPr>
        <p:blipFill>
          <a:blip r:embed="rId4"/>
          <a:stretch>
            <a:fillRect/>
          </a:stretch>
        </p:blipFill>
        <p:spPr>
          <a:xfrm>
            <a:off x="217944" y="551500"/>
            <a:ext cx="14530054" cy="1053461"/>
          </a:xfrm>
          <a:prstGeom prst="rect">
            <a:avLst/>
          </a:prstGeom>
        </p:spPr>
      </p:pic>
      <p:pic>
        <p:nvPicPr>
          <p:cNvPr id="14" name="Picture 13">
            <a:extLst>
              <a:ext uri="{FF2B5EF4-FFF2-40B4-BE49-F238E27FC236}">
                <a16:creationId xmlns:a16="http://schemas.microsoft.com/office/drawing/2014/main" id="{8DFBBDE5-535A-4CD8-BB59-660A902666FA}"/>
              </a:ext>
            </a:extLst>
          </p:cNvPr>
          <p:cNvPicPr>
            <a:picLocks noChangeAspect="1"/>
          </p:cNvPicPr>
          <p:nvPr/>
        </p:nvPicPr>
        <p:blipFill>
          <a:blip r:embed="rId5"/>
          <a:stretch>
            <a:fillRect/>
          </a:stretch>
        </p:blipFill>
        <p:spPr>
          <a:xfrm>
            <a:off x="217944" y="3242300"/>
            <a:ext cx="4734296" cy="2784880"/>
          </a:xfrm>
          <a:prstGeom prst="rect">
            <a:avLst/>
          </a:prstGeom>
        </p:spPr>
      </p:pic>
    </p:spTree>
    <p:extLst>
      <p:ext uri="{BB962C8B-B14F-4D97-AF65-F5344CB8AC3E}">
        <p14:creationId xmlns:p14="http://schemas.microsoft.com/office/powerpoint/2010/main" val="207087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68F38-FFD6-4356-B9AA-01253B06D1C0}"/>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5" name="Picture 4">
            <a:extLst>
              <a:ext uri="{FF2B5EF4-FFF2-40B4-BE49-F238E27FC236}">
                <a16:creationId xmlns:a16="http://schemas.microsoft.com/office/drawing/2014/main" id="{CD6DCA86-F403-451A-BD6F-B9A1EA7B9410}"/>
              </a:ext>
            </a:extLst>
          </p:cNvPr>
          <p:cNvPicPr>
            <a:picLocks noChangeAspect="1"/>
          </p:cNvPicPr>
          <p:nvPr/>
        </p:nvPicPr>
        <p:blipFill>
          <a:blip r:embed="rId2"/>
          <a:stretch>
            <a:fillRect/>
          </a:stretch>
        </p:blipFill>
        <p:spPr>
          <a:xfrm>
            <a:off x="1261771" y="0"/>
            <a:ext cx="10769808" cy="815442"/>
          </a:xfrm>
          <a:prstGeom prst="rect">
            <a:avLst/>
          </a:prstGeom>
        </p:spPr>
      </p:pic>
      <p:pic>
        <p:nvPicPr>
          <p:cNvPr id="6" name="Picture 5">
            <a:extLst>
              <a:ext uri="{FF2B5EF4-FFF2-40B4-BE49-F238E27FC236}">
                <a16:creationId xmlns:a16="http://schemas.microsoft.com/office/drawing/2014/main" id="{2D30D702-E134-4522-BDD9-A05A58C0AC87}"/>
              </a:ext>
            </a:extLst>
          </p:cNvPr>
          <p:cNvPicPr>
            <a:picLocks noChangeAspect="1"/>
          </p:cNvPicPr>
          <p:nvPr/>
        </p:nvPicPr>
        <p:blipFill>
          <a:blip r:embed="rId3"/>
          <a:stretch>
            <a:fillRect/>
          </a:stretch>
        </p:blipFill>
        <p:spPr>
          <a:xfrm>
            <a:off x="399757" y="704616"/>
            <a:ext cx="3981033" cy="2609314"/>
          </a:xfrm>
          <a:prstGeom prst="rect">
            <a:avLst/>
          </a:prstGeom>
        </p:spPr>
      </p:pic>
      <p:sp>
        <p:nvSpPr>
          <p:cNvPr id="7" name="TextBox 6">
            <a:extLst>
              <a:ext uri="{FF2B5EF4-FFF2-40B4-BE49-F238E27FC236}">
                <a16:creationId xmlns:a16="http://schemas.microsoft.com/office/drawing/2014/main" id="{F92CB8DD-88AA-498E-A375-2C894A1C6DFB}"/>
              </a:ext>
            </a:extLst>
          </p:cNvPr>
          <p:cNvSpPr txBox="1"/>
          <p:nvPr/>
        </p:nvSpPr>
        <p:spPr>
          <a:xfrm>
            <a:off x="4620126" y="633525"/>
            <a:ext cx="7571874" cy="2308324"/>
          </a:xfrm>
          <a:prstGeom prst="rect">
            <a:avLst/>
          </a:prstGeom>
          <a:noFill/>
        </p:spPr>
        <p:txBody>
          <a:bodyPr wrap="square" rtlCol="0">
            <a:spAutoFit/>
          </a:bodyPr>
          <a:lstStyle/>
          <a:p>
            <a:r>
              <a:rPr lang="en-US" b="1" dirty="0"/>
              <a:t>Bioluminescence reaction -</a:t>
            </a:r>
            <a:r>
              <a:rPr lang="en-US" dirty="0"/>
              <a:t> a chemical reaction produces an electronically excited substance that emits light. </a:t>
            </a:r>
          </a:p>
          <a:p>
            <a:r>
              <a:rPr lang="en-US" dirty="0"/>
              <a:t> </a:t>
            </a:r>
          </a:p>
          <a:p>
            <a:r>
              <a:rPr lang="en-US" dirty="0"/>
              <a:t>- Is used for tagging, identification of objects or biomarkers in living systems. </a:t>
            </a:r>
          </a:p>
          <a:p>
            <a:r>
              <a:rPr lang="en-US" dirty="0"/>
              <a:t>- Used to monitor the change of metabolic states of living systems under study</a:t>
            </a:r>
          </a:p>
          <a:p>
            <a:r>
              <a:rPr lang="en-US" dirty="0"/>
              <a:t>- In the Internet of Bio-</a:t>
            </a:r>
            <a:r>
              <a:rPr lang="en-US" dirty="0" err="1"/>
              <a:t>nanoThings</a:t>
            </a:r>
            <a:r>
              <a:rPr lang="en-US" dirty="0"/>
              <a:t>, is currently being research as a method to signal the presence concentration of information molecules in the ‘nano-network’</a:t>
            </a:r>
          </a:p>
        </p:txBody>
      </p:sp>
      <p:pic>
        <p:nvPicPr>
          <p:cNvPr id="8" name="Picture 7">
            <a:extLst>
              <a:ext uri="{FF2B5EF4-FFF2-40B4-BE49-F238E27FC236}">
                <a16:creationId xmlns:a16="http://schemas.microsoft.com/office/drawing/2014/main" id="{C393FFBE-AD05-4AA0-9F03-4F6F599F7F72}"/>
              </a:ext>
            </a:extLst>
          </p:cNvPr>
          <p:cNvPicPr>
            <a:picLocks noChangeAspect="1"/>
          </p:cNvPicPr>
          <p:nvPr/>
        </p:nvPicPr>
        <p:blipFill>
          <a:blip r:embed="rId4"/>
          <a:stretch>
            <a:fillRect/>
          </a:stretch>
        </p:blipFill>
        <p:spPr>
          <a:xfrm>
            <a:off x="399757" y="3779767"/>
            <a:ext cx="5405167" cy="2709340"/>
          </a:xfrm>
          <a:prstGeom prst="rect">
            <a:avLst/>
          </a:prstGeom>
        </p:spPr>
      </p:pic>
      <p:pic>
        <p:nvPicPr>
          <p:cNvPr id="9" name="Picture 8">
            <a:extLst>
              <a:ext uri="{FF2B5EF4-FFF2-40B4-BE49-F238E27FC236}">
                <a16:creationId xmlns:a16="http://schemas.microsoft.com/office/drawing/2014/main" id="{78824C58-D077-4908-868B-20F91B7791FD}"/>
              </a:ext>
            </a:extLst>
          </p:cNvPr>
          <p:cNvPicPr>
            <a:picLocks noChangeAspect="1"/>
          </p:cNvPicPr>
          <p:nvPr/>
        </p:nvPicPr>
        <p:blipFill>
          <a:blip r:embed="rId5"/>
          <a:stretch>
            <a:fillRect/>
          </a:stretch>
        </p:blipFill>
        <p:spPr>
          <a:xfrm>
            <a:off x="6003027" y="3779767"/>
            <a:ext cx="6028552" cy="2709339"/>
          </a:xfrm>
          <a:prstGeom prst="rect">
            <a:avLst/>
          </a:prstGeom>
        </p:spPr>
      </p:pic>
    </p:spTree>
    <p:extLst>
      <p:ext uri="{BB962C8B-B14F-4D97-AF65-F5344CB8AC3E}">
        <p14:creationId xmlns:p14="http://schemas.microsoft.com/office/powerpoint/2010/main" val="195071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68F38-FFD6-4356-B9AA-01253B06D1C0}"/>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5" name="Picture 4">
            <a:extLst>
              <a:ext uri="{FF2B5EF4-FFF2-40B4-BE49-F238E27FC236}">
                <a16:creationId xmlns:a16="http://schemas.microsoft.com/office/drawing/2014/main" id="{CD6DCA86-F403-451A-BD6F-B9A1EA7B9410}"/>
              </a:ext>
            </a:extLst>
          </p:cNvPr>
          <p:cNvPicPr>
            <a:picLocks noChangeAspect="1"/>
          </p:cNvPicPr>
          <p:nvPr/>
        </p:nvPicPr>
        <p:blipFill>
          <a:blip r:embed="rId2"/>
          <a:stretch>
            <a:fillRect/>
          </a:stretch>
        </p:blipFill>
        <p:spPr>
          <a:xfrm>
            <a:off x="1261771" y="0"/>
            <a:ext cx="10769808" cy="815442"/>
          </a:xfrm>
          <a:prstGeom prst="rect">
            <a:avLst/>
          </a:prstGeom>
        </p:spPr>
      </p:pic>
      <p:sp>
        <p:nvSpPr>
          <p:cNvPr id="7" name="TextBox 6">
            <a:extLst>
              <a:ext uri="{FF2B5EF4-FFF2-40B4-BE49-F238E27FC236}">
                <a16:creationId xmlns:a16="http://schemas.microsoft.com/office/drawing/2014/main" id="{F92CB8DD-88AA-498E-A375-2C894A1C6DFB}"/>
              </a:ext>
            </a:extLst>
          </p:cNvPr>
          <p:cNvSpPr txBox="1"/>
          <p:nvPr/>
        </p:nvSpPr>
        <p:spPr>
          <a:xfrm>
            <a:off x="500899" y="5165395"/>
            <a:ext cx="7115090" cy="1754326"/>
          </a:xfrm>
          <a:prstGeom prst="rect">
            <a:avLst/>
          </a:prstGeom>
          <a:noFill/>
        </p:spPr>
        <p:txBody>
          <a:bodyPr wrap="square" rtlCol="0">
            <a:spAutoFit/>
          </a:bodyPr>
          <a:lstStyle/>
          <a:p>
            <a:r>
              <a:rPr lang="en-US" b="1" dirty="0"/>
              <a:t>Bioreporters</a:t>
            </a:r>
            <a:r>
              <a:rPr lang="en-US" dirty="0"/>
              <a:t> use bioluminescence as a signal. Alternatively, heat signature can be used.</a:t>
            </a:r>
            <a:br>
              <a:rPr lang="en-US" dirty="0"/>
            </a:br>
            <a:br>
              <a:rPr lang="en-US" dirty="0"/>
            </a:br>
            <a:r>
              <a:rPr lang="en-US" dirty="0"/>
              <a:t>Novel AI algorithm models with the ability to process massive datasets are needed for 24/7 real-time monitoring and simulation.</a:t>
            </a:r>
          </a:p>
          <a:p>
            <a:endParaRPr lang="en-US" dirty="0"/>
          </a:p>
        </p:txBody>
      </p:sp>
      <p:pic>
        <p:nvPicPr>
          <p:cNvPr id="3" name="Picture 2">
            <a:extLst>
              <a:ext uri="{FF2B5EF4-FFF2-40B4-BE49-F238E27FC236}">
                <a16:creationId xmlns:a16="http://schemas.microsoft.com/office/drawing/2014/main" id="{9C7DF46E-135C-4673-B8FE-3D39CE0CD4BC}"/>
              </a:ext>
            </a:extLst>
          </p:cNvPr>
          <p:cNvPicPr>
            <a:picLocks noChangeAspect="1"/>
          </p:cNvPicPr>
          <p:nvPr/>
        </p:nvPicPr>
        <p:blipFill>
          <a:blip r:embed="rId3"/>
          <a:stretch>
            <a:fillRect/>
          </a:stretch>
        </p:blipFill>
        <p:spPr>
          <a:xfrm>
            <a:off x="312821" y="815442"/>
            <a:ext cx="6873208" cy="4136653"/>
          </a:xfrm>
          <a:prstGeom prst="rect">
            <a:avLst/>
          </a:prstGeom>
        </p:spPr>
      </p:pic>
      <p:pic>
        <p:nvPicPr>
          <p:cNvPr id="4" name="Picture 3">
            <a:extLst>
              <a:ext uri="{FF2B5EF4-FFF2-40B4-BE49-F238E27FC236}">
                <a16:creationId xmlns:a16="http://schemas.microsoft.com/office/drawing/2014/main" id="{9A4AFE73-4805-4BF3-8ED9-2A663D26921C}"/>
              </a:ext>
            </a:extLst>
          </p:cNvPr>
          <p:cNvPicPr>
            <a:picLocks noChangeAspect="1"/>
          </p:cNvPicPr>
          <p:nvPr/>
        </p:nvPicPr>
        <p:blipFill rotWithShape="1">
          <a:blip r:embed="rId4"/>
          <a:srcRect t="607" r="2055"/>
          <a:stretch/>
        </p:blipFill>
        <p:spPr>
          <a:xfrm>
            <a:off x="7615989" y="938662"/>
            <a:ext cx="4252901" cy="4800401"/>
          </a:xfrm>
          <a:prstGeom prst="rect">
            <a:avLst/>
          </a:prstGeom>
        </p:spPr>
      </p:pic>
    </p:spTree>
    <p:extLst>
      <p:ext uri="{BB962C8B-B14F-4D97-AF65-F5344CB8AC3E}">
        <p14:creationId xmlns:p14="http://schemas.microsoft.com/office/powerpoint/2010/main" val="15932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62DA24-96D8-416B-AD05-14E54DB47766}"/>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5" name="Picture 14">
            <a:extLst>
              <a:ext uri="{FF2B5EF4-FFF2-40B4-BE49-F238E27FC236}">
                <a16:creationId xmlns:a16="http://schemas.microsoft.com/office/drawing/2014/main" id="{834B21CB-4952-440B-9947-62EC0D7B3259}"/>
              </a:ext>
            </a:extLst>
          </p:cNvPr>
          <p:cNvPicPr>
            <a:picLocks noChangeAspect="1"/>
          </p:cNvPicPr>
          <p:nvPr/>
        </p:nvPicPr>
        <p:blipFill rotWithShape="1">
          <a:blip r:embed="rId2"/>
          <a:srcRect l="1760" t="3718" r="2329" b="1847"/>
          <a:stretch/>
        </p:blipFill>
        <p:spPr>
          <a:xfrm>
            <a:off x="5104263" y="706890"/>
            <a:ext cx="6799010" cy="5165059"/>
          </a:xfrm>
          <a:prstGeom prst="rect">
            <a:avLst/>
          </a:prstGeom>
        </p:spPr>
      </p:pic>
      <p:sp>
        <p:nvSpPr>
          <p:cNvPr id="16" name="Rectangle 15">
            <a:extLst>
              <a:ext uri="{FF2B5EF4-FFF2-40B4-BE49-F238E27FC236}">
                <a16:creationId xmlns:a16="http://schemas.microsoft.com/office/drawing/2014/main" id="{74E5037E-DF6B-4518-A763-FCCB0882C20D}"/>
              </a:ext>
            </a:extLst>
          </p:cNvPr>
          <p:cNvSpPr/>
          <p:nvPr/>
        </p:nvSpPr>
        <p:spPr>
          <a:xfrm>
            <a:off x="288727" y="1181297"/>
            <a:ext cx="4587992" cy="3416320"/>
          </a:xfrm>
          <a:prstGeom prst="rect">
            <a:avLst/>
          </a:prstGeom>
        </p:spPr>
        <p:txBody>
          <a:bodyPr wrap="square">
            <a:spAutoFit/>
          </a:bodyPr>
          <a:lstStyle/>
          <a:p>
            <a:r>
              <a:rPr lang="en-US" dirty="0"/>
              <a:t>Wake Up Radio</a:t>
            </a:r>
            <a:br>
              <a:rPr lang="en-US" dirty="0"/>
            </a:br>
            <a:r>
              <a:rPr lang="en-US" dirty="0"/>
              <a:t>Imagine a receiver in a very low power mode that would, in a magical way, wake up just in time for the data to be received.</a:t>
            </a:r>
            <a:br>
              <a:rPr lang="en-US" dirty="0"/>
            </a:br>
            <a:r>
              <a:rPr lang="en-US" dirty="0"/>
              <a:t>This is what they have designed the biosensors that are inside of our bodies to do.  </a:t>
            </a:r>
            <a:br>
              <a:rPr lang="en-US" dirty="0"/>
            </a:br>
            <a:br>
              <a:rPr lang="en-US" dirty="0"/>
            </a:br>
            <a:r>
              <a:rPr lang="en-US" dirty="0"/>
              <a:t>From:</a:t>
            </a:r>
            <a:br>
              <a:rPr lang="en-US" dirty="0"/>
            </a:br>
            <a:r>
              <a:rPr lang="en-US" dirty="0"/>
              <a:t>Wake-Up Radio – A key component of IoT?</a:t>
            </a:r>
            <a:br>
              <a:rPr lang="en-US" dirty="0"/>
            </a:br>
            <a:r>
              <a:rPr lang="en-US" u="sng" dirty="0">
                <a:hlinkClick r:id="rId3"/>
              </a:rPr>
              <a:t>https://www.ericsson.com/en/blog/2017/12/wake-up-radio--a-key-component-of-iot</a:t>
            </a:r>
            <a:endParaRPr lang="en-US" dirty="0"/>
          </a:p>
          <a:p>
            <a:endParaRPr lang="en-US" dirty="0"/>
          </a:p>
        </p:txBody>
      </p:sp>
      <p:sp>
        <p:nvSpPr>
          <p:cNvPr id="17" name="TextBox 16">
            <a:extLst>
              <a:ext uri="{FF2B5EF4-FFF2-40B4-BE49-F238E27FC236}">
                <a16:creationId xmlns:a16="http://schemas.microsoft.com/office/drawing/2014/main" id="{57A81B2A-BE8A-4EDA-9C26-D9B30C6B2F21}"/>
              </a:ext>
            </a:extLst>
          </p:cNvPr>
          <p:cNvSpPr txBox="1"/>
          <p:nvPr/>
        </p:nvSpPr>
        <p:spPr>
          <a:xfrm>
            <a:off x="-4154905" y="-1531562"/>
            <a:ext cx="857450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BIOSENSORS USE WAKE UP RADIO TECHNOLOGY</a:t>
            </a:r>
          </a:p>
        </p:txBody>
      </p:sp>
      <p:pic>
        <p:nvPicPr>
          <p:cNvPr id="18" name="Picture 17">
            <a:extLst>
              <a:ext uri="{FF2B5EF4-FFF2-40B4-BE49-F238E27FC236}">
                <a16:creationId xmlns:a16="http://schemas.microsoft.com/office/drawing/2014/main" id="{F1FA0668-09D2-4A21-AC6A-9680BA9D45B6}"/>
              </a:ext>
            </a:extLst>
          </p:cNvPr>
          <p:cNvPicPr>
            <a:picLocks noChangeAspect="1"/>
          </p:cNvPicPr>
          <p:nvPr/>
        </p:nvPicPr>
        <p:blipFill>
          <a:blip r:embed="rId4"/>
          <a:stretch>
            <a:fillRect/>
          </a:stretch>
        </p:blipFill>
        <p:spPr>
          <a:xfrm>
            <a:off x="1746127" y="0"/>
            <a:ext cx="8699746" cy="755970"/>
          </a:xfrm>
          <a:prstGeom prst="rect">
            <a:avLst/>
          </a:prstGeom>
        </p:spPr>
      </p:pic>
      <p:pic>
        <p:nvPicPr>
          <p:cNvPr id="14" name="Picture 13">
            <a:extLst>
              <a:ext uri="{FF2B5EF4-FFF2-40B4-BE49-F238E27FC236}">
                <a16:creationId xmlns:a16="http://schemas.microsoft.com/office/drawing/2014/main" id="{7CDDE673-7A96-4E11-8391-84373FA59C4A}"/>
              </a:ext>
            </a:extLst>
          </p:cNvPr>
          <p:cNvPicPr>
            <a:picLocks noChangeAspect="1"/>
          </p:cNvPicPr>
          <p:nvPr/>
        </p:nvPicPr>
        <p:blipFill>
          <a:blip r:embed="rId5"/>
          <a:stretch>
            <a:fillRect/>
          </a:stretch>
        </p:blipFill>
        <p:spPr>
          <a:xfrm>
            <a:off x="682289" y="4455591"/>
            <a:ext cx="3607576" cy="2033516"/>
          </a:xfrm>
          <a:prstGeom prst="rect">
            <a:avLst/>
          </a:prstGeom>
        </p:spPr>
      </p:pic>
    </p:spTree>
    <p:extLst>
      <p:ext uri="{BB962C8B-B14F-4D97-AF65-F5344CB8AC3E}">
        <p14:creationId xmlns:p14="http://schemas.microsoft.com/office/powerpoint/2010/main" val="250949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1874086" y="21831"/>
            <a:ext cx="8774517" cy="584775"/>
          </a:xfrm>
          <a:prstGeom prst="rect">
            <a:avLst/>
          </a:prstGeom>
          <a:noFill/>
        </p:spPr>
        <p:txBody>
          <a:bodyPr wrap="square" rtlCol="0">
            <a:spAutoFit/>
          </a:bodyPr>
          <a:lstStyle/>
          <a:p>
            <a:r>
              <a:rPr lang="en-US" sz="3200" dirty="0"/>
              <a:t>NEUROSCIENCE IS MKULTRA FOR THE MASSES</a:t>
            </a:r>
          </a:p>
        </p:txBody>
      </p:sp>
      <p:sp>
        <p:nvSpPr>
          <p:cNvPr id="3" name="TextBox 2">
            <a:extLst>
              <a:ext uri="{FF2B5EF4-FFF2-40B4-BE49-F238E27FC236}">
                <a16:creationId xmlns:a16="http://schemas.microsoft.com/office/drawing/2014/main" id="{3003691A-D9A0-4438-A167-FCDB36EAED0B}"/>
              </a:ext>
            </a:extLst>
          </p:cNvPr>
          <p:cNvSpPr txBox="1"/>
          <p:nvPr/>
        </p:nvSpPr>
        <p:spPr>
          <a:xfrm>
            <a:off x="348856" y="578273"/>
            <a:ext cx="11285621" cy="1200329"/>
          </a:xfrm>
          <a:prstGeom prst="rect">
            <a:avLst/>
          </a:prstGeom>
          <a:noFill/>
        </p:spPr>
        <p:txBody>
          <a:bodyPr wrap="square" rtlCol="0">
            <a:spAutoFit/>
          </a:bodyPr>
          <a:lstStyle/>
          <a:p>
            <a:r>
              <a:rPr lang="en-US" dirty="0"/>
              <a:t>We don’t call it MK Ultra, we call it Neuroscience, we call it what DARPA calls it, we call it what Harvard calls it, we call it what MIT calls it. MK Ultra is not some historical event that happened once in the 60s and then went away. It has evolved into the emerging technologies industry and is fully deployed on the population under the auspices of “Neurosciences”. </a:t>
            </a:r>
          </a:p>
        </p:txBody>
      </p:sp>
      <p:sp>
        <p:nvSpPr>
          <p:cNvPr id="7" name="TextBox 6">
            <a:extLst>
              <a:ext uri="{FF2B5EF4-FFF2-40B4-BE49-F238E27FC236}">
                <a16:creationId xmlns:a16="http://schemas.microsoft.com/office/drawing/2014/main" id="{FDD4BCF3-04B6-40D0-9867-4CC483926D02}"/>
              </a:ext>
            </a:extLst>
          </p:cNvPr>
          <p:cNvSpPr txBox="1"/>
          <p:nvPr/>
        </p:nvSpPr>
        <p:spPr>
          <a:xfrm>
            <a:off x="613611" y="2514600"/>
            <a:ext cx="5811252" cy="3188368"/>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0B3DDABA-D5AE-4DB7-8A8B-769AB40FFD32}"/>
              </a:ext>
            </a:extLst>
          </p:cNvPr>
          <p:cNvSpPr txBox="1"/>
          <p:nvPr/>
        </p:nvSpPr>
        <p:spPr>
          <a:xfrm>
            <a:off x="292709" y="3688205"/>
            <a:ext cx="5698958" cy="2800767"/>
          </a:xfrm>
          <a:prstGeom prst="rect">
            <a:avLst/>
          </a:prstGeom>
          <a:noFill/>
        </p:spPr>
        <p:txBody>
          <a:bodyPr wrap="square" rtlCol="0">
            <a:spAutoFit/>
          </a:bodyPr>
          <a:lstStyle/>
          <a:p>
            <a:r>
              <a:rPr lang="en-US" sz="1600" b="1" dirty="0"/>
              <a:t>Project MKUltra </a:t>
            </a:r>
            <a:r>
              <a:rPr lang="en-US" sz="1600" dirty="0"/>
              <a:t>was an illegal human experiments program designed and undertaken by the U.S. Central Intelligence Agency (CIA) to develop procedures and identify drugs that could be used during interrogations to weaken people and force confessions through brainwashing and psychological torture. It began in 1953 and was halted in 1973. MKUltra used numerous methods to manipulate its subjects' mental states and brain functions, such as the covert administration of high doses of psychoactive drugs (especially LSD) and other chemicals without the subjects' consent, electroshocks, hypnosis, sensory deprivation, isolation, verbal and sexual abuse, and other forms of torture.</a:t>
            </a:r>
          </a:p>
        </p:txBody>
      </p:sp>
      <p:sp>
        <p:nvSpPr>
          <p:cNvPr id="9" name="TextBox 8">
            <a:extLst>
              <a:ext uri="{FF2B5EF4-FFF2-40B4-BE49-F238E27FC236}">
                <a16:creationId xmlns:a16="http://schemas.microsoft.com/office/drawing/2014/main" id="{CE07D6E3-EA1F-40C2-BA04-6A1E52527449}"/>
              </a:ext>
            </a:extLst>
          </p:cNvPr>
          <p:cNvSpPr txBox="1"/>
          <p:nvPr/>
        </p:nvSpPr>
        <p:spPr>
          <a:xfrm>
            <a:off x="6424863" y="3665717"/>
            <a:ext cx="5491842" cy="2800767"/>
          </a:xfrm>
          <a:prstGeom prst="rect">
            <a:avLst/>
          </a:prstGeom>
          <a:noFill/>
        </p:spPr>
        <p:txBody>
          <a:bodyPr wrap="square" rtlCol="0">
            <a:spAutoFit/>
          </a:bodyPr>
          <a:lstStyle/>
          <a:p>
            <a:r>
              <a:rPr lang="en-US" sz="1600" b="1" dirty="0"/>
              <a:t>Neuroscience </a:t>
            </a:r>
            <a:r>
              <a:rPr lang="en-US" sz="1600" dirty="0"/>
              <a:t>is the scientific study of the nervous system (the brain, spinal cord, and peripheral nervous system), its functions and disorders. It is a multidisciplinary science that combines physiology, anatomy, molecular biology, developmental biology, cytology, psychology, physics, computer science, chemistry, medicine, statistics, and mathematical modeling to understand the fundamental and emergent properties of neurons, glia and neural circuits. The techniques used by neuroscientists have expanded enormously, from molecular and cellular studies of individual neurons to imaging of sensory, motor and cognitive tasks in the brain.</a:t>
            </a:r>
          </a:p>
        </p:txBody>
      </p:sp>
      <p:pic>
        <p:nvPicPr>
          <p:cNvPr id="10" name="Picture 9">
            <a:extLst>
              <a:ext uri="{FF2B5EF4-FFF2-40B4-BE49-F238E27FC236}">
                <a16:creationId xmlns:a16="http://schemas.microsoft.com/office/drawing/2014/main" id="{24AE4B2D-CB96-452F-8236-55C3FCE478A0}"/>
              </a:ext>
            </a:extLst>
          </p:cNvPr>
          <p:cNvPicPr>
            <a:picLocks noChangeAspect="1"/>
          </p:cNvPicPr>
          <p:nvPr/>
        </p:nvPicPr>
        <p:blipFill rotWithShape="1">
          <a:blip r:embed="rId2"/>
          <a:srcRect b="31970"/>
          <a:stretch/>
        </p:blipFill>
        <p:spPr>
          <a:xfrm>
            <a:off x="1583401" y="1894867"/>
            <a:ext cx="2619374" cy="1743075"/>
          </a:xfrm>
          <a:prstGeom prst="rect">
            <a:avLst/>
          </a:prstGeom>
        </p:spPr>
      </p:pic>
      <p:pic>
        <p:nvPicPr>
          <p:cNvPr id="11" name="Picture 10">
            <a:extLst>
              <a:ext uri="{FF2B5EF4-FFF2-40B4-BE49-F238E27FC236}">
                <a16:creationId xmlns:a16="http://schemas.microsoft.com/office/drawing/2014/main" id="{DC5AA820-52BE-40F4-8788-C78B92C301EB}"/>
              </a:ext>
            </a:extLst>
          </p:cNvPr>
          <p:cNvPicPr>
            <a:picLocks noChangeAspect="1"/>
          </p:cNvPicPr>
          <p:nvPr/>
        </p:nvPicPr>
        <p:blipFill>
          <a:blip r:embed="rId3"/>
          <a:stretch>
            <a:fillRect/>
          </a:stretch>
        </p:blipFill>
        <p:spPr>
          <a:xfrm>
            <a:off x="7449742" y="1922642"/>
            <a:ext cx="2619375" cy="1743075"/>
          </a:xfrm>
          <a:prstGeom prst="rect">
            <a:avLst/>
          </a:prstGeom>
        </p:spPr>
      </p:pic>
      <p:cxnSp>
        <p:nvCxnSpPr>
          <p:cNvPr id="17" name="Straight Arrow Connector 16">
            <a:extLst>
              <a:ext uri="{FF2B5EF4-FFF2-40B4-BE49-F238E27FC236}">
                <a16:creationId xmlns:a16="http://schemas.microsoft.com/office/drawing/2014/main" id="{55611C10-7534-4C86-931C-1B8CD82A1B71}"/>
              </a:ext>
            </a:extLst>
          </p:cNvPr>
          <p:cNvCxnSpPr>
            <a:cxnSpLocks/>
          </p:cNvCxnSpPr>
          <p:nvPr/>
        </p:nvCxnSpPr>
        <p:spPr>
          <a:xfrm>
            <a:off x="4427626" y="2590851"/>
            <a:ext cx="2869777" cy="0"/>
          </a:xfrm>
          <a:prstGeom prst="straightConnector1">
            <a:avLst/>
          </a:prstGeom>
          <a:ln w="1936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52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589547" y="0"/>
            <a:ext cx="10629786" cy="584775"/>
          </a:xfrm>
          <a:prstGeom prst="rect">
            <a:avLst/>
          </a:prstGeom>
          <a:noFill/>
        </p:spPr>
        <p:txBody>
          <a:bodyPr wrap="square" rtlCol="0">
            <a:spAutoFit/>
          </a:bodyPr>
          <a:lstStyle/>
          <a:p>
            <a:r>
              <a:rPr lang="en-US" sz="3200" dirty="0"/>
              <a:t>NEUROSCIENCE TECHNOLOGY DEVELOPMENT TIMELINE</a:t>
            </a:r>
          </a:p>
        </p:txBody>
      </p:sp>
      <p:pic>
        <p:nvPicPr>
          <p:cNvPr id="2" name="Picture 1">
            <a:extLst>
              <a:ext uri="{FF2B5EF4-FFF2-40B4-BE49-F238E27FC236}">
                <a16:creationId xmlns:a16="http://schemas.microsoft.com/office/drawing/2014/main" id="{A83F39F5-F844-4201-B2BC-2420CA699535}"/>
              </a:ext>
            </a:extLst>
          </p:cNvPr>
          <p:cNvPicPr>
            <a:picLocks noChangeAspect="1"/>
          </p:cNvPicPr>
          <p:nvPr/>
        </p:nvPicPr>
        <p:blipFill rotWithShape="1">
          <a:blip r:embed="rId2"/>
          <a:srcRect t="9603" b="15312"/>
          <a:stretch/>
        </p:blipFill>
        <p:spPr>
          <a:xfrm>
            <a:off x="391139" y="536049"/>
            <a:ext cx="10629787" cy="5953058"/>
          </a:xfrm>
          <a:prstGeom prst="rect">
            <a:avLst/>
          </a:prstGeom>
        </p:spPr>
      </p:pic>
      <p:sp>
        <p:nvSpPr>
          <p:cNvPr id="3" name="TextBox 2">
            <a:extLst>
              <a:ext uri="{FF2B5EF4-FFF2-40B4-BE49-F238E27FC236}">
                <a16:creationId xmlns:a16="http://schemas.microsoft.com/office/drawing/2014/main" id="{8CA7ADF7-24E6-4A3F-ABA4-EE02D0E5FC9E}"/>
              </a:ext>
            </a:extLst>
          </p:cNvPr>
          <p:cNvSpPr txBox="1"/>
          <p:nvPr/>
        </p:nvSpPr>
        <p:spPr>
          <a:xfrm>
            <a:off x="351866" y="6489107"/>
            <a:ext cx="6894095" cy="646331"/>
          </a:xfrm>
          <a:prstGeom prst="rect">
            <a:avLst/>
          </a:prstGeom>
          <a:noFill/>
        </p:spPr>
        <p:txBody>
          <a:bodyPr wrap="square" rtlCol="0">
            <a:spAutoFit/>
          </a:bodyPr>
          <a:lstStyle/>
          <a:p>
            <a:r>
              <a:rPr lang="en-US" dirty="0"/>
              <a:t>From: Novel electrode technologies for neural recordings 2019</a:t>
            </a:r>
            <a:br>
              <a:rPr lang="en-US" dirty="0"/>
            </a:br>
            <a:endParaRPr lang="en-US" dirty="0"/>
          </a:p>
        </p:txBody>
      </p:sp>
    </p:spTree>
    <p:extLst>
      <p:ext uri="{BB962C8B-B14F-4D97-AF65-F5344CB8AC3E}">
        <p14:creationId xmlns:p14="http://schemas.microsoft.com/office/powerpoint/2010/main" val="1333825428"/>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4144</TotalTime>
  <Words>5460</Words>
  <Application>Microsoft Office PowerPoint</Application>
  <PresentationFormat>Widescreen</PresentationFormat>
  <Paragraphs>178</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WBAN- The Evil Web to Ensnare Humanity</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71</cp:revision>
  <dcterms:created xsi:type="dcterms:W3CDTF">2022-12-12T16:48:03Z</dcterms:created>
  <dcterms:modified xsi:type="dcterms:W3CDTF">2024-04-06T11:45:30Z</dcterms:modified>
</cp:coreProperties>
</file>